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5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6428" r:id="rId5"/>
    <p:sldId id="6413" r:id="rId6"/>
    <p:sldId id="6553" r:id="rId7"/>
    <p:sldId id="6554" r:id="rId8"/>
    <p:sldId id="6555" r:id="rId9"/>
    <p:sldId id="6556" r:id="rId10"/>
    <p:sldId id="6557" r:id="rId11"/>
    <p:sldId id="6558" r:id="rId12"/>
    <p:sldId id="6559" r:id="rId13"/>
    <p:sldId id="6560" r:id="rId14"/>
    <p:sldId id="6561" r:id="rId15"/>
    <p:sldId id="6562" r:id="rId16"/>
    <p:sldId id="6432" r:id="rId17"/>
    <p:sldId id="6563" r:id="rId18"/>
    <p:sldId id="6564" r:id="rId19"/>
    <p:sldId id="6565" r:id="rId20"/>
    <p:sldId id="6566" r:id="rId21"/>
    <p:sldId id="6567" r:id="rId22"/>
    <p:sldId id="6568" r:id="rId23"/>
    <p:sldId id="6569" r:id="rId24"/>
    <p:sldId id="6444" r:id="rId25"/>
    <p:sldId id="6570" r:id="rId26"/>
    <p:sldId id="6571" r:id="rId27"/>
    <p:sldId id="6572" r:id="rId28"/>
    <p:sldId id="6573" r:id="rId29"/>
    <p:sldId id="6574" r:id="rId30"/>
    <p:sldId id="6487" r:id="rId31"/>
    <p:sldId id="6550" r:id="rId32"/>
    <p:sldId id="6575" r:id="rId33"/>
    <p:sldId id="6525" r:id="rId34"/>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2245" userDrawn="1">
          <p15:clr>
            <a:srgbClr val="A4A3A4"/>
          </p15:clr>
        </p15:guide>
        <p15:guide id="2" pos="3965" userDrawn="1">
          <p15:clr>
            <a:srgbClr val="A4A3A4"/>
          </p15:clr>
        </p15:guide>
        <p15:guide id="4" orient="horz" pos="2092" userDrawn="1">
          <p15:clr>
            <a:srgbClr val="A4A3A4"/>
          </p15:clr>
        </p15:guide>
        <p15:guide id="5" pos="2434" userDrawn="1">
          <p15:clr>
            <a:srgbClr val="A4A3A4"/>
          </p15:clr>
        </p15:guide>
        <p15:guide id="6" pos="631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 Julie" initials="LJ" lastIdx="1" clrIdx="0"/>
  <p:cmAuthor id="2" name="作者" initials="A" lastIdx="0" clrIdx="1"/>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377790"/>
    <a:srgbClr val="000000"/>
    <a:srgbClr val="256AF7"/>
    <a:srgbClr val="0D75FF"/>
    <a:srgbClr val="6336F8"/>
    <a:srgbClr val="F7FAFF"/>
    <a:srgbClr val="DDECFF"/>
    <a:srgbClr val="6C75F6"/>
    <a:srgbClr val="699A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47" autoAdjust="0"/>
    <p:restoredTop sz="77305" autoAdjust="0"/>
  </p:normalViewPr>
  <p:slideViewPr>
    <p:cSldViewPr snapToGrid="0" showGuides="1">
      <p:cViewPr>
        <p:scale>
          <a:sx n="73" d="100"/>
          <a:sy n="73" d="100"/>
        </p:scale>
        <p:origin x="1632" y="184"/>
      </p:cViewPr>
      <p:guideLst>
        <p:guide orient="horz" pos="2245"/>
        <p:guide pos="3965"/>
        <p:guide orient="horz" pos="2092"/>
        <p:guide pos="2434"/>
        <p:guide pos="6312"/>
      </p:guideLst>
    </p:cSldViewPr>
  </p:slideViewPr>
  <p:notesTextViewPr>
    <p:cViewPr>
      <p:scale>
        <a:sx n="75" d="100"/>
        <a:sy n="75" d="100"/>
      </p:scale>
      <p:origin x="0" y="0"/>
    </p:cViewPr>
  </p:notesTextViewPr>
  <p:notesViewPr>
    <p:cSldViewPr snapToGrid="0">
      <p:cViewPr varScale="1">
        <p:scale>
          <a:sx n="80" d="100"/>
          <a:sy n="80" d="100"/>
        </p:scale>
        <p:origin x="2608" y="4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gs" Target="tags/tag183.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9" Type="http://schemas.openxmlformats.org/officeDocument/2006/relationships/tags" Target="../tags/tag98.xml"/><Relationship Id="rId18" Type="http://schemas.openxmlformats.org/officeDocument/2006/relationships/tags" Target="../tags/tag97.xml"/><Relationship Id="rId17" Type="http://schemas.openxmlformats.org/officeDocument/2006/relationships/tags" Target="../tags/tag96.xml"/><Relationship Id="rId16" Type="http://schemas.openxmlformats.org/officeDocument/2006/relationships/tags" Target="../tags/tag95.xml"/><Relationship Id="rId15" Type="http://schemas.openxmlformats.org/officeDocument/2006/relationships/tags" Target="../tags/tag94.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3" name="矩形 32"/>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custDataLst>
              <p:tags r:id="rId3"/>
            </p:custDataLst>
          </p:nvPr>
        </p:nvSpPr>
        <p:spPr>
          <a:xfrm>
            <a:off x="6919595" y="0"/>
            <a:ext cx="5272405" cy="4873625"/>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accent1">
              <a:lumMod val="20000"/>
              <a:lumOff val="80000"/>
              <a:alpha val="4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p:cNvSpPr/>
          <p:nvPr userDrawn="1">
            <p:custDataLst>
              <p:tags r:id="rId4"/>
            </p:custDataLst>
          </p:nvPr>
        </p:nvSpPr>
        <p:spPr>
          <a:xfrm>
            <a:off x="8441055" y="0"/>
            <a:ext cx="3750945" cy="3641725"/>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bg1">
              <a:alpha val="5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5" name="直接连接符 14"/>
          <p:cNvCxnSpPr/>
          <p:nvPr userDrawn="1">
            <p:custDataLst>
              <p:tags r:id="rId5"/>
            </p:custDataLst>
          </p:nvPr>
        </p:nvCxnSpPr>
        <p:spPr>
          <a:xfrm>
            <a:off x="1069698" y="688340"/>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custDataLst>
              <p:tags r:id="rId6"/>
            </p:custDataLst>
          </p:nvPr>
        </p:nvCxnSpPr>
        <p:spPr>
          <a:xfrm>
            <a:off x="1069698" y="75755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custDataLst>
              <p:tags r:id="rId7"/>
            </p:custDataLst>
          </p:nvPr>
        </p:nvCxnSpPr>
        <p:spPr>
          <a:xfrm>
            <a:off x="1069698" y="82613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23" name="椭圆 22"/>
          <p:cNvSpPr/>
          <p:nvPr userDrawn="1">
            <p:custDataLst>
              <p:tags r:id="rId8"/>
            </p:custDataLst>
          </p:nvPr>
        </p:nvSpPr>
        <p:spPr>
          <a:xfrm>
            <a:off x="6892945" y="969581"/>
            <a:ext cx="288925" cy="288925"/>
          </a:xfrm>
          <a:prstGeom prst="ellipse">
            <a:avLst/>
          </a:prstGeom>
          <a:gradFill flip="none" rotWithShape="1">
            <a:gsLst>
              <a:gs pos="13000">
                <a:schemeClr val="accent1">
                  <a:lumMod val="40000"/>
                  <a:lumOff val="60000"/>
                </a:schemeClr>
              </a:gs>
              <a:gs pos="85000">
                <a:schemeClr val="accent3"/>
              </a:gs>
              <a:gs pos="52000">
                <a:schemeClr val="accent1"/>
              </a:gs>
            </a:gsLst>
            <a:path path="circle">
              <a:fillToRect r="100000" b="100000"/>
            </a:path>
            <a:tileRect l="-100000" t="-100000"/>
          </a:gradFill>
          <a:ln>
            <a:noFill/>
          </a:ln>
          <a:effectLst>
            <a:outerShdw blurRad="127000" dist="1905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5" name="椭圆 24"/>
          <p:cNvSpPr/>
          <p:nvPr userDrawn="1">
            <p:custDataLst>
              <p:tags r:id="rId9"/>
            </p:custDataLst>
          </p:nvPr>
        </p:nvSpPr>
        <p:spPr>
          <a:xfrm>
            <a:off x="9102739" y="4021926"/>
            <a:ext cx="808355" cy="808355"/>
          </a:xfrm>
          <a:prstGeom prst="ellipse">
            <a:avLst/>
          </a:prstGeom>
          <a:gradFill flip="none" rotWithShape="1">
            <a:gsLst>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254000" dist="254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6" name="任意多边形: 形状 25"/>
          <p:cNvSpPr/>
          <p:nvPr userDrawn="1">
            <p:custDataLst>
              <p:tags r:id="rId10"/>
            </p:custDataLst>
          </p:nvPr>
        </p:nvSpPr>
        <p:spPr>
          <a:xfrm>
            <a:off x="9963150" y="0"/>
            <a:ext cx="2228850" cy="2164080"/>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accent1">
              <a:lumMod val="60000"/>
              <a:lumOff val="40000"/>
              <a:alpha val="1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图形 24"/>
          <p:cNvSpPr/>
          <p:nvPr userDrawn="1">
            <p:custDataLst>
              <p:tags r:id="rId11"/>
            </p:custDataLst>
          </p:nvPr>
        </p:nvSpPr>
        <p:spPr>
          <a:xfrm>
            <a:off x="9963150" y="589915"/>
            <a:ext cx="2228850" cy="1643380"/>
          </a:xfrm>
          <a:custGeom>
            <a:avLst/>
            <a:gdLst>
              <a:gd name="connsiteX0" fmla="*/ 305151 w 1622268"/>
              <a:gd name="connsiteY0" fmla="*/ 689 h 1196098"/>
              <a:gd name="connsiteX1" fmla="*/ 532418 w 1622268"/>
              <a:gd name="connsiteY1" fmla="*/ 142707 h 1196098"/>
              <a:gd name="connsiteX2" fmla="*/ 1579882 w 1622268"/>
              <a:gd name="connsiteY2" fmla="*/ 601241 h 1196098"/>
              <a:gd name="connsiteX3" fmla="*/ 1622269 w 1622268"/>
              <a:gd name="connsiteY3" fmla="*/ 589430 h 1196098"/>
              <a:gd name="connsiteX4" fmla="*/ 1622269 w 1622268"/>
              <a:gd name="connsiteY4" fmla="*/ 1173217 h 1196098"/>
              <a:gd name="connsiteX5" fmla="*/ 1567976 w 1622268"/>
              <a:gd name="connsiteY5" fmla="*/ 1183123 h 1196098"/>
              <a:gd name="connsiteX6" fmla="*/ 970282 w 1622268"/>
              <a:gd name="connsiteY6" fmla="*/ 1143118 h 1196098"/>
              <a:gd name="connsiteX7" fmla="*/ 38261 w 1622268"/>
              <a:gd name="connsiteY7" fmla="*/ 427981 h 1196098"/>
              <a:gd name="connsiteX8" fmla="*/ 142655 w 1622268"/>
              <a:gd name="connsiteY8" fmla="*/ 38313 h 1196098"/>
              <a:gd name="connsiteX9" fmla="*/ 305151 w 1622268"/>
              <a:gd name="connsiteY9" fmla="*/ 689 h 1196098"/>
              <a:gd name="connsiteX10" fmla="*/ 305151 w 1622268"/>
              <a:gd name="connsiteY10" fmla="*/ 689 h 119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2268" h="1196098">
                <a:moveTo>
                  <a:pt x="305151" y="689"/>
                </a:moveTo>
                <a:cubicBezTo>
                  <a:pt x="396496" y="7166"/>
                  <a:pt x="483174" y="57363"/>
                  <a:pt x="532418" y="142707"/>
                </a:cubicBezTo>
                <a:cubicBezTo>
                  <a:pt x="748445" y="516849"/>
                  <a:pt x="1178975" y="691538"/>
                  <a:pt x="1579882" y="601241"/>
                </a:cubicBezTo>
                <a:lnTo>
                  <a:pt x="1622269" y="589430"/>
                </a:lnTo>
                <a:lnTo>
                  <a:pt x="1622269" y="1173217"/>
                </a:lnTo>
                <a:cubicBezTo>
                  <a:pt x="1622269" y="1173217"/>
                  <a:pt x="1567976" y="1183123"/>
                  <a:pt x="1567976" y="1183123"/>
                </a:cubicBezTo>
                <a:cubicBezTo>
                  <a:pt x="1370713" y="1209126"/>
                  <a:pt x="1168307" y="1196172"/>
                  <a:pt x="970282" y="1143118"/>
                </a:cubicBezTo>
                <a:cubicBezTo>
                  <a:pt x="574233" y="1037009"/>
                  <a:pt x="243239" y="783073"/>
                  <a:pt x="38261" y="427981"/>
                </a:cubicBezTo>
                <a:cubicBezTo>
                  <a:pt x="-40511" y="291583"/>
                  <a:pt x="6257" y="117085"/>
                  <a:pt x="142655" y="38313"/>
                </a:cubicBezTo>
                <a:cubicBezTo>
                  <a:pt x="193804" y="8786"/>
                  <a:pt x="250287" y="-3121"/>
                  <a:pt x="305151" y="689"/>
                </a:cubicBezTo>
                <a:lnTo>
                  <a:pt x="305151" y="689"/>
                </a:lnTo>
                <a:close/>
              </a:path>
            </a:pathLst>
          </a:cu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29" name="图形 16"/>
          <p:cNvSpPr/>
          <p:nvPr userDrawn="1">
            <p:custDataLst>
              <p:tags r:id="rId12"/>
            </p:custDataLst>
          </p:nvPr>
        </p:nvSpPr>
        <p:spPr>
          <a:xfrm>
            <a:off x="7713345" y="0"/>
            <a:ext cx="3648710" cy="3936365"/>
          </a:xfrm>
          <a:custGeom>
            <a:avLst/>
            <a:gdLst>
              <a:gd name="connsiteX0" fmla="*/ 4671 w 2738556"/>
              <a:gd name="connsiteY0" fmla="*/ 0 h 2954675"/>
              <a:gd name="connsiteX1" fmla="*/ 1087663 w 2738556"/>
              <a:gd name="connsiteY1" fmla="*/ 0 h 2954675"/>
              <a:gd name="connsiteX2" fmla="*/ 1079662 w 2738556"/>
              <a:gd name="connsiteY2" fmla="*/ 159068 h 2954675"/>
              <a:gd name="connsiteX3" fmla="*/ 2359727 w 2738556"/>
              <a:gd name="connsiteY3" fmla="*/ 1900523 h 2954675"/>
              <a:gd name="connsiteX4" fmla="*/ 2713962 w 2738556"/>
              <a:gd name="connsiteY4" fmla="*/ 2575846 h 2954675"/>
              <a:gd name="connsiteX5" fmla="*/ 2038639 w 2738556"/>
              <a:gd name="connsiteY5" fmla="*/ 2930081 h 2954675"/>
              <a:gd name="connsiteX6" fmla="*/ 333378 w 2738556"/>
              <a:gd name="connsiteY6" fmla="*/ 1507998 h 2954675"/>
              <a:gd name="connsiteX7" fmla="*/ 99 w 2738556"/>
              <a:gd name="connsiteY7" fmla="*/ 140399 h 2954675"/>
              <a:gd name="connsiteX8" fmla="*/ 4671 w 2738556"/>
              <a:gd name="connsiteY8" fmla="*/ 0 h 295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556" h="2954675">
                <a:moveTo>
                  <a:pt x="4671" y="0"/>
                </a:moveTo>
                <a:lnTo>
                  <a:pt x="1087663" y="0"/>
                </a:lnTo>
                <a:cubicBezTo>
                  <a:pt x="1087663" y="0"/>
                  <a:pt x="1079662" y="159068"/>
                  <a:pt x="1079662" y="159068"/>
                </a:cubicBezTo>
                <a:cubicBezTo>
                  <a:pt x="1079472" y="935736"/>
                  <a:pt x="1580201" y="1657350"/>
                  <a:pt x="2359727" y="1900523"/>
                </a:cubicBezTo>
                <a:cubicBezTo>
                  <a:pt x="2643953" y="1989201"/>
                  <a:pt x="2802639" y="2291620"/>
                  <a:pt x="2713962" y="2575846"/>
                </a:cubicBezTo>
                <a:cubicBezTo>
                  <a:pt x="2625284" y="2860072"/>
                  <a:pt x="2322865" y="3018758"/>
                  <a:pt x="2038639" y="2930081"/>
                </a:cubicBezTo>
                <a:cubicBezTo>
                  <a:pt x="1298928" y="2699290"/>
                  <a:pt x="693328" y="2194274"/>
                  <a:pt x="333378" y="1507998"/>
                </a:cubicBezTo>
                <a:cubicBezTo>
                  <a:pt x="108398" y="1079087"/>
                  <a:pt x="-3807" y="611410"/>
                  <a:pt x="99" y="140399"/>
                </a:cubicBezTo>
                <a:lnTo>
                  <a:pt x="4671" y="0"/>
                </a:lnTo>
                <a:close/>
              </a:path>
            </a:pathLst>
          </a:custGeom>
          <a:gradFill flip="none" rotWithShape="1">
            <a:gsLst>
              <a:gs pos="0">
                <a:schemeClr val="accent1">
                  <a:lumMod val="40000"/>
                  <a:lumOff val="60000"/>
                </a:schemeClr>
              </a:gs>
              <a:gs pos="93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2" name="标题 1"/>
          <p:cNvSpPr>
            <a:spLocks noGrp="1"/>
          </p:cNvSpPr>
          <p:nvPr>
            <p:ph type="ctrTitle" hasCustomPrompt="1"/>
            <p:custDataLst>
              <p:tags r:id="rId13"/>
            </p:custDataLst>
          </p:nvPr>
        </p:nvSpPr>
        <p:spPr>
          <a:xfrm>
            <a:off x="1068110" y="1415134"/>
            <a:ext cx="6217877" cy="2610488"/>
          </a:xfrm>
          <a:noFill/>
        </p:spPr>
        <p:txBody>
          <a:bodyPr wrap="square" anchor="b" anchorCtr="0">
            <a:normAutofit/>
          </a:bodyPr>
          <a:lstStyle>
            <a:lvl1pPr>
              <a:defRPr lang="zh-CN" altLang="en-US" sz="6000" dirty="0">
                <a:solidFill>
                  <a:schemeClr val="tx2"/>
                </a:solidFill>
                <a:latin typeface="+mj-ea"/>
                <a:cs typeface="+mn-cs"/>
              </a:defRPr>
            </a:lvl1pPr>
          </a:lstStyle>
          <a:p>
            <a:pPr marL="0" lvl="0"/>
            <a:r>
              <a:rPr lang="zh-CN" altLang="en-US" dirty="0"/>
              <a:t>单击此处</a:t>
            </a:r>
            <a:br>
              <a:rPr lang="en-US" altLang="zh-CN" dirty="0"/>
            </a:br>
            <a:r>
              <a:rPr lang="zh-CN" altLang="en-US" dirty="0"/>
              <a:t>编辑母版标题样式</a:t>
            </a:r>
            <a:endParaRPr lang="zh-CN" altLang="en-US" dirty="0"/>
          </a:p>
        </p:txBody>
      </p:sp>
      <p:sp>
        <p:nvSpPr>
          <p:cNvPr id="10" name="公司名占位符 6"/>
          <p:cNvSpPr>
            <a:spLocks noGrp="1"/>
          </p:cNvSpPr>
          <p:nvPr>
            <p:ph type="body" sz="quarter" idx="13" hasCustomPrompt="1"/>
            <p:custDataLst>
              <p:tags r:id="rId14"/>
            </p:custDataLst>
          </p:nvPr>
        </p:nvSpPr>
        <p:spPr>
          <a:xfrm>
            <a:off x="1442126" y="523878"/>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15"/>
            </p:custDataLst>
          </p:nvPr>
        </p:nvSpPr>
        <p:spPr>
          <a:xfrm>
            <a:off x="1068109" y="4481316"/>
            <a:ext cx="2880000" cy="504000"/>
          </a:xfrm>
          <a:prstGeom prst="roundRect">
            <a:avLst>
              <a:gd name="adj" fmla="val 50000"/>
            </a:avLst>
          </a:prstGeom>
          <a:solidFill>
            <a:schemeClr val="accent1">
              <a:lumMod val="20000"/>
              <a:lumOff val="80000"/>
              <a:alpha val="50000"/>
            </a:schemeClr>
          </a:solidFill>
          <a:ln>
            <a:solidFill>
              <a:schemeClr val="accent1">
                <a:lumMod val="20000"/>
                <a:lumOff val="80000"/>
              </a:schemeClr>
            </a:solidFill>
          </a:ln>
        </p:spPr>
        <p:txBody>
          <a:bodyPr wrap="square" anchor="ctr">
            <a:normAutofit/>
          </a:bodyPr>
          <a:lstStyle>
            <a:lvl1pPr marL="0" indent="0" algn="ctr">
              <a:lnSpc>
                <a:spcPct val="100000"/>
              </a:lnSpc>
              <a:buNone/>
              <a:defRPr sz="1800" b="0">
                <a:solidFill>
                  <a:schemeClr val="tx2"/>
                </a:solidFill>
              </a:defRPr>
            </a:lvl1pPr>
          </a:lstStyle>
          <a:p>
            <a:pPr lvl="0"/>
            <a:r>
              <a:rPr lang="zh-CN" altLang="en-US" dirty="0"/>
              <a:t>署名</a:t>
            </a:r>
            <a:endParaRPr lang="zh-CN" altLang="en-US" dirty="0"/>
          </a:p>
        </p:txBody>
      </p:sp>
      <p:sp>
        <p:nvSpPr>
          <p:cNvPr id="4" name="日期占位符 3"/>
          <p:cNvSpPr>
            <a:spLocks noGrp="1"/>
          </p:cNvSpPr>
          <p:nvPr>
            <p:ph type="dt" sz="half" idx="10"/>
            <p:custDataLst>
              <p:tags r:id="rId16"/>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7"/>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8"/>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dirty="0"/>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26" name="矩形 25"/>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10733104" y="5509481"/>
            <a:ext cx="1458895" cy="1348518"/>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gradFill flip="none" rotWithShape="1">
            <a:gsLst>
              <a:gs pos="0">
                <a:schemeClr val="accent1">
                  <a:lumMod val="20000"/>
                  <a:lumOff val="80000"/>
                  <a:alpha val="50000"/>
                </a:schemeClr>
              </a:gs>
              <a:gs pos="72000">
                <a:schemeClr val="accent1">
                  <a:lumMod val="20000"/>
                  <a:lumOff val="80000"/>
                  <a:alpha val="0"/>
                </a:schemeClr>
              </a:gs>
            </a:gsLst>
            <a:lin ang="18900000" scaled="1"/>
            <a:tileRect/>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任意多边形: 形状 6"/>
          <p:cNvSpPr/>
          <p:nvPr userDrawn="1">
            <p:custDataLst>
              <p:tags r:id="rId4"/>
            </p:custDataLst>
          </p:nvPr>
        </p:nvSpPr>
        <p:spPr>
          <a:xfrm flipH="1">
            <a:off x="0" y="0"/>
            <a:ext cx="5272405" cy="4873625"/>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accent1">
              <a:lumMod val="20000"/>
              <a:lumOff val="80000"/>
              <a:alpha val="4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p:cNvSpPr/>
          <p:nvPr userDrawn="1">
            <p:custDataLst>
              <p:tags r:id="rId5"/>
            </p:custDataLst>
          </p:nvPr>
        </p:nvSpPr>
        <p:spPr>
          <a:xfrm flipH="1">
            <a:off x="0" y="0"/>
            <a:ext cx="3750945" cy="3641725"/>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bg1">
              <a:alpha val="5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椭圆 11"/>
          <p:cNvSpPr/>
          <p:nvPr userDrawn="1">
            <p:custDataLst>
              <p:tags r:id="rId6"/>
            </p:custDataLst>
          </p:nvPr>
        </p:nvSpPr>
        <p:spPr>
          <a:xfrm flipH="1">
            <a:off x="4859423" y="917634"/>
            <a:ext cx="288925" cy="288925"/>
          </a:xfrm>
          <a:prstGeom prst="ellipse">
            <a:avLst/>
          </a:prstGeom>
          <a:gradFill flip="none" rotWithShape="1">
            <a:gsLst>
              <a:gs pos="13000">
                <a:schemeClr val="accent1">
                  <a:lumMod val="40000"/>
                  <a:lumOff val="60000"/>
                </a:schemeClr>
              </a:gs>
              <a:gs pos="85000">
                <a:schemeClr val="accent3"/>
              </a:gs>
              <a:gs pos="52000">
                <a:schemeClr val="accent1"/>
              </a:gs>
            </a:gsLst>
            <a:path path="circle">
              <a:fillToRect r="100000" b="100000"/>
            </a:path>
            <a:tileRect l="-100000" t="-100000"/>
          </a:gradFill>
          <a:ln>
            <a:noFill/>
          </a:ln>
          <a:effectLst>
            <a:outerShdw blurRad="127000" dist="1905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5" name="任意多边形: 形状 14"/>
          <p:cNvSpPr/>
          <p:nvPr userDrawn="1">
            <p:custDataLst>
              <p:tags r:id="rId7"/>
            </p:custDataLst>
          </p:nvPr>
        </p:nvSpPr>
        <p:spPr>
          <a:xfrm flipH="1">
            <a:off x="0" y="0"/>
            <a:ext cx="2228850" cy="2164080"/>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accent1">
              <a:lumMod val="60000"/>
              <a:lumOff val="40000"/>
              <a:alpha val="1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6" name="图形 24"/>
          <p:cNvSpPr/>
          <p:nvPr userDrawn="1">
            <p:custDataLst>
              <p:tags r:id="rId8"/>
            </p:custDataLst>
          </p:nvPr>
        </p:nvSpPr>
        <p:spPr>
          <a:xfrm flipH="1">
            <a:off x="0" y="589915"/>
            <a:ext cx="2228850" cy="1643380"/>
          </a:xfrm>
          <a:custGeom>
            <a:avLst/>
            <a:gdLst>
              <a:gd name="connsiteX0" fmla="*/ 305151 w 1622268"/>
              <a:gd name="connsiteY0" fmla="*/ 689 h 1196098"/>
              <a:gd name="connsiteX1" fmla="*/ 532418 w 1622268"/>
              <a:gd name="connsiteY1" fmla="*/ 142707 h 1196098"/>
              <a:gd name="connsiteX2" fmla="*/ 1579882 w 1622268"/>
              <a:gd name="connsiteY2" fmla="*/ 601241 h 1196098"/>
              <a:gd name="connsiteX3" fmla="*/ 1622269 w 1622268"/>
              <a:gd name="connsiteY3" fmla="*/ 589430 h 1196098"/>
              <a:gd name="connsiteX4" fmla="*/ 1622269 w 1622268"/>
              <a:gd name="connsiteY4" fmla="*/ 1173217 h 1196098"/>
              <a:gd name="connsiteX5" fmla="*/ 1567976 w 1622268"/>
              <a:gd name="connsiteY5" fmla="*/ 1183123 h 1196098"/>
              <a:gd name="connsiteX6" fmla="*/ 970282 w 1622268"/>
              <a:gd name="connsiteY6" fmla="*/ 1143118 h 1196098"/>
              <a:gd name="connsiteX7" fmla="*/ 38261 w 1622268"/>
              <a:gd name="connsiteY7" fmla="*/ 427981 h 1196098"/>
              <a:gd name="connsiteX8" fmla="*/ 142655 w 1622268"/>
              <a:gd name="connsiteY8" fmla="*/ 38313 h 1196098"/>
              <a:gd name="connsiteX9" fmla="*/ 305151 w 1622268"/>
              <a:gd name="connsiteY9" fmla="*/ 689 h 1196098"/>
              <a:gd name="connsiteX10" fmla="*/ 305151 w 1622268"/>
              <a:gd name="connsiteY10" fmla="*/ 689 h 119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2268" h="1196098">
                <a:moveTo>
                  <a:pt x="305151" y="689"/>
                </a:moveTo>
                <a:cubicBezTo>
                  <a:pt x="396496" y="7166"/>
                  <a:pt x="483174" y="57363"/>
                  <a:pt x="532418" y="142707"/>
                </a:cubicBezTo>
                <a:cubicBezTo>
                  <a:pt x="748445" y="516849"/>
                  <a:pt x="1178975" y="691538"/>
                  <a:pt x="1579882" y="601241"/>
                </a:cubicBezTo>
                <a:lnTo>
                  <a:pt x="1622269" y="589430"/>
                </a:lnTo>
                <a:lnTo>
                  <a:pt x="1622269" y="1173217"/>
                </a:lnTo>
                <a:cubicBezTo>
                  <a:pt x="1622269" y="1173217"/>
                  <a:pt x="1567976" y="1183123"/>
                  <a:pt x="1567976" y="1183123"/>
                </a:cubicBezTo>
                <a:cubicBezTo>
                  <a:pt x="1370713" y="1209126"/>
                  <a:pt x="1168307" y="1196172"/>
                  <a:pt x="970282" y="1143118"/>
                </a:cubicBezTo>
                <a:cubicBezTo>
                  <a:pt x="574233" y="1037009"/>
                  <a:pt x="243239" y="783073"/>
                  <a:pt x="38261" y="427981"/>
                </a:cubicBezTo>
                <a:cubicBezTo>
                  <a:pt x="-40511" y="291583"/>
                  <a:pt x="6257" y="117085"/>
                  <a:pt x="142655" y="38313"/>
                </a:cubicBezTo>
                <a:cubicBezTo>
                  <a:pt x="193804" y="8786"/>
                  <a:pt x="250287" y="-3121"/>
                  <a:pt x="305151" y="689"/>
                </a:cubicBezTo>
                <a:lnTo>
                  <a:pt x="305151" y="689"/>
                </a:lnTo>
                <a:close/>
              </a:path>
            </a:pathLst>
          </a:cu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19" name="图形 16"/>
          <p:cNvSpPr/>
          <p:nvPr userDrawn="1">
            <p:custDataLst>
              <p:tags r:id="rId9"/>
            </p:custDataLst>
          </p:nvPr>
        </p:nvSpPr>
        <p:spPr>
          <a:xfrm flipH="1">
            <a:off x="829945" y="0"/>
            <a:ext cx="3648710" cy="3936365"/>
          </a:xfrm>
          <a:custGeom>
            <a:avLst/>
            <a:gdLst>
              <a:gd name="connsiteX0" fmla="*/ 4671 w 2738556"/>
              <a:gd name="connsiteY0" fmla="*/ 0 h 2954675"/>
              <a:gd name="connsiteX1" fmla="*/ 1087663 w 2738556"/>
              <a:gd name="connsiteY1" fmla="*/ 0 h 2954675"/>
              <a:gd name="connsiteX2" fmla="*/ 1079662 w 2738556"/>
              <a:gd name="connsiteY2" fmla="*/ 159068 h 2954675"/>
              <a:gd name="connsiteX3" fmla="*/ 2359727 w 2738556"/>
              <a:gd name="connsiteY3" fmla="*/ 1900523 h 2954675"/>
              <a:gd name="connsiteX4" fmla="*/ 2713962 w 2738556"/>
              <a:gd name="connsiteY4" fmla="*/ 2575846 h 2954675"/>
              <a:gd name="connsiteX5" fmla="*/ 2038639 w 2738556"/>
              <a:gd name="connsiteY5" fmla="*/ 2930081 h 2954675"/>
              <a:gd name="connsiteX6" fmla="*/ 333378 w 2738556"/>
              <a:gd name="connsiteY6" fmla="*/ 1507998 h 2954675"/>
              <a:gd name="connsiteX7" fmla="*/ 99 w 2738556"/>
              <a:gd name="connsiteY7" fmla="*/ 140399 h 2954675"/>
              <a:gd name="connsiteX8" fmla="*/ 4671 w 2738556"/>
              <a:gd name="connsiteY8" fmla="*/ 0 h 295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556" h="2954675">
                <a:moveTo>
                  <a:pt x="4671" y="0"/>
                </a:moveTo>
                <a:lnTo>
                  <a:pt x="1087663" y="0"/>
                </a:lnTo>
                <a:cubicBezTo>
                  <a:pt x="1087663" y="0"/>
                  <a:pt x="1079662" y="159068"/>
                  <a:pt x="1079662" y="159068"/>
                </a:cubicBezTo>
                <a:cubicBezTo>
                  <a:pt x="1079472" y="935736"/>
                  <a:pt x="1580201" y="1657350"/>
                  <a:pt x="2359727" y="1900523"/>
                </a:cubicBezTo>
                <a:cubicBezTo>
                  <a:pt x="2643953" y="1989201"/>
                  <a:pt x="2802639" y="2291620"/>
                  <a:pt x="2713962" y="2575846"/>
                </a:cubicBezTo>
                <a:cubicBezTo>
                  <a:pt x="2625284" y="2860072"/>
                  <a:pt x="2322865" y="3018758"/>
                  <a:pt x="2038639" y="2930081"/>
                </a:cubicBezTo>
                <a:cubicBezTo>
                  <a:pt x="1298928" y="2699290"/>
                  <a:pt x="693328" y="2194274"/>
                  <a:pt x="333378" y="1507998"/>
                </a:cubicBezTo>
                <a:cubicBezTo>
                  <a:pt x="108398" y="1079087"/>
                  <a:pt x="-3807" y="611410"/>
                  <a:pt x="99" y="140399"/>
                </a:cubicBezTo>
                <a:lnTo>
                  <a:pt x="4671" y="0"/>
                </a:lnTo>
                <a:close/>
              </a:path>
            </a:pathLst>
          </a:custGeom>
          <a:gradFill flip="none" rotWithShape="1">
            <a:gsLst>
              <a:gs pos="0">
                <a:schemeClr val="accent1">
                  <a:lumMod val="40000"/>
                  <a:lumOff val="60000"/>
                </a:schemeClr>
              </a:gs>
              <a:gs pos="93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cxnSp>
        <p:nvCxnSpPr>
          <p:cNvPr id="27" name="直接连接符 26"/>
          <p:cNvCxnSpPr/>
          <p:nvPr userDrawn="1">
            <p:custDataLst>
              <p:tags r:id="rId10"/>
            </p:custDataLst>
          </p:nvPr>
        </p:nvCxnSpPr>
        <p:spPr>
          <a:xfrm>
            <a:off x="10930251" y="688340"/>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11"/>
            </p:custDataLst>
          </p:nvPr>
        </p:nvCxnSpPr>
        <p:spPr>
          <a:xfrm>
            <a:off x="10930251" y="75755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custDataLst>
              <p:tags r:id="rId12"/>
            </p:custDataLst>
          </p:nvPr>
        </p:nvCxnSpPr>
        <p:spPr>
          <a:xfrm>
            <a:off x="10930251" y="82613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3" name="椭圆 12"/>
          <p:cNvSpPr/>
          <p:nvPr userDrawn="1">
            <p:custDataLst>
              <p:tags r:id="rId13"/>
            </p:custDataLst>
          </p:nvPr>
        </p:nvSpPr>
        <p:spPr>
          <a:xfrm flipH="1">
            <a:off x="1401445" y="4279089"/>
            <a:ext cx="808355" cy="808355"/>
          </a:xfrm>
          <a:prstGeom prst="ellipse">
            <a:avLst/>
          </a:prstGeom>
          <a:gradFill flip="none" rotWithShape="1">
            <a:gsLst>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254000" dist="254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 name="日期占位符 3"/>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lstStyle/>
          <a:p>
            <a:endParaRPr lang="zh-CN" altLang="en-US"/>
          </a:p>
        </p:txBody>
      </p:sp>
      <p:sp>
        <p:nvSpPr>
          <p:cNvPr id="6" name="灯片编号占位符 5"/>
          <p:cNvSpPr>
            <a:spLocks noGrp="1"/>
          </p:cNvSpPr>
          <p:nvPr>
            <p:ph type="sldNum" sz="quarter" idx="12"/>
            <p:custDataLst>
              <p:tags r:id="rId1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 name="标题 1"/>
          <p:cNvSpPr>
            <a:spLocks noGrp="1"/>
          </p:cNvSpPr>
          <p:nvPr>
            <p:ph type="ctrTitle"/>
            <p:custDataLst>
              <p:tags r:id="rId17"/>
            </p:custDataLst>
          </p:nvPr>
        </p:nvSpPr>
        <p:spPr>
          <a:xfrm>
            <a:off x="2351686" y="2487519"/>
            <a:ext cx="8810024" cy="1222785"/>
          </a:xfrm>
        </p:spPr>
        <p:txBody>
          <a:bodyPr wrap="square" anchor="b" anchorCtr="0">
            <a:normAutofit/>
          </a:bodyPr>
          <a:lstStyle>
            <a:lvl1pPr algn="r">
              <a:lnSpc>
                <a:spcPct val="100000"/>
              </a:lnSpc>
              <a:defRPr sz="5400">
                <a:solidFill>
                  <a:schemeClr val="tx2"/>
                </a:solidFill>
              </a:defRPr>
            </a:lvl1pPr>
          </a:lstStyle>
          <a:p>
            <a:r>
              <a:rPr lang="zh-CN" altLang="en-US" dirty="0"/>
              <a:t>单击此处编辑母版标题样式</a:t>
            </a:r>
            <a:endParaRPr lang="zh-CN" altLang="en-US" dirty="0"/>
          </a:p>
        </p:txBody>
      </p:sp>
      <p:sp>
        <p:nvSpPr>
          <p:cNvPr id="10" name="公司名占位符 6"/>
          <p:cNvSpPr>
            <a:spLocks noGrp="1"/>
          </p:cNvSpPr>
          <p:nvPr>
            <p:ph type="body" sz="quarter" idx="13" hasCustomPrompt="1"/>
            <p:custDataLst>
              <p:tags r:id="rId18"/>
            </p:custDataLst>
          </p:nvPr>
        </p:nvSpPr>
        <p:spPr>
          <a:xfrm>
            <a:off x="7861296" y="504000"/>
            <a:ext cx="2880000" cy="504000"/>
          </a:xfrm>
        </p:spPr>
        <p:txBody>
          <a:bodyPr wrap="square" anchor="ctr">
            <a:normAutofit/>
          </a:bodyPr>
          <a:lstStyle>
            <a:lvl1pPr marL="0" indent="0" algn="r">
              <a:lnSpc>
                <a:spcPct val="100000"/>
              </a:lnSpc>
              <a:buNone/>
              <a:defRPr sz="1800"/>
            </a:lvl1pPr>
          </a:lstStyle>
          <a:p>
            <a:pPr lvl="0"/>
            <a:r>
              <a:rPr lang="zh-CN" altLang="en-US" dirty="0"/>
              <a:t>公司名</a:t>
            </a:r>
            <a:endParaRPr lang="zh-CN" altLang="en-US" dirty="0"/>
          </a:p>
        </p:txBody>
      </p:sp>
      <p:sp>
        <p:nvSpPr>
          <p:cNvPr id="20" name="署名占位符 10"/>
          <p:cNvSpPr>
            <a:spLocks noGrp="1"/>
          </p:cNvSpPr>
          <p:nvPr>
            <p:ph type="body" sz="quarter" idx="17" hasCustomPrompt="1"/>
            <p:custDataLst>
              <p:tags r:id="rId19"/>
            </p:custDataLst>
          </p:nvPr>
        </p:nvSpPr>
        <p:spPr>
          <a:xfrm>
            <a:off x="8284455" y="4085899"/>
            <a:ext cx="2880000" cy="504000"/>
          </a:xfrm>
          <a:prstGeom prst="roundRect">
            <a:avLst>
              <a:gd name="adj" fmla="val 50000"/>
            </a:avLst>
          </a:prstGeom>
          <a:solidFill>
            <a:schemeClr val="accent1">
              <a:lumMod val="20000"/>
              <a:lumOff val="80000"/>
              <a:alpha val="50000"/>
            </a:schemeClr>
          </a:solidFill>
          <a:ln>
            <a:solidFill>
              <a:schemeClr val="accent1">
                <a:lumMod val="20000"/>
                <a:lumOff val="80000"/>
              </a:schemeClr>
            </a:solidFill>
          </a:ln>
        </p:spPr>
        <p:txBody>
          <a:bodyPr wrap="square" anchor="ctr">
            <a:normAutofit/>
          </a:bodyPr>
          <a:lstStyle>
            <a:lvl1pPr marL="0" indent="0" algn="ctr">
              <a:lnSpc>
                <a:spcPct val="100000"/>
              </a:lnSpc>
              <a:buNone/>
              <a:defRPr sz="1800" b="0">
                <a:solidFill>
                  <a:schemeClr val="tx2"/>
                </a:solidFill>
              </a:defRPr>
            </a:lvl1pPr>
          </a:lstStyle>
          <a:p>
            <a:pPr lvl="0"/>
            <a:r>
              <a:rPr lang="zh-CN" altLang="en-US" dirty="0"/>
              <a:t>署名</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Title Slide">
    <p:bg>
      <p:bgRef idx="1001">
        <a:schemeClr val="bg1"/>
      </p:bgRef>
    </p:bg>
    <p:spTree>
      <p:nvGrpSpPr>
        <p:cNvPr id="1" name=""/>
        <p:cNvGrpSpPr/>
        <p:nvPr/>
      </p:nvGrpSpPr>
      <p:grpSpPr>
        <a:xfrm>
          <a:off x="0" y="0"/>
          <a:ext cx="0" cy="0"/>
          <a:chOff x="0" y="0"/>
          <a:chExt cx="0" cy="0"/>
        </a:xfrm>
      </p:grpSpPr>
      <p:sp>
        <p:nvSpPr>
          <p:cNvPr id="8" name="任意多边形 7"/>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2"/>
            <a:srcRect/>
            <a:stretch>
              <a:fillRect l="-41801" t="-31745" r="-9109" b="-18611"/>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dirty="0"/>
          </a:p>
        </p:txBody>
      </p:sp>
      <p:grpSp>
        <p:nvGrpSpPr>
          <p:cNvPr id="2" name="组合 1"/>
          <p:cNvGrpSpPr/>
          <p:nvPr/>
        </p:nvGrpSpPr>
        <p:grpSpPr>
          <a:xfrm>
            <a:off x="0" y="0"/>
            <a:ext cx="12192000" cy="6858000"/>
            <a:chOff x="0" y="0"/>
            <a:chExt cx="12192000" cy="6858000"/>
          </a:xfrm>
        </p:grpSpPr>
        <p:sp>
          <p:nvSpPr>
            <p:cNvPr id="25" name="任意多边形 24"/>
            <p:cNvSpPr/>
            <p:nvPr/>
          </p:nvSpPr>
          <p:spPr>
            <a:xfrm>
              <a:off x="0" y="0"/>
              <a:ext cx="6351290" cy="6858000"/>
            </a:xfrm>
            <a:custGeom>
              <a:avLst/>
              <a:gdLst>
                <a:gd name="connsiteX0" fmla="*/ 0 w 5831471"/>
                <a:gd name="connsiteY0" fmla="*/ 0 h 6858000"/>
                <a:gd name="connsiteX1" fmla="*/ 5831471 w 5831471"/>
                <a:gd name="connsiteY1" fmla="*/ 0 h 6858000"/>
                <a:gd name="connsiteX2" fmla="*/ 5790096 w 5831471"/>
                <a:gd name="connsiteY2" fmla="*/ 47766 h 6858000"/>
                <a:gd name="connsiteX3" fmla="*/ 4576263 w 5831471"/>
                <a:gd name="connsiteY3" fmla="*/ 3429000 h 6858000"/>
                <a:gd name="connsiteX4" fmla="*/ 5790096 w 5831471"/>
                <a:gd name="connsiteY4" fmla="*/ 6810234 h 6858000"/>
                <a:gd name="connsiteX5" fmla="*/ 5831471 w 5831471"/>
                <a:gd name="connsiteY5" fmla="*/ 6858000 h 6858000"/>
                <a:gd name="connsiteX6" fmla="*/ 0 w 58314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31471" h="6858000">
                  <a:moveTo>
                    <a:pt x="0" y="0"/>
                  </a:moveTo>
                  <a:lnTo>
                    <a:pt x="5831471" y="0"/>
                  </a:lnTo>
                  <a:lnTo>
                    <a:pt x="5790096" y="47766"/>
                  </a:lnTo>
                  <a:cubicBezTo>
                    <a:pt x="5031789" y="966620"/>
                    <a:pt x="4576263" y="2144613"/>
                    <a:pt x="4576263" y="3429000"/>
                  </a:cubicBezTo>
                  <a:cubicBezTo>
                    <a:pt x="4576263" y="4713387"/>
                    <a:pt x="5031789" y="5891380"/>
                    <a:pt x="5790096" y="6810234"/>
                  </a:cubicBezTo>
                  <a:lnTo>
                    <a:pt x="5831471" y="6858000"/>
                  </a:lnTo>
                  <a:lnTo>
                    <a:pt x="0" y="6858000"/>
                  </a:lnTo>
                  <a:close/>
                </a:path>
              </a:pathLst>
            </a:custGeom>
            <a:gradFill flip="none" rotWithShape="1">
              <a:gsLst>
                <a:gs pos="0">
                  <a:schemeClr val="accent1">
                    <a:lumMod val="60000"/>
                    <a:lumOff val="40000"/>
                    <a:alpha val="70000"/>
                  </a:schemeClr>
                </a:gs>
                <a:gs pos="83000">
                  <a:schemeClr val="accent1"/>
                </a:gs>
              </a:gsLst>
              <a:lin ang="8100000" scaled="1"/>
              <a:tileRect/>
            </a:gradFill>
            <a:ln>
              <a:noFill/>
            </a:ln>
            <a:effectLst>
              <a:outerShdw blurRad="254000" dist="190500" dir="5400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9" name="同心圆 18"/>
            <p:cNvSpPr/>
            <p:nvPr/>
          </p:nvSpPr>
          <p:spPr>
            <a:xfrm>
              <a:off x="4600454" y="372018"/>
              <a:ext cx="1665071" cy="1665071"/>
            </a:xfrm>
            <a:prstGeom prst="donut">
              <a:avLst/>
            </a:prstGeom>
            <a:gradFill flip="none" rotWithShape="1">
              <a:gsLst>
                <a:gs pos="0">
                  <a:schemeClr val="accent2">
                    <a:lumMod val="60000"/>
                    <a:lumOff val="40000"/>
                    <a:alpha val="0"/>
                  </a:schemeClr>
                </a:gs>
                <a:gs pos="100000">
                  <a:schemeClr val="accent2"/>
                </a:gs>
              </a:gsLst>
              <a:lin ang="8100000" scaled="1"/>
              <a:tileRect/>
            </a:gradFill>
            <a:ln>
              <a:noFill/>
            </a:ln>
            <a:effectLst>
              <a:outerShdw blurRad="254000" dist="190500" dir="5400000" algn="ctr"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2" name="任意多边形 21"/>
            <p:cNvSpPr/>
            <p:nvPr/>
          </p:nvSpPr>
          <p:spPr>
            <a:xfrm flipV="1">
              <a:off x="9959390" y="4690252"/>
              <a:ext cx="2232610" cy="2167748"/>
            </a:xfrm>
            <a:custGeom>
              <a:avLst/>
              <a:gdLst>
                <a:gd name="connsiteX0" fmla="*/ 0 w 1604092"/>
                <a:gd name="connsiteY0" fmla="*/ 0 h 1557490"/>
                <a:gd name="connsiteX1" fmla="*/ 508427 w 1604092"/>
                <a:gd name="connsiteY1" fmla="*/ 0 h 1557490"/>
                <a:gd name="connsiteX2" fmla="*/ 1557490 w 1604092"/>
                <a:gd name="connsiteY2" fmla="*/ 1049063 h 1557490"/>
                <a:gd name="connsiteX3" fmla="*/ 1604092 w 1604092"/>
                <a:gd name="connsiteY3" fmla="*/ 1046710 h 1557490"/>
                <a:gd name="connsiteX4" fmla="*/ 1604092 w 1604092"/>
                <a:gd name="connsiteY4" fmla="*/ 1555137 h 1557490"/>
                <a:gd name="connsiteX5" fmla="*/ 1557490 w 1604092"/>
                <a:gd name="connsiteY5" fmla="*/ 1557490 h 1557490"/>
                <a:gd name="connsiteX6" fmla="*/ 0 w 1604092"/>
                <a:gd name="connsiteY6" fmla="*/ 0 h 155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4092" h="1557490">
                  <a:moveTo>
                    <a:pt x="0" y="0"/>
                  </a:moveTo>
                  <a:lnTo>
                    <a:pt x="508427" y="0"/>
                  </a:lnTo>
                  <a:cubicBezTo>
                    <a:pt x="508427" y="579381"/>
                    <a:pt x="978109" y="1049063"/>
                    <a:pt x="1557490" y="1049063"/>
                  </a:cubicBezTo>
                  <a:lnTo>
                    <a:pt x="1604092" y="1046710"/>
                  </a:lnTo>
                  <a:lnTo>
                    <a:pt x="1604092" y="1555137"/>
                  </a:lnTo>
                  <a:lnTo>
                    <a:pt x="1557490" y="1557490"/>
                  </a:lnTo>
                  <a:cubicBezTo>
                    <a:pt x="697312" y="1557490"/>
                    <a:pt x="0" y="860178"/>
                    <a:pt x="0" y="0"/>
                  </a:cubicBezTo>
                  <a:close/>
                </a:path>
              </a:pathLst>
            </a:custGeom>
            <a:gradFill flip="none" rotWithShape="1">
              <a:gsLst>
                <a:gs pos="0">
                  <a:schemeClr val="accent2">
                    <a:lumMod val="60000"/>
                    <a:lumOff val="40000"/>
                    <a:alpha val="0"/>
                  </a:schemeClr>
                </a:gs>
                <a:gs pos="100000">
                  <a:schemeClr val="accent2"/>
                </a:gs>
              </a:gsLst>
              <a:lin ang="8100000" scaled="1"/>
              <a:tileRect/>
            </a:gradFill>
            <a:ln>
              <a:noFill/>
            </a:ln>
            <a:effectLst>
              <a:outerShdw blurRad="254000" dist="190500" dir="5400000" algn="ctr"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椭圆 22"/>
            <p:cNvSpPr/>
            <p:nvPr/>
          </p:nvSpPr>
          <p:spPr>
            <a:xfrm>
              <a:off x="794234" y="3741891"/>
              <a:ext cx="578772" cy="578772"/>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等腰三角形 23"/>
            <p:cNvSpPr/>
            <p:nvPr/>
          </p:nvSpPr>
          <p:spPr>
            <a:xfrm rot="5400000">
              <a:off x="1050727" y="3992225"/>
              <a:ext cx="90601" cy="78104"/>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5" name="标题 4"/>
          <p:cNvSpPr>
            <a:spLocks noGrp="1"/>
          </p:cNvSpPr>
          <p:nvPr>
            <p:ph type="ctrTitle" hasCustomPrompt="1"/>
          </p:nvPr>
        </p:nvSpPr>
        <p:spPr>
          <a:xfrm>
            <a:off x="683442" y="1130300"/>
            <a:ext cx="4146550" cy="2283278"/>
          </a:xfrm>
          <a:prstGeom prst="rect">
            <a:avLst/>
          </a:prstGeom>
        </p:spPr>
        <p:txBody>
          <a:bodyPr wrap="square" anchor="b">
            <a:normAutofit/>
          </a:bodyPr>
          <a:lstStyle>
            <a:lvl1pPr algn="l">
              <a:lnSpc>
                <a:spcPct val="100000"/>
              </a:lnSpc>
              <a:defRPr sz="4750">
                <a:ln w="19050">
                  <a:noFill/>
                </a:ln>
                <a:solidFill>
                  <a:schemeClr val="tx1"/>
                </a:solidFill>
              </a:defRPr>
            </a:lvl1pPr>
          </a:lstStyle>
          <a:p>
            <a:pPr lvl="0"/>
            <a:r>
              <a:rPr lang="zh-CN" altLang="en-US" dirty="0"/>
              <a:t>Click to add title</a:t>
            </a:r>
            <a:endParaRPr lang="en-US" dirty="0"/>
          </a:p>
        </p:txBody>
      </p:sp>
      <p:sp>
        <p:nvSpPr>
          <p:cNvPr id="9" name="副标题 8"/>
          <p:cNvSpPr>
            <a:spLocks noGrp="1"/>
          </p:cNvSpPr>
          <p:nvPr>
            <p:ph type="subTitle" sz="quarter" idx="1" hasCustomPrompt="1"/>
          </p:nvPr>
        </p:nvSpPr>
        <p:spPr>
          <a:xfrm>
            <a:off x="1428955" y="3644388"/>
            <a:ext cx="3428795" cy="773778"/>
          </a:xfrm>
          <a:prstGeom prst="roundRect">
            <a:avLst>
              <a:gd name="adj" fmla="val 0"/>
            </a:avLst>
          </a:prstGeom>
          <a:noFill/>
          <a:ln>
            <a:noFill/>
          </a:ln>
        </p:spPr>
        <p:txBody>
          <a:bodyPr vert="horz" wrap="square" lIns="91440" tIns="45720" rIns="91440" bIns="45720" rtlCol="0" anchor="ctr" anchorCtr="0">
            <a:normAutofit/>
          </a:bodyPr>
          <a:lstStyle>
            <a:lvl1pPr marL="0" indent="0" algn="l">
              <a:lnSpc>
                <a:spcPct val="100000"/>
              </a:lnSpc>
              <a:buNone/>
              <a:defRPr lang="en-US" sz="2000" dirty="0">
                <a:solidFill>
                  <a:schemeClr val="tx1"/>
                </a:solidFill>
                <a:latin typeface="+mj-lt"/>
              </a:defRPr>
            </a:lvl1pPr>
          </a:lstStyle>
          <a:p>
            <a:pPr lvl="0"/>
            <a:r>
              <a:rPr lang="zh-CN" altLang="en-US" dirty="0"/>
              <a:t>Click to add subtitle</a:t>
            </a:r>
            <a:endParaRPr lang="en-US" dirty="0"/>
          </a:p>
        </p:txBody>
      </p:sp>
      <p:sp>
        <p:nvSpPr>
          <p:cNvPr id="4" name="文本占位符 3"/>
          <p:cNvSpPr>
            <a:spLocks noGrp="1"/>
          </p:cNvSpPr>
          <p:nvPr>
            <p:ph type="body" sz="quarter" idx="13" hasCustomPrompt="1"/>
          </p:nvPr>
        </p:nvSpPr>
        <p:spPr>
          <a:xfrm>
            <a:off x="711199" y="5556705"/>
            <a:ext cx="4146550" cy="276999"/>
          </a:xfrm>
          <a:prstGeom prst="rect">
            <a:avLst/>
          </a:prstGeom>
        </p:spPr>
        <p:txBody>
          <a:bodyPr wrap="square" lIns="90000">
            <a:normAutofit/>
          </a:bodyPr>
          <a:lstStyle>
            <a:lvl1pPr marL="0" indent="0" algn="l">
              <a:lnSpc>
                <a:spcPct val="100000"/>
              </a:lnSpc>
              <a:buNone/>
              <a:defRPr sz="1200"/>
            </a:lvl1pPr>
          </a:lstStyle>
          <a:p>
            <a:pPr lvl="0"/>
            <a:r>
              <a:rPr lang="zh-CN" altLang="en-US" dirty="0"/>
              <a:t>Presenter name</a:t>
            </a:r>
            <a:endParaRPr lang="en-US" dirty="0"/>
          </a:p>
        </p:txBody>
      </p:sp>
      <p:sp>
        <p:nvSpPr>
          <p:cNvPr id="7" name="文本占位符 6"/>
          <p:cNvSpPr>
            <a:spLocks noGrp="1"/>
          </p:cNvSpPr>
          <p:nvPr>
            <p:ph type="body" sz="quarter" idx="14" hasCustomPrompt="1"/>
          </p:nvPr>
        </p:nvSpPr>
        <p:spPr>
          <a:xfrm>
            <a:off x="711199" y="5857101"/>
            <a:ext cx="4146550" cy="276999"/>
          </a:xfrm>
          <a:prstGeom prst="rect">
            <a:avLst/>
          </a:prstGeom>
        </p:spPr>
        <p:txBody>
          <a:bodyPr wrap="none">
            <a:normAutofit/>
          </a:bodyPr>
          <a:lstStyle>
            <a:lvl1pPr marL="0" indent="0" algn="l">
              <a:lnSpc>
                <a:spcPct val="100000"/>
              </a:lnSpc>
              <a:buNone/>
              <a:defRPr sz="1200"/>
            </a:lvl1pPr>
          </a:lstStyle>
          <a:p>
            <a:pPr lvl="0"/>
            <a:r>
              <a:rPr lang="zh-CN" altLang="en-US" dirty="0"/>
              <a:t>www.islide.cc</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meline Page 01">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 y="1"/>
            <a:ext cx="8629527" cy="6858000"/>
          </a:xfrm>
          <a:custGeom>
            <a:avLst/>
            <a:gdLst>
              <a:gd name="connsiteX0" fmla="*/ 3066260 w 8629527"/>
              <a:gd name="connsiteY0" fmla="*/ 3254217 h 6858000"/>
              <a:gd name="connsiteX1" fmla="*/ 3247128 w 8629527"/>
              <a:gd name="connsiteY1" fmla="*/ 3435324 h 6858000"/>
              <a:gd name="connsiteX2" fmla="*/ 6063913 w 8629527"/>
              <a:gd name="connsiteY2" fmla="*/ 6255837 h 6858000"/>
              <a:gd name="connsiteX3" fmla="*/ 6244779 w 8629527"/>
              <a:gd name="connsiteY3" fmla="*/ 6433975 h 6858000"/>
              <a:gd name="connsiteX4" fmla="*/ 6063913 w 8629527"/>
              <a:gd name="connsiteY4" fmla="*/ 6615081 h 6858000"/>
              <a:gd name="connsiteX5" fmla="*/ 3819380 w 8629527"/>
              <a:gd name="connsiteY5" fmla="*/ 5682827 h 6858000"/>
              <a:gd name="connsiteX6" fmla="*/ 2888358 w 8629527"/>
              <a:gd name="connsiteY6" fmla="*/ 3435324 h 6858000"/>
              <a:gd name="connsiteX7" fmla="*/ 3066260 w 8629527"/>
              <a:gd name="connsiteY7" fmla="*/ 3254217 h 6858000"/>
              <a:gd name="connsiteX8" fmla="*/ 5645742 w 8629527"/>
              <a:gd name="connsiteY8" fmla="*/ 1402726 h 6858000"/>
              <a:gd name="connsiteX9" fmla="*/ 5717462 w 8629527"/>
              <a:gd name="connsiteY9" fmla="*/ 1469522 h 6858000"/>
              <a:gd name="connsiteX10" fmla="*/ 5649263 w 8629527"/>
              <a:gd name="connsiteY10" fmla="*/ 1576396 h 6858000"/>
              <a:gd name="connsiteX11" fmla="*/ 4297159 w 8629527"/>
              <a:gd name="connsiteY11" fmla="*/ 2731229 h 6858000"/>
              <a:gd name="connsiteX12" fmla="*/ 4214135 w 8629527"/>
              <a:gd name="connsiteY12" fmla="*/ 2787635 h 6858000"/>
              <a:gd name="connsiteX13" fmla="*/ 4181518 w 8629527"/>
              <a:gd name="connsiteY13" fmla="*/ 2781697 h 6858000"/>
              <a:gd name="connsiteX14" fmla="*/ 4134076 w 8629527"/>
              <a:gd name="connsiteY14" fmla="*/ 2665917 h 6858000"/>
              <a:gd name="connsiteX15" fmla="*/ 5610717 w 8629527"/>
              <a:gd name="connsiteY15" fmla="*/ 1404210 h 6858000"/>
              <a:gd name="connsiteX16" fmla="*/ 5645742 w 8629527"/>
              <a:gd name="connsiteY16" fmla="*/ 1402726 h 6858000"/>
              <a:gd name="connsiteX17" fmla="*/ 6064073 w 8629527"/>
              <a:gd name="connsiteY17" fmla="*/ 866508 h 6858000"/>
              <a:gd name="connsiteX18" fmla="*/ 7879169 w 8629527"/>
              <a:gd name="connsiteY18" fmla="*/ 1617734 h 6858000"/>
              <a:gd name="connsiteX19" fmla="*/ 8629527 w 8629527"/>
              <a:gd name="connsiteY19" fmla="*/ 3434929 h 6858000"/>
              <a:gd name="connsiteX20" fmla="*/ 8448610 w 8629527"/>
              <a:gd name="connsiteY20" fmla="*/ 3613085 h 6858000"/>
              <a:gd name="connsiteX21" fmla="*/ 8270661 w 8629527"/>
              <a:gd name="connsiteY21" fmla="*/ 3434929 h 6858000"/>
              <a:gd name="connsiteX22" fmla="*/ 6064073 w 8629527"/>
              <a:gd name="connsiteY22" fmla="*/ 1225791 h 6858000"/>
              <a:gd name="connsiteX23" fmla="*/ 3860451 w 8629527"/>
              <a:gd name="connsiteY23" fmla="*/ 3434929 h 6858000"/>
              <a:gd name="connsiteX24" fmla="*/ 6064073 w 8629527"/>
              <a:gd name="connsiteY24" fmla="*/ 5641100 h 6858000"/>
              <a:gd name="connsiteX25" fmla="*/ 6244990 w 8629527"/>
              <a:gd name="connsiteY25" fmla="*/ 5822225 h 6858000"/>
              <a:gd name="connsiteX26" fmla="*/ 6064073 w 8629527"/>
              <a:gd name="connsiteY26" fmla="*/ 6000381 h 6858000"/>
              <a:gd name="connsiteX27" fmla="*/ 4251943 w 8629527"/>
              <a:gd name="connsiteY27" fmla="*/ 5249155 h 6858000"/>
              <a:gd name="connsiteX28" fmla="*/ 3498618 w 8629527"/>
              <a:gd name="connsiteY28" fmla="*/ 3434929 h 6858000"/>
              <a:gd name="connsiteX29" fmla="*/ 4251943 w 8629527"/>
              <a:gd name="connsiteY29" fmla="*/ 1617734 h 6858000"/>
              <a:gd name="connsiteX30" fmla="*/ 6064073 w 8629527"/>
              <a:gd name="connsiteY30" fmla="*/ 866508 h 6858000"/>
              <a:gd name="connsiteX31" fmla="*/ 0 w 8629527"/>
              <a:gd name="connsiteY31" fmla="*/ 0 h 6858000"/>
              <a:gd name="connsiteX32" fmla="*/ 5353091 w 8629527"/>
              <a:gd name="connsiteY32" fmla="*/ 0 h 6858000"/>
              <a:gd name="connsiteX33" fmla="*/ 2562366 w 8629527"/>
              <a:gd name="connsiteY33" fmla="*/ 3434938 h 6858000"/>
              <a:gd name="connsiteX34" fmla="*/ 5308605 w 8629527"/>
              <a:gd name="connsiteY34" fmla="*/ 6858000 h 6858000"/>
              <a:gd name="connsiteX35" fmla="*/ 0 w 8629527"/>
              <a:gd name="connsiteY35" fmla="*/ 6858000 h 6858000"/>
              <a:gd name="connsiteX36" fmla="*/ 0 w 8629527"/>
              <a:gd name="connsiteY3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629527" h="6858000">
                <a:moveTo>
                  <a:pt x="3066260" y="3254217"/>
                </a:moveTo>
                <a:cubicBezTo>
                  <a:pt x="3167072" y="3254217"/>
                  <a:pt x="3247128" y="3334379"/>
                  <a:pt x="3247128" y="3435324"/>
                </a:cubicBezTo>
                <a:cubicBezTo>
                  <a:pt x="3247128" y="4988091"/>
                  <a:pt x="4510233" y="6255837"/>
                  <a:pt x="6063913" y="6255837"/>
                </a:cubicBezTo>
                <a:cubicBezTo>
                  <a:pt x="6164724" y="6255837"/>
                  <a:pt x="6244779" y="6335999"/>
                  <a:pt x="6244779" y="6433975"/>
                </a:cubicBezTo>
                <a:cubicBezTo>
                  <a:pt x="6244779" y="6534919"/>
                  <a:pt x="6164724" y="6615081"/>
                  <a:pt x="6063913" y="6615081"/>
                </a:cubicBezTo>
                <a:cubicBezTo>
                  <a:pt x="5215911" y="6615081"/>
                  <a:pt x="4418317" y="6285526"/>
                  <a:pt x="3819380" y="5682827"/>
                </a:cubicBezTo>
                <a:cubicBezTo>
                  <a:pt x="3217477" y="5083097"/>
                  <a:pt x="2888358" y="4284447"/>
                  <a:pt x="2888358" y="3435324"/>
                </a:cubicBezTo>
                <a:cubicBezTo>
                  <a:pt x="2888358" y="3334379"/>
                  <a:pt x="2968415" y="3254217"/>
                  <a:pt x="3066260" y="3254217"/>
                </a:cubicBezTo>
                <a:close/>
                <a:moveTo>
                  <a:pt x="5645742" y="1402726"/>
                </a:moveTo>
                <a:cubicBezTo>
                  <a:pt x="5679656" y="1408293"/>
                  <a:pt x="5708567" y="1433898"/>
                  <a:pt x="5717462" y="1469522"/>
                </a:cubicBezTo>
                <a:cubicBezTo>
                  <a:pt x="5726357" y="1517022"/>
                  <a:pt x="5696705" y="1564522"/>
                  <a:pt x="5649263" y="1576396"/>
                </a:cubicBezTo>
                <a:cubicBezTo>
                  <a:pt x="5035479" y="1712958"/>
                  <a:pt x="4531405" y="2146391"/>
                  <a:pt x="4297159" y="2731229"/>
                </a:cubicBezTo>
                <a:cubicBezTo>
                  <a:pt x="4285299" y="2766854"/>
                  <a:pt x="4249717" y="2787635"/>
                  <a:pt x="4214135" y="2787635"/>
                </a:cubicBezTo>
                <a:cubicBezTo>
                  <a:pt x="4205239" y="2787635"/>
                  <a:pt x="4193379" y="2784666"/>
                  <a:pt x="4181518" y="2781697"/>
                </a:cubicBezTo>
                <a:cubicBezTo>
                  <a:pt x="4137041" y="2763885"/>
                  <a:pt x="4113320" y="2710448"/>
                  <a:pt x="4134076" y="2665917"/>
                </a:cubicBezTo>
                <a:cubicBezTo>
                  <a:pt x="4386113" y="2024673"/>
                  <a:pt x="4940595" y="1552646"/>
                  <a:pt x="5610717" y="1404210"/>
                </a:cubicBezTo>
                <a:cubicBezTo>
                  <a:pt x="5622577" y="1401242"/>
                  <a:pt x="5634438" y="1400871"/>
                  <a:pt x="5645742" y="1402726"/>
                </a:cubicBezTo>
                <a:close/>
                <a:moveTo>
                  <a:pt x="6064073" y="866508"/>
                </a:moveTo>
                <a:cubicBezTo>
                  <a:pt x="6749183" y="866508"/>
                  <a:pt x="7392771" y="1133743"/>
                  <a:pt x="7879169" y="1617734"/>
                </a:cubicBezTo>
                <a:cubicBezTo>
                  <a:pt x="8362602" y="2101726"/>
                  <a:pt x="8629527" y="2749028"/>
                  <a:pt x="8629527" y="3434929"/>
                </a:cubicBezTo>
                <a:cubicBezTo>
                  <a:pt x="8629527" y="3532915"/>
                  <a:pt x="8549449" y="3613085"/>
                  <a:pt x="8448610" y="3613085"/>
                </a:cubicBezTo>
                <a:cubicBezTo>
                  <a:pt x="8350738" y="3613085"/>
                  <a:pt x="8270661" y="3532915"/>
                  <a:pt x="8270661" y="3434929"/>
                </a:cubicBezTo>
                <a:cubicBezTo>
                  <a:pt x="8270661" y="2217528"/>
                  <a:pt x="7280068" y="1225791"/>
                  <a:pt x="6064073" y="1225791"/>
                </a:cubicBezTo>
                <a:cubicBezTo>
                  <a:pt x="4848077" y="1225791"/>
                  <a:pt x="3860451" y="2217528"/>
                  <a:pt x="3860451" y="3434929"/>
                </a:cubicBezTo>
                <a:cubicBezTo>
                  <a:pt x="3860451" y="4652331"/>
                  <a:pt x="4848077" y="5641100"/>
                  <a:pt x="6064073" y="5641100"/>
                </a:cubicBezTo>
                <a:cubicBezTo>
                  <a:pt x="6164911" y="5641100"/>
                  <a:pt x="6244990" y="5721270"/>
                  <a:pt x="6244990" y="5822225"/>
                </a:cubicBezTo>
                <a:cubicBezTo>
                  <a:pt x="6244990" y="5920211"/>
                  <a:pt x="6164911" y="6000381"/>
                  <a:pt x="6064073" y="6000381"/>
                </a:cubicBezTo>
                <a:cubicBezTo>
                  <a:pt x="5378963" y="6000381"/>
                  <a:pt x="4735374" y="5736116"/>
                  <a:pt x="4251943" y="5249155"/>
                </a:cubicBezTo>
                <a:cubicBezTo>
                  <a:pt x="3765544" y="4765163"/>
                  <a:pt x="3498618" y="4120832"/>
                  <a:pt x="3498618" y="3434929"/>
                </a:cubicBezTo>
                <a:cubicBezTo>
                  <a:pt x="3498618" y="2749028"/>
                  <a:pt x="3765544" y="2101726"/>
                  <a:pt x="4251943" y="1617734"/>
                </a:cubicBezTo>
                <a:cubicBezTo>
                  <a:pt x="4735374" y="1133743"/>
                  <a:pt x="5378963" y="866508"/>
                  <a:pt x="6064073" y="866508"/>
                </a:cubicBezTo>
                <a:close/>
                <a:moveTo>
                  <a:pt x="0" y="0"/>
                </a:moveTo>
                <a:cubicBezTo>
                  <a:pt x="0" y="0"/>
                  <a:pt x="0" y="0"/>
                  <a:pt x="5353091" y="0"/>
                </a:cubicBezTo>
                <a:cubicBezTo>
                  <a:pt x="3760509" y="329540"/>
                  <a:pt x="2562366" y="1742704"/>
                  <a:pt x="2562366" y="3434938"/>
                </a:cubicBezTo>
                <a:cubicBezTo>
                  <a:pt x="2562366" y="5109359"/>
                  <a:pt x="3736784" y="6510647"/>
                  <a:pt x="5308605" y="6858000"/>
                </a:cubicBezTo>
                <a:cubicBezTo>
                  <a:pt x="5308605" y="6858000"/>
                  <a:pt x="5308605" y="6858000"/>
                  <a:pt x="0" y="6858000"/>
                </a:cubicBezTo>
                <a:cubicBezTo>
                  <a:pt x="0" y="6858000"/>
                  <a:pt x="0" y="6858000"/>
                  <a:pt x="0" y="0"/>
                </a:cubicBezTo>
                <a:close/>
              </a:path>
            </a:pathLst>
          </a:custGeom>
        </p:spPr>
        <p:txBody>
          <a:bodyPr wrap="square">
            <a:noAutofit/>
          </a:body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4678978"/>
            <a:ext cx="12192000" cy="2179021"/>
          </a:xfrm>
          <a:prstGeom prst="rect">
            <a:avLst/>
          </a:prstGeom>
        </p:spPr>
        <p:txBody>
          <a:bodyPr/>
          <a:lstStyle/>
          <a:p>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pic>
        <p:nvPicPr>
          <p:cNvPr id="6" name="图片 5" descr="背景图案&#10;&#10;中度可信度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幻灯片">
    <p:bg>
      <p:bgPr>
        <a:gradFill flip="none" rotWithShape="1">
          <a:gsLst>
            <a:gs pos="0">
              <a:srgbClr val="4A5060"/>
            </a:gs>
            <a:gs pos="56000">
              <a:srgbClr val="363D4E"/>
            </a:gs>
          </a:gsLst>
          <a:lin ang="2700000" scaled="1"/>
          <a:tileRect/>
        </a:gradFill>
        <a:effectLst/>
      </p:bgPr>
    </p:bg>
    <p:spTree>
      <p:nvGrpSpPr>
        <p:cNvPr id="1" name=""/>
        <p:cNvGrpSpPr/>
        <p:nvPr/>
      </p:nvGrpSpPr>
      <p:grpSpPr>
        <a:xfrm>
          <a:off x="0" y="0"/>
          <a:ext cx="0" cy="0"/>
          <a:chOff x="0" y="0"/>
          <a:chExt cx="0" cy="0"/>
        </a:xfrm>
      </p:grpSpPr>
      <p:pic>
        <p:nvPicPr>
          <p:cNvPr id="1032" name="Picture 8" descr="查看图片"/>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8750"/>
          <a:stretch>
            <a:fillRect/>
          </a:stretch>
        </p:blipFill>
        <p:spPr bwMode="auto">
          <a:xfrm>
            <a:off x="0" y="-14214"/>
            <a:ext cx="12192000" cy="6872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Infographics">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1pPr>
              <a:defRPr sz="2400"/>
            </a:lvl1pPr>
            <a:lvl2pPr>
              <a:defRPr sz="2000"/>
            </a:lvl2pPr>
            <a:lvl3pPr>
              <a:defRPr sz="1800"/>
            </a:lvl3pPr>
            <a:lvl4pPr>
              <a:defRPr sz="1600"/>
            </a:lvl4pPr>
            <a:lvl5pPr>
              <a:defRPr sz="14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3_标题幻灯片">
    <p:bg>
      <p:bgRef idx="1001">
        <a:schemeClr val="bg1"/>
      </p:bgRef>
    </p:bg>
    <p:spTree>
      <p:nvGrpSpPr>
        <p:cNvPr id="1" name=""/>
        <p:cNvGrpSpPr/>
        <p:nvPr/>
      </p:nvGrpSpPr>
      <p:grpSpPr>
        <a:xfrm>
          <a:off x="0" y="0"/>
          <a:ext cx="0" cy="0"/>
          <a:chOff x="0" y="0"/>
          <a:chExt cx="0" cy="0"/>
        </a:xfrm>
      </p:grpSpPr>
      <p:pic>
        <p:nvPicPr>
          <p:cNvPr id="22532" name="Picture 4" descr="查看图片"/>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7999"/>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Work Gallery Page 02">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 y="0"/>
            <a:ext cx="7464424" cy="6875463"/>
          </a:xfrm>
          <a:prstGeom prst="rect">
            <a:avLst/>
          </a:prstGeom>
        </p:spPr>
        <p:txBody>
          <a:bodyPr/>
          <a:lstStyle/>
          <a:p>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Market Trend Page 03">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8199298" y="4656668"/>
            <a:ext cx="3992702" cy="2201332"/>
          </a:xfrm>
          <a:prstGeom prst="rect">
            <a:avLst/>
          </a:prstGeom>
        </p:spPr>
        <p:txBody>
          <a:bodyPr/>
          <a:lstStyle/>
          <a:p>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W.O.T Analysis Page 02">
    <p:spTree>
      <p:nvGrpSpPr>
        <p:cNvPr id="1" name=""/>
        <p:cNvGrpSpPr/>
        <p:nvPr/>
      </p:nvGrpSpPr>
      <p:grpSpPr>
        <a:xfrm>
          <a:off x="0" y="0"/>
          <a:ext cx="0" cy="0"/>
          <a:chOff x="0" y="0"/>
          <a:chExt cx="0" cy="0"/>
        </a:xfrm>
      </p:grpSpPr>
      <p:sp>
        <p:nvSpPr>
          <p:cNvPr id="16" name="Picture Placeholder 15"/>
          <p:cNvSpPr>
            <a:spLocks noGrp="1"/>
          </p:cNvSpPr>
          <p:nvPr>
            <p:ph type="pic" sz="quarter" idx="11"/>
          </p:nvPr>
        </p:nvSpPr>
        <p:spPr>
          <a:xfrm>
            <a:off x="3943684"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
        <p:nvSpPr>
          <p:cNvPr id="19" name="Picture Placeholder 18"/>
          <p:cNvSpPr>
            <a:spLocks noGrp="1"/>
          </p:cNvSpPr>
          <p:nvPr>
            <p:ph type="pic" sz="quarter" idx="14"/>
          </p:nvPr>
        </p:nvSpPr>
        <p:spPr>
          <a:xfrm>
            <a:off x="1466071"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
        <p:nvSpPr>
          <p:cNvPr id="20" name="Picture Placeholder 19"/>
          <p:cNvSpPr>
            <a:spLocks noGrp="1"/>
          </p:cNvSpPr>
          <p:nvPr>
            <p:ph type="pic" sz="quarter" idx="15"/>
          </p:nvPr>
        </p:nvSpPr>
        <p:spPr>
          <a:xfrm>
            <a:off x="6418326"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
        <p:nvSpPr>
          <p:cNvPr id="23" name="Picture Placeholder 22"/>
          <p:cNvSpPr>
            <a:spLocks noGrp="1"/>
          </p:cNvSpPr>
          <p:nvPr>
            <p:ph type="pic" sz="quarter" idx="16"/>
          </p:nvPr>
        </p:nvSpPr>
        <p:spPr>
          <a:xfrm>
            <a:off x="8894456"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Market Adoption Page 02">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About Us Page 01">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77311"/>
          </a:xfrm>
          <a:custGeom>
            <a:avLst/>
            <a:gdLst>
              <a:gd name="connsiteX0" fmla="*/ 0 w 12192000"/>
              <a:gd name="connsiteY0" fmla="*/ 0 h 6877311"/>
              <a:gd name="connsiteX1" fmla="*/ 12192000 w 12192000"/>
              <a:gd name="connsiteY1" fmla="*/ 0 h 6877311"/>
              <a:gd name="connsiteX2" fmla="*/ 12192000 w 12192000"/>
              <a:gd name="connsiteY2" fmla="*/ 6877311 h 6877311"/>
              <a:gd name="connsiteX3" fmla="*/ 0 w 12192000"/>
              <a:gd name="connsiteY3" fmla="*/ 6877311 h 6877311"/>
            </a:gdLst>
            <a:ahLst/>
            <a:cxnLst>
              <a:cxn ang="0">
                <a:pos x="connsiteX0" y="connsiteY0"/>
              </a:cxn>
              <a:cxn ang="0">
                <a:pos x="connsiteX1" y="connsiteY1"/>
              </a:cxn>
              <a:cxn ang="0">
                <a:pos x="connsiteX2" y="connsiteY2"/>
              </a:cxn>
              <a:cxn ang="0">
                <a:pos x="connsiteX3" y="connsiteY3"/>
              </a:cxn>
            </a:cxnLst>
            <a:rect l="l" t="t" r="r" b="b"/>
            <a:pathLst>
              <a:path w="12192000" h="6877311">
                <a:moveTo>
                  <a:pt x="0" y="0"/>
                </a:moveTo>
                <a:lnTo>
                  <a:pt x="12192000" y="0"/>
                </a:lnTo>
                <a:lnTo>
                  <a:pt x="12192000" y="6877311"/>
                </a:lnTo>
                <a:lnTo>
                  <a:pt x="0" y="6877311"/>
                </a:lnTo>
                <a:close/>
              </a:path>
            </a:pathLst>
          </a:custGeom>
        </p:spPr>
        <p:txBody>
          <a:bodyPr wrap="square">
            <a:noAutofit/>
          </a:body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Our Service Page 13">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Break Section Page 1">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21" name="矩形 20"/>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custDataLst>
              <p:tags r:id="rId3"/>
            </p:custDataLst>
          </p:nvPr>
        </p:nvSpPr>
        <p:spPr>
          <a:xfrm flipV="1">
            <a:off x="10654388" y="5436721"/>
            <a:ext cx="1537612" cy="1421279"/>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gradFill>
            <a:gsLst>
              <a:gs pos="14000">
                <a:schemeClr val="accent1">
                  <a:alpha val="15000"/>
                </a:schemeClr>
              </a:gs>
              <a:gs pos="100000">
                <a:schemeClr val="accent1">
                  <a:alpha val="0"/>
                </a:schemeClr>
              </a:gs>
            </a:gsLst>
            <a:path path="circle">
              <a:fillToRect r="100000" b="100000"/>
            </a:path>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2" name="任意多边形: 形状 11"/>
          <p:cNvSpPr/>
          <p:nvPr userDrawn="1">
            <p:custDataLst>
              <p:tags r:id="rId4"/>
            </p:custDataLst>
          </p:nvPr>
        </p:nvSpPr>
        <p:spPr>
          <a:xfrm>
            <a:off x="11353800" y="1026561"/>
            <a:ext cx="70184" cy="305594"/>
          </a:xfrm>
          <a:custGeom>
            <a:avLst/>
            <a:gdLst>
              <a:gd name="connsiteX0" fmla="*/ 35092 w 70184"/>
              <a:gd name="connsiteY0" fmla="*/ 235410 h 305594"/>
              <a:gd name="connsiteX1" fmla="*/ 70184 w 70184"/>
              <a:gd name="connsiteY1" fmla="*/ 270502 h 305594"/>
              <a:gd name="connsiteX2" fmla="*/ 35092 w 70184"/>
              <a:gd name="connsiteY2" fmla="*/ 305594 h 305594"/>
              <a:gd name="connsiteX3" fmla="*/ 0 w 70184"/>
              <a:gd name="connsiteY3" fmla="*/ 270502 h 305594"/>
              <a:gd name="connsiteX4" fmla="*/ 35092 w 70184"/>
              <a:gd name="connsiteY4" fmla="*/ 235410 h 305594"/>
              <a:gd name="connsiteX5" fmla="*/ 35092 w 70184"/>
              <a:gd name="connsiteY5" fmla="*/ 117705 h 305594"/>
              <a:gd name="connsiteX6" fmla="*/ 70184 w 70184"/>
              <a:gd name="connsiteY6" fmla="*/ 152797 h 305594"/>
              <a:gd name="connsiteX7" fmla="*/ 35092 w 70184"/>
              <a:gd name="connsiteY7" fmla="*/ 187889 h 305594"/>
              <a:gd name="connsiteX8" fmla="*/ 0 w 70184"/>
              <a:gd name="connsiteY8" fmla="*/ 152797 h 305594"/>
              <a:gd name="connsiteX9" fmla="*/ 35092 w 70184"/>
              <a:gd name="connsiteY9" fmla="*/ 117705 h 305594"/>
              <a:gd name="connsiteX10" fmla="*/ 35092 w 70184"/>
              <a:gd name="connsiteY10" fmla="*/ 0 h 305594"/>
              <a:gd name="connsiteX11" fmla="*/ 70184 w 70184"/>
              <a:gd name="connsiteY11" fmla="*/ 35092 h 305594"/>
              <a:gd name="connsiteX12" fmla="*/ 35092 w 70184"/>
              <a:gd name="connsiteY12" fmla="*/ 70184 h 305594"/>
              <a:gd name="connsiteX13" fmla="*/ 0 w 70184"/>
              <a:gd name="connsiteY13" fmla="*/ 35092 h 305594"/>
              <a:gd name="connsiteX14" fmla="*/ 35092 w 70184"/>
              <a:gd name="connsiteY14" fmla="*/ 0 h 305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184" h="305594">
                <a:moveTo>
                  <a:pt x="35092" y="235410"/>
                </a:moveTo>
                <a:cubicBezTo>
                  <a:pt x="54473" y="235410"/>
                  <a:pt x="70184" y="251121"/>
                  <a:pt x="70184" y="270502"/>
                </a:cubicBezTo>
                <a:cubicBezTo>
                  <a:pt x="70184" y="289883"/>
                  <a:pt x="54473" y="305594"/>
                  <a:pt x="35092" y="305594"/>
                </a:cubicBezTo>
                <a:cubicBezTo>
                  <a:pt x="15711" y="305594"/>
                  <a:pt x="0" y="289883"/>
                  <a:pt x="0" y="270502"/>
                </a:cubicBezTo>
                <a:cubicBezTo>
                  <a:pt x="0" y="251121"/>
                  <a:pt x="15711" y="235410"/>
                  <a:pt x="35092" y="235410"/>
                </a:cubicBezTo>
                <a:close/>
                <a:moveTo>
                  <a:pt x="35092" y="117705"/>
                </a:moveTo>
                <a:cubicBezTo>
                  <a:pt x="54473" y="117705"/>
                  <a:pt x="70184" y="133416"/>
                  <a:pt x="70184" y="152797"/>
                </a:cubicBezTo>
                <a:cubicBezTo>
                  <a:pt x="70184" y="172178"/>
                  <a:pt x="54473" y="187889"/>
                  <a:pt x="35092" y="187889"/>
                </a:cubicBezTo>
                <a:cubicBezTo>
                  <a:pt x="15711" y="187889"/>
                  <a:pt x="0" y="172178"/>
                  <a:pt x="0" y="152797"/>
                </a:cubicBezTo>
                <a:cubicBezTo>
                  <a:pt x="0" y="133416"/>
                  <a:pt x="15711" y="117705"/>
                  <a:pt x="35092" y="117705"/>
                </a:cubicBezTo>
                <a:close/>
                <a:moveTo>
                  <a:pt x="35092" y="0"/>
                </a:moveTo>
                <a:cubicBezTo>
                  <a:pt x="54473" y="0"/>
                  <a:pt x="70184" y="15711"/>
                  <a:pt x="70184" y="35092"/>
                </a:cubicBezTo>
                <a:cubicBezTo>
                  <a:pt x="70184" y="54473"/>
                  <a:pt x="54473" y="70184"/>
                  <a:pt x="35092" y="70184"/>
                </a:cubicBezTo>
                <a:cubicBezTo>
                  <a:pt x="15711" y="70184"/>
                  <a:pt x="0" y="54473"/>
                  <a:pt x="0" y="35092"/>
                </a:cubicBezTo>
                <a:cubicBezTo>
                  <a:pt x="0" y="15711"/>
                  <a:pt x="15711" y="0"/>
                  <a:pt x="35092"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图形 12"/>
          <p:cNvSpPr/>
          <p:nvPr userDrawn="1">
            <p:custDataLst>
              <p:tags r:id="rId5"/>
            </p:custDataLst>
          </p:nvPr>
        </p:nvSpPr>
        <p:spPr>
          <a:xfrm flipH="1">
            <a:off x="0" y="0"/>
            <a:ext cx="2095499" cy="2260811"/>
          </a:xfrm>
          <a:custGeom>
            <a:avLst/>
            <a:gdLst>
              <a:gd name="connsiteX0" fmla="*/ 2815 w 1616032"/>
              <a:gd name="connsiteY0" fmla="*/ 0 h 1743519"/>
              <a:gd name="connsiteX1" fmla="*/ 641847 w 1616032"/>
              <a:gd name="connsiteY1" fmla="*/ 0 h 1743519"/>
              <a:gd name="connsiteX2" fmla="*/ 637180 w 1616032"/>
              <a:gd name="connsiteY2" fmla="*/ 93917 h 1743519"/>
              <a:gd name="connsiteX3" fmla="*/ 1392513 w 1616032"/>
              <a:gd name="connsiteY3" fmla="*/ 1121474 h 1743519"/>
              <a:gd name="connsiteX4" fmla="*/ 1601491 w 1616032"/>
              <a:gd name="connsiteY4" fmla="*/ 1520000 h 1743519"/>
              <a:gd name="connsiteX5" fmla="*/ 1202965 w 1616032"/>
              <a:gd name="connsiteY5" fmla="*/ 1728978 h 1743519"/>
              <a:gd name="connsiteX6" fmla="*/ 196744 w 1616032"/>
              <a:gd name="connsiteY6" fmla="*/ 889826 h 1743519"/>
              <a:gd name="connsiteX7" fmla="*/ 53 w 1616032"/>
              <a:gd name="connsiteY7" fmla="*/ 82868 h 1743519"/>
              <a:gd name="connsiteX8" fmla="*/ 2815 w 1616032"/>
              <a:gd name="connsiteY8" fmla="*/ 0 h 174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032" h="1743519">
                <a:moveTo>
                  <a:pt x="2815" y="0"/>
                </a:moveTo>
                <a:lnTo>
                  <a:pt x="641847" y="0"/>
                </a:lnTo>
                <a:cubicBezTo>
                  <a:pt x="641847" y="0"/>
                  <a:pt x="637180" y="93917"/>
                  <a:pt x="637180" y="93917"/>
                </a:cubicBezTo>
                <a:cubicBezTo>
                  <a:pt x="637085" y="552164"/>
                  <a:pt x="932550" y="978027"/>
                  <a:pt x="1392513" y="1121474"/>
                </a:cubicBezTo>
                <a:cubicBezTo>
                  <a:pt x="1560248" y="1173766"/>
                  <a:pt x="1653879" y="1352264"/>
                  <a:pt x="1601491" y="1520000"/>
                </a:cubicBezTo>
                <a:cubicBezTo>
                  <a:pt x="1549199" y="1687735"/>
                  <a:pt x="1370700" y="1781366"/>
                  <a:pt x="1202965" y="1728978"/>
                </a:cubicBezTo>
                <a:cubicBezTo>
                  <a:pt x="766434" y="1592866"/>
                  <a:pt x="409151" y="1294829"/>
                  <a:pt x="196744" y="889826"/>
                </a:cubicBezTo>
                <a:cubicBezTo>
                  <a:pt x="63965" y="636746"/>
                  <a:pt x="-2138" y="360807"/>
                  <a:pt x="53" y="82868"/>
                </a:cubicBezTo>
                <a:lnTo>
                  <a:pt x="2815" y="0"/>
                </a:lnTo>
                <a:close/>
              </a:path>
            </a:pathLst>
          </a:custGeom>
          <a:gradFill flip="none" rotWithShape="1">
            <a:gsLst>
              <a:gs pos="13000">
                <a:schemeClr val="accent1">
                  <a:lumMod val="40000"/>
                  <a:lumOff val="60000"/>
                </a:schemeClr>
              </a:gs>
              <a:gs pos="93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14" name="任意多边形: 形状 3"/>
          <p:cNvSpPr/>
          <p:nvPr userDrawn="1">
            <p:custDataLst>
              <p:tags r:id="rId6"/>
            </p:custDataLst>
          </p:nvPr>
        </p:nvSpPr>
        <p:spPr>
          <a:xfrm flipH="1">
            <a:off x="1" y="331978"/>
            <a:ext cx="767050" cy="815541"/>
          </a:xfrm>
          <a:custGeom>
            <a:avLst/>
            <a:gdLst>
              <a:gd name="connsiteX0" fmla="*/ 266085 w 960878"/>
              <a:gd name="connsiteY0" fmla="*/ 601 h 1021622"/>
              <a:gd name="connsiteX1" fmla="*/ 124392 w 960878"/>
              <a:gd name="connsiteY1" fmla="*/ 33408 h 1021622"/>
              <a:gd name="connsiteX2" fmla="*/ 33363 w 960878"/>
              <a:gd name="connsiteY2" fmla="*/ 373190 h 1021622"/>
              <a:gd name="connsiteX3" fmla="*/ 846063 w 960878"/>
              <a:gd name="connsiteY3" fmla="*/ 996773 h 1021622"/>
              <a:gd name="connsiteX4" fmla="*/ 960878 w 960878"/>
              <a:gd name="connsiteY4" fmla="*/ 1021622 h 1021622"/>
              <a:gd name="connsiteX5" fmla="*/ 960878 w 960878"/>
              <a:gd name="connsiteY5" fmla="*/ 510304 h 1021622"/>
              <a:gd name="connsiteX6" fmla="*/ 860484 w 960878"/>
              <a:gd name="connsiteY6" fmla="*/ 476220 h 1021622"/>
              <a:gd name="connsiteX7" fmla="*/ 464256 w 960878"/>
              <a:gd name="connsiteY7" fmla="*/ 124437 h 1021622"/>
              <a:gd name="connsiteX8" fmla="*/ 266085 w 960878"/>
              <a:gd name="connsiteY8" fmla="*/ 601 h 1021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878" h="1021622">
                <a:moveTo>
                  <a:pt x="266085" y="601"/>
                </a:moveTo>
                <a:cubicBezTo>
                  <a:pt x="218244" y="-2721"/>
                  <a:pt x="168993" y="7661"/>
                  <a:pt x="124392" y="33408"/>
                </a:cubicBezTo>
                <a:cubicBezTo>
                  <a:pt x="5456" y="102096"/>
                  <a:pt x="-35325" y="254254"/>
                  <a:pt x="33363" y="373190"/>
                </a:cubicBezTo>
                <a:cubicBezTo>
                  <a:pt x="212099" y="682822"/>
                  <a:pt x="500718" y="904248"/>
                  <a:pt x="846063" y="996773"/>
                </a:cubicBezTo>
                <a:lnTo>
                  <a:pt x="960878" y="1021622"/>
                </a:lnTo>
                <a:lnTo>
                  <a:pt x="960878" y="510304"/>
                </a:lnTo>
                <a:lnTo>
                  <a:pt x="860484" y="476220"/>
                </a:lnTo>
                <a:cubicBezTo>
                  <a:pt x="699387" y="407201"/>
                  <a:pt x="558441" y="287559"/>
                  <a:pt x="464256" y="124437"/>
                </a:cubicBezTo>
                <a:cubicBezTo>
                  <a:pt x="421317" y="50019"/>
                  <a:pt x="345735" y="6249"/>
                  <a:pt x="266085" y="601"/>
                </a:cubicBezTo>
                <a:close/>
              </a:path>
            </a:pathLst>
          </a:cu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15" name="椭圆 14"/>
          <p:cNvSpPr/>
          <p:nvPr userDrawn="1">
            <p:custDataLst>
              <p:tags r:id="rId7"/>
            </p:custDataLst>
          </p:nvPr>
        </p:nvSpPr>
        <p:spPr>
          <a:xfrm>
            <a:off x="102870" y="140335"/>
            <a:ext cx="171450" cy="171450"/>
          </a:xfrm>
          <a:prstGeom prst="ellipse">
            <a:avLst/>
          </a:prstGeom>
          <a:gradFill flip="none" rotWithShape="1">
            <a:gsLst>
              <a:gs pos="76000">
                <a:schemeClr val="accent1"/>
              </a:gs>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127000" dist="127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6" name="椭圆 15"/>
          <p:cNvSpPr/>
          <p:nvPr userDrawn="1">
            <p:custDataLst>
              <p:tags r:id="rId8"/>
            </p:custDataLst>
          </p:nvPr>
        </p:nvSpPr>
        <p:spPr>
          <a:xfrm>
            <a:off x="1499843" y="1269396"/>
            <a:ext cx="546697" cy="546697"/>
          </a:xfrm>
          <a:prstGeom prst="ellipse">
            <a:avLst/>
          </a:prstGeom>
          <a:gradFill flip="none" rotWithShape="1">
            <a:gsLst>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254000" dist="254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7"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0"/>
            </p:custDataLst>
          </p:nvPr>
        </p:nvSpPr>
        <p:spPr/>
        <p:txBody>
          <a:bodyPr/>
          <a:lstStyle/>
          <a:p>
            <a:endParaRPr lang="zh-CN" altLang="en-US"/>
          </a:p>
        </p:txBody>
      </p:sp>
      <p:sp>
        <p:nvSpPr>
          <p:cNvPr id="9" name="灯片编号占位符 5"/>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
        <p:nvSpPr>
          <p:cNvPr id="2" name="标题 1"/>
          <p:cNvSpPr>
            <a:spLocks noGrp="1"/>
          </p:cNvSpPr>
          <p:nvPr>
            <p:ph type="title" hasCustomPrompt="1"/>
            <p:custDataLst>
              <p:tags r:id="rId12"/>
            </p:custDataLst>
          </p:nvPr>
        </p:nvSpPr>
        <p:spPr>
          <a:xfrm>
            <a:off x="9283700" y="547696"/>
            <a:ext cx="1814518" cy="1263324"/>
          </a:xfrm>
          <a:noFill/>
        </p:spPr>
        <p:txBody>
          <a:bodyPr vert="horz" wrap="square" rtlCol="0" anchor="ctr" anchorCtr="0">
            <a:normAutofit/>
          </a:bodyPr>
          <a:lstStyle>
            <a:lvl1pPr algn="ctr">
              <a:defRPr lang="zh-CN" altLang="en-US" sz="6000" dirty="0">
                <a:gradFill>
                  <a:gsLst>
                    <a:gs pos="0">
                      <a:schemeClr val="accent1">
                        <a:lumMod val="40000"/>
                        <a:lumOff val="60000"/>
                      </a:schemeClr>
                    </a:gs>
                    <a:gs pos="62000">
                      <a:schemeClr val="accent1"/>
                    </a:gs>
                  </a:gsLst>
                  <a:lin ang="2700000" scaled="1"/>
                </a:gradFill>
              </a:defRPr>
            </a:lvl1pPr>
          </a:lstStyle>
          <a:p>
            <a:pPr marL="0" lvl="0" algn="r"/>
            <a:r>
              <a:rPr lang="zh-CN" altLang="en-US" dirty="0"/>
              <a:t>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26" name="矩形 25"/>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图形 23"/>
          <p:cNvSpPr/>
          <p:nvPr userDrawn="1">
            <p:custDataLst>
              <p:tags r:id="rId3"/>
            </p:custDataLst>
          </p:nvPr>
        </p:nvSpPr>
        <p:spPr>
          <a:xfrm>
            <a:off x="1068515" y="803142"/>
            <a:ext cx="4202128" cy="4488048"/>
          </a:xfrm>
          <a:custGeom>
            <a:avLst/>
            <a:gdLst>
              <a:gd name="connsiteX0" fmla="*/ 585922 w 3326429"/>
              <a:gd name="connsiteY0" fmla="*/ 283866 h 3552767"/>
              <a:gd name="connsiteX1" fmla="*/ 3042610 w 3326429"/>
              <a:gd name="connsiteY1" fmla="*/ 812123 h 3552767"/>
              <a:gd name="connsiteX2" fmla="*/ 2514258 w 3326429"/>
              <a:gd name="connsiteY2" fmla="*/ 3268906 h 3552767"/>
              <a:gd name="connsiteX3" fmla="*/ 57475 w 3326429"/>
              <a:gd name="connsiteY3" fmla="*/ 2740554 h 3552767"/>
              <a:gd name="connsiteX4" fmla="*/ 164250 w 3326429"/>
              <a:gd name="connsiteY4" fmla="*/ 2244302 h 3552767"/>
              <a:gd name="connsiteX5" fmla="*/ 660503 w 3326429"/>
              <a:gd name="connsiteY5" fmla="*/ 2351077 h 3552767"/>
              <a:gd name="connsiteX6" fmla="*/ 2124686 w 3326429"/>
              <a:gd name="connsiteY6" fmla="*/ 2665974 h 3552767"/>
              <a:gd name="connsiteX7" fmla="*/ 2439582 w 3326429"/>
              <a:gd name="connsiteY7" fmla="*/ 1201790 h 3552767"/>
              <a:gd name="connsiteX8" fmla="*/ 975399 w 3326429"/>
              <a:gd name="connsiteY8" fmla="*/ 886894 h 3552767"/>
              <a:gd name="connsiteX9" fmla="*/ 479147 w 3326429"/>
              <a:gd name="connsiteY9" fmla="*/ 780119 h 3552767"/>
              <a:gd name="connsiteX10" fmla="*/ 585922 w 3326429"/>
              <a:gd name="connsiteY10" fmla="*/ 283866 h 3552767"/>
              <a:gd name="connsiteX11" fmla="*/ 585922 w 3326429"/>
              <a:gd name="connsiteY11" fmla="*/ 283866 h 355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6429" h="3552767">
                <a:moveTo>
                  <a:pt x="585922" y="283866"/>
                </a:moveTo>
                <a:cubicBezTo>
                  <a:pt x="1408977" y="-247819"/>
                  <a:pt x="2511020" y="-10742"/>
                  <a:pt x="3042610" y="812123"/>
                </a:cubicBezTo>
                <a:cubicBezTo>
                  <a:pt x="3574200" y="1634987"/>
                  <a:pt x="3337218" y="2737220"/>
                  <a:pt x="2514258" y="3268906"/>
                </a:cubicBezTo>
                <a:cubicBezTo>
                  <a:pt x="1691203" y="3800592"/>
                  <a:pt x="589160" y="3563514"/>
                  <a:pt x="57475" y="2740554"/>
                </a:cubicBezTo>
                <a:cubicBezTo>
                  <a:pt x="-50062" y="2574057"/>
                  <a:pt x="-2342" y="2351839"/>
                  <a:pt x="164250" y="2244302"/>
                </a:cubicBezTo>
                <a:cubicBezTo>
                  <a:pt x="330747" y="2136764"/>
                  <a:pt x="552965" y="2184485"/>
                  <a:pt x="660503" y="2351077"/>
                </a:cubicBezTo>
                <a:cubicBezTo>
                  <a:pt x="977304" y="2841519"/>
                  <a:pt x="1634148" y="2982870"/>
                  <a:pt x="2124686" y="2665974"/>
                </a:cubicBezTo>
                <a:cubicBezTo>
                  <a:pt x="2615223" y="2349077"/>
                  <a:pt x="2756479" y="1692328"/>
                  <a:pt x="2439582" y="1201790"/>
                </a:cubicBezTo>
                <a:cubicBezTo>
                  <a:pt x="2122686" y="711253"/>
                  <a:pt x="1465937" y="569997"/>
                  <a:pt x="975399" y="886894"/>
                </a:cubicBezTo>
                <a:cubicBezTo>
                  <a:pt x="808902" y="994431"/>
                  <a:pt x="586684" y="946711"/>
                  <a:pt x="479147" y="780119"/>
                </a:cubicBezTo>
                <a:cubicBezTo>
                  <a:pt x="371609" y="613622"/>
                  <a:pt x="419330" y="391403"/>
                  <a:pt x="585922" y="283866"/>
                </a:cubicBezTo>
                <a:lnTo>
                  <a:pt x="585922" y="283866"/>
                </a:lnTo>
                <a:close/>
              </a:path>
            </a:pathLst>
          </a:custGeom>
          <a:solidFill>
            <a:schemeClr val="accent1">
              <a:lumMod val="20000"/>
              <a:lumOff val="80000"/>
              <a:alpha val="50000"/>
            </a:schemeClr>
          </a:solidFill>
          <a:ln w="9525" cap="flat">
            <a:noFill/>
            <a:prstDash val="solid"/>
            <a:miter/>
          </a:ln>
        </p:spPr>
        <p:txBody>
          <a:bodyPr rtlCol="0" anchor="ctr"/>
          <a:lstStyle/>
          <a:p>
            <a:endParaRPr lang="zh-CN" altLang="en-US"/>
          </a:p>
        </p:txBody>
      </p:sp>
      <p:sp>
        <p:nvSpPr>
          <p:cNvPr id="11" name="矩形 10"/>
          <p:cNvSpPr/>
          <p:nvPr userDrawn="1">
            <p:custDataLst>
              <p:tags r:id="rId4"/>
            </p:custDataLst>
          </p:nvPr>
        </p:nvSpPr>
        <p:spPr>
          <a:xfrm>
            <a:off x="8469650" y="2639425"/>
            <a:ext cx="2477770" cy="334645"/>
          </a:xfrm>
          <a:prstGeom prst="rect">
            <a:avLst/>
          </a:prstGeom>
          <a:gradFill flip="none" rotWithShape="1">
            <a:gsLst>
              <a:gs pos="0">
                <a:schemeClr val="accent1">
                  <a:lumMod val="20000"/>
                  <a:lumOff val="80000"/>
                  <a:alpha val="0"/>
                </a:schemeClr>
              </a:gs>
              <a:gs pos="100000">
                <a:schemeClr val="accent1">
                  <a:lumMod val="20000"/>
                  <a:lumOff val="80000"/>
                </a:schemeClr>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图形 13"/>
          <p:cNvSpPr/>
          <p:nvPr userDrawn="1">
            <p:custDataLst>
              <p:tags r:id="rId5"/>
            </p:custDataLst>
          </p:nvPr>
        </p:nvSpPr>
        <p:spPr>
          <a:xfrm>
            <a:off x="1312042" y="1331347"/>
            <a:ext cx="3352258" cy="3352256"/>
          </a:xfrm>
          <a:custGeom>
            <a:avLst/>
            <a:gdLst>
              <a:gd name="connsiteX0" fmla="*/ 1509808 w 3019615"/>
              <a:gd name="connsiteY0" fmla="*/ 3019520 h 3019615"/>
              <a:gd name="connsiteX1" fmla="*/ 0 w 3019615"/>
              <a:gd name="connsiteY1" fmla="*/ 1509808 h 3019615"/>
              <a:gd name="connsiteX2" fmla="*/ 1509808 w 3019615"/>
              <a:gd name="connsiteY2" fmla="*/ 0 h 3019615"/>
              <a:gd name="connsiteX3" fmla="*/ 3019616 w 3019615"/>
              <a:gd name="connsiteY3" fmla="*/ 1509808 h 3019615"/>
              <a:gd name="connsiteX4" fmla="*/ 2638616 w 3019615"/>
              <a:gd name="connsiteY4" fmla="*/ 1890808 h 3019615"/>
              <a:gd name="connsiteX5" fmla="*/ 2257616 w 3019615"/>
              <a:gd name="connsiteY5" fmla="*/ 1509808 h 3019615"/>
              <a:gd name="connsiteX6" fmla="*/ 1509808 w 3019615"/>
              <a:gd name="connsiteY6" fmla="*/ 762000 h 3019615"/>
              <a:gd name="connsiteX7" fmla="*/ 762000 w 3019615"/>
              <a:gd name="connsiteY7" fmla="*/ 1509808 h 3019615"/>
              <a:gd name="connsiteX8" fmla="*/ 1509808 w 3019615"/>
              <a:gd name="connsiteY8" fmla="*/ 2257616 h 3019615"/>
              <a:gd name="connsiteX9" fmla="*/ 1890808 w 3019615"/>
              <a:gd name="connsiteY9" fmla="*/ 2638616 h 3019615"/>
              <a:gd name="connsiteX10" fmla="*/ 1509808 w 3019615"/>
              <a:gd name="connsiteY10" fmla="*/ 3019616 h 3019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19615" h="3019615">
                <a:moveTo>
                  <a:pt x="1509808" y="3019520"/>
                </a:moveTo>
                <a:cubicBezTo>
                  <a:pt x="677323" y="3019520"/>
                  <a:pt x="0" y="2342293"/>
                  <a:pt x="0" y="1509808"/>
                </a:cubicBezTo>
                <a:cubicBezTo>
                  <a:pt x="0" y="677323"/>
                  <a:pt x="677323" y="0"/>
                  <a:pt x="1509808" y="0"/>
                </a:cubicBezTo>
                <a:cubicBezTo>
                  <a:pt x="2342293" y="0"/>
                  <a:pt x="3019616" y="677323"/>
                  <a:pt x="3019616" y="1509808"/>
                </a:cubicBezTo>
                <a:cubicBezTo>
                  <a:pt x="3019616" y="1720215"/>
                  <a:pt x="2849023" y="1890808"/>
                  <a:pt x="2638616" y="1890808"/>
                </a:cubicBezTo>
                <a:cubicBezTo>
                  <a:pt x="2428208" y="1890808"/>
                  <a:pt x="2257616" y="1720215"/>
                  <a:pt x="2257616" y="1509808"/>
                </a:cubicBezTo>
                <a:cubicBezTo>
                  <a:pt x="2257616" y="1097471"/>
                  <a:pt x="1922145" y="762000"/>
                  <a:pt x="1509808" y="762000"/>
                </a:cubicBezTo>
                <a:cubicBezTo>
                  <a:pt x="1097471" y="762000"/>
                  <a:pt x="762000" y="1097471"/>
                  <a:pt x="762000" y="1509808"/>
                </a:cubicBezTo>
                <a:cubicBezTo>
                  <a:pt x="762000" y="1922145"/>
                  <a:pt x="1097471" y="2257616"/>
                  <a:pt x="1509808" y="2257616"/>
                </a:cubicBezTo>
                <a:cubicBezTo>
                  <a:pt x="1720215" y="2257616"/>
                  <a:pt x="1890808" y="2428208"/>
                  <a:pt x="1890808" y="2638616"/>
                </a:cubicBezTo>
                <a:cubicBezTo>
                  <a:pt x="1890808" y="2849023"/>
                  <a:pt x="1720215" y="3019616"/>
                  <a:pt x="1509808" y="3019616"/>
                </a:cubicBezTo>
                <a:close/>
              </a:path>
            </a:pathLst>
          </a:custGeom>
          <a:gradFill flip="none" rotWithShape="1">
            <a:gsLst>
              <a:gs pos="0">
                <a:schemeClr val="accent1">
                  <a:lumMod val="40000"/>
                  <a:lumOff val="60000"/>
                </a:schemeClr>
              </a:gs>
              <a:gs pos="80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cxnSp>
        <p:nvCxnSpPr>
          <p:cNvPr id="13" name="直接连接符 12"/>
          <p:cNvCxnSpPr/>
          <p:nvPr userDrawn="1">
            <p:custDataLst>
              <p:tags r:id="rId6"/>
            </p:custDataLst>
          </p:nvPr>
        </p:nvCxnSpPr>
        <p:spPr>
          <a:xfrm>
            <a:off x="11778000" y="2356902"/>
            <a:ext cx="0" cy="2871449"/>
          </a:xfrm>
          <a:prstGeom prst="line">
            <a:avLst/>
          </a:prstGeom>
          <a:ln>
            <a:solidFill>
              <a:schemeClr val="accent1">
                <a:alpha val="18000"/>
              </a:schemeClr>
            </a:solidFill>
          </a:ln>
        </p:spPr>
        <p:style>
          <a:lnRef idx="1">
            <a:schemeClr val="accent1"/>
          </a:lnRef>
          <a:fillRef idx="0">
            <a:schemeClr val="accent1"/>
          </a:fillRef>
          <a:effectRef idx="0">
            <a:schemeClr val="accent1"/>
          </a:effectRef>
          <a:fontRef idx="minor">
            <a:schemeClr val="tx1"/>
          </a:fontRef>
        </p:style>
      </p:cxnSp>
      <p:sp>
        <p:nvSpPr>
          <p:cNvPr id="14" name="椭圆 13"/>
          <p:cNvSpPr/>
          <p:nvPr userDrawn="1">
            <p:custDataLst>
              <p:tags r:id="rId7"/>
            </p:custDataLst>
          </p:nvPr>
        </p:nvSpPr>
        <p:spPr>
          <a:xfrm>
            <a:off x="2620121" y="2639425"/>
            <a:ext cx="736100" cy="736100"/>
          </a:xfrm>
          <a:prstGeom prst="ellipse">
            <a:avLst/>
          </a:prstGeom>
          <a:gradFill flip="none" rotWithShape="1">
            <a:gsLst>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254000" dist="254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5" name="椭圆 14"/>
          <p:cNvSpPr/>
          <p:nvPr userDrawn="1">
            <p:custDataLst>
              <p:tags r:id="rId8"/>
            </p:custDataLst>
          </p:nvPr>
        </p:nvSpPr>
        <p:spPr>
          <a:xfrm>
            <a:off x="4745253" y="3924161"/>
            <a:ext cx="444436" cy="444436"/>
          </a:xfrm>
          <a:prstGeom prst="ellipse">
            <a:avLst/>
          </a:prstGeom>
          <a:gradFill flip="none" rotWithShape="1">
            <a:gsLst>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254000" dist="254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6" name="任意多边形: 形状 15"/>
          <p:cNvSpPr/>
          <p:nvPr userDrawn="1">
            <p:custDataLst>
              <p:tags r:id="rId9"/>
            </p:custDataLst>
          </p:nvPr>
        </p:nvSpPr>
        <p:spPr>
          <a:xfrm flipH="1" flipV="1">
            <a:off x="0" y="0"/>
            <a:ext cx="1259205" cy="833120"/>
          </a:xfrm>
          <a:custGeom>
            <a:avLst/>
            <a:gdLst>
              <a:gd name="connsiteX0" fmla="*/ 1259430 w 1259430"/>
              <a:gd name="connsiteY0" fmla="*/ 833045 h 833045"/>
              <a:gd name="connsiteX1" fmla="*/ 0 w 1259430"/>
              <a:gd name="connsiteY1" fmla="*/ 833045 h 833045"/>
              <a:gd name="connsiteX2" fmla="*/ 10126 w 1259430"/>
              <a:gd name="connsiteY2" fmla="*/ 819504 h 833045"/>
              <a:gd name="connsiteX3" fmla="*/ 1126137 w 1259430"/>
              <a:gd name="connsiteY3" fmla="*/ 38726 h 833045"/>
              <a:gd name="connsiteX4" fmla="*/ 1259430 w 1259430"/>
              <a:gd name="connsiteY4" fmla="*/ 0 h 833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430" h="833045">
                <a:moveTo>
                  <a:pt x="1259430" y="833045"/>
                </a:moveTo>
                <a:lnTo>
                  <a:pt x="0" y="833045"/>
                </a:lnTo>
                <a:lnTo>
                  <a:pt x="10126" y="819504"/>
                </a:lnTo>
                <a:cubicBezTo>
                  <a:pt x="301323" y="466655"/>
                  <a:pt x="685952" y="193770"/>
                  <a:pt x="1126137" y="38726"/>
                </a:cubicBezTo>
                <a:lnTo>
                  <a:pt x="1259430" y="0"/>
                </a:lnTo>
                <a:close/>
              </a:path>
            </a:pathLst>
          </a:custGeom>
          <a:solidFill>
            <a:schemeClr val="accent1">
              <a:lumMod val="20000"/>
              <a:lumOff val="80000"/>
              <a:alpha val="3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椭圆 20"/>
          <p:cNvSpPr/>
          <p:nvPr userDrawn="1">
            <p:custDataLst>
              <p:tags r:id="rId10"/>
            </p:custDataLst>
          </p:nvPr>
        </p:nvSpPr>
        <p:spPr>
          <a:xfrm>
            <a:off x="1482507" y="4643034"/>
            <a:ext cx="217666" cy="217664"/>
          </a:xfrm>
          <a:prstGeom prst="ellipse">
            <a:avLst/>
          </a:prstGeom>
          <a:gradFill flip="none" rotWithShape="1">
            <a:gsLst>
              <a:gs pos="13000">
                <a:schemeClr val="accent1">
                  <a:lumMod val="40000"/>
                  <a:lumOff val="60000"/>
                </a:schemeClr>
              </a:gs>
              <a:gs pos="85000">
                <a:schemeClr val="accent3"/>
              </a:gs>
              <a:gs pos="52000">
                <a:schemeClr val="accent1"/>
              </a:gs>
            </a:gsLst>
            <a:path path="circle">
              <a:fillToRect r="100000" b="100000"/>
            </a:path>
            <a:tileRect l="-100000" t="-100000"/>
          </a:gradFill>
          <a:ln>
            <a:noFill/>
          </a:ln>
          <a:effectLst>
            <a:outerShdw blurRad="127000" dist="1905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29" name="直接连接符 28"/>
          <p:cNvCxnSpPr/>
          <p:nvPr userDrawn="1">
            <p:custDataLst>
              <p:tags r:id="rId11"/>
            </p:custDataLst>
          </p:nvPr>
        </p:nvCxnSpPr>
        <p:spPr>
          <a:xfrm>
            <a:off x="1069698" y="688340"/>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custDataLst>
              <p:tags r:id="rId12"/>
            </p:custDataLst>
          </p:nvPr>
        </p:nvCxnSpPr>
        <p:spPr>
          <a:xfrm>
            <a:off x="1069698" y="75755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userDrawn="1">
            <p:custDataLst>
              <p:tags r:id="rId13"/>
            </p:custDataLst>
          </p:nvPr>
        </p:nvCxnSpPr>
        <p:spPr>
          <a:xfrm>
            <a:off x="1069698" y="82613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4" name="日期占位符 4"/>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5"/>
            </p:custDataLst>
          </p:nvPr>
        </p:nvSpPr>
        <p:spPr/>
        <p:txBody>
          <a:bodyPr/>
          <a:lstStyle/>
          <a:p>
            <a:endParaRPr lang="zh-CN" altLang="en-US"/>
          </a:p>
        </p:txBody>
      </p:sp>
      <p:sp>
        <p:nvSpPr>
          <p:cNvPr id="6" name="灯片编号占位符 6"/>
          <p:cNvSpPr>
            <a:spLocks noGrp="1"/>
          </p:cNvSpPr>
          <p:nvPr>
            <p:ph type="sldNum" sz="quarter" idx="12"/>
            <p:custDataLst>
              <p:tags r:id="rId16"/>
            </p:custDataLst>
          </p:nvPr>
        </p:nvSpPr>
        <p:spPr/>
        <p:txBody>
          <a:bodyPr wrap="square">
            <a:normAutofit/>
          </a:bodyPr>
          <a:lstStyle/>
          <a:p>
            <a:fld id="{BE5F26B5-172A-4DC2-B0B7-181CFC56B87C}" type="slidenum">
              <a:rPr lang="zh-CN" altLang="en-US" smtClean="0"/>
            </a:fld>
            <a:endParaRPr lang="zh-CN" altLang="en-US"/>
          </a:p>
        </p:txBody>
      </p:sp>
      <p:sp>
        <p:nvSpPr>
          <p:cNvPr id="2" name="标题 1"/>
          <p:cNvSpPr>
            <a:spLocks noGrp="1"/>
          </p:cNvSpPr>
          <p:nvPr>
            <p:ph type="title"/>
            <p:custDataLst>
              <p:tags r:id="rId17"/>
            </p:custDataLst>
          </p:nvPr>
        </p:nvSpPr>
        <p:spPr>
          <a:xfrm>
            <a:off x="5514170" y="3048024"/>
            <a:ext cx="5412458" cy="1759920"/>
          </a:xfrm>
        </p:spPr>
        <p:txBody>
          <a:bodyPr wrap="square" anchor="b">
            <a:normAutofit/>
          </a:bodyPr>
          <a:lstStyle>
            <a:lvl1pPr algn="r">
              <a:defRPr sz="5400">
                <a:solidFill>
                  <a:schemeClr val="tx2"/>
                </a:solidFill>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18"/>
            </p:custDataLst>
          </p:nvPr>
        </p:nvSpPr>
        <p:spPr>
          <a:xfrm>
            <a:off x="6575549" y="966615"/>
            <a:ext cx="4351080" cy="2062700"/>
          </a:xfrm>
        </p:spPr>
        <p:txBody>
          <a:bodyPr wrap="none" anchor="b" anchorCtr="0">
            <a:normAutofit/>
          </a:bodyPr>
          <a:lstStyle>
            <a:lvl1pPr marL="0" indent="0" algn="r">
              <a:buNone/>
              <a:defRPr sz="8000" b="1">
                <a:gradFill flip="none" rotWithShape="1">
                  <a:gsLst>
                    <a:gs pos="0">
                      <a:schemeClr val="accent1">
                        <a:lumMod val="60000"/>
                        <a:lumOff val="40000"/>
                      </a:schemeClr>
                    </a:gs>
                    <a:gs pos="40000">
                      <a:schemeClr val="accent1"/>
                    </a:gs>
                  </a:gsLst>
                  <a:lin ang="2700000" scaled="1"/>
                  <a:tileRect/>
                </a:gradFill>
              </a:defRPr>
            </a:lvl1pPr>
          </a:lstStyle>
          <a:p>
            <a:pPr lvl="0"/>
            <a:r>
              <a:rPr lang="zh-CN" altLang="en-US" dirty="0"/>
              <a:t>节编号</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3"/>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
        <p:nvSpPr>
          <p:cNvPr id="8" name="标题 7"/>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1" Type="http://schemas.openxmlformats.org/officeDocument/2006/relationships/theme" Target="../theme/theme1.xml"/><Relationship Id="rId40" Type="http://schemas.openxmlformats.org/officeDocument/2006/relationships/tags" Target="../tags/tag110.xml"/><Relationship Id="rId4" Type="http://schemas.openxmlformats.org/officeDocument/2006/relationships/slideLayout" Target="../slideLayouts/slideLayout4.xml"/><Relationship Id="rId39" Type="http://schemas.openxmlformats.org/officeDocument/2006/relationships/tags" Target="../tags/tag109.xml"/><Relationship Id="rId38" Type="http://schemas.openxmlformats.org/officeDocument/2006/relationships/tags" Target="../tags/tag108.xml"/><Relationship Id="rId37" Type="http://schemas.openxmlformats.org/officeDocument/2006/relationships/tags" Target="../tags/tag107.xml"/><Relationship Id="rId36" Type="http://schemas.openxmlformats.org/officeDocument/2006/relationships/tags" Target="../tags/tag106.xml"/><Relationship Id="rId35" Type="http://schemas.openxmlformats.org/officeDocument/2006/relationships/tags" Target="../tags/tag105.xml"/><Relationship Id="rId34" Type="http://schemas.openxmlformats.org/officeDocument/2006/relationships/tags" Target="../tags/tag104.xml"/><Relationship Id="rId33" Type="http://schemas.openxmlformats.org/officeDocument/2006/relationships/tags" Target="../tags/tag103.xml"/><Relationship Id="rId32" Type="http://schemas.openxmlformats.org/officeDocument/2006/relationships/tags" Target="../tags/tag102.xml"/><Relationship Id="rId31" Type="http://schemas.openxmlformats.org/officeDocument/2006/relationships/tags" Target="../tags/tag101.xml"/><Relationship Id="rId30" Type="http://schemas.openxmlformats.org/officeDocument/2006/relationships/tags" Target="../tags/tag100.xml"/><Relationship Id="rId3" Type="http://schemas.openxmlformats.org/officeDocument/2006/relationships/slideLayout" Target="../slideLayouts/slideLayout3.xml"/><Relationship Id="rId29" Type="http://schemas.openxmlformats.org/officeDocument/2006/relationships/tags" Target="../tags/tag9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29"/>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p:cNvSpPr/>
          <p:nvPr userDrawn="1">
            <p:custDataLst>
              <p:tags r:id="rId30"/>
            </p:custDataLst>
          </p:nvPr>
        </p:nvSpPr>
        <p:spPr>
          <a:xfrm>
            <a:off x="10287001" y="450850"/>
            <a:ext cx="1219200" cy="711200"/>
          </a:xfrm>
          <a:custGeom>
            <a:avLst/>
            <a:gdLst>
              <a:gd name="connsiteX0" fmla="*/ 0 w 1219200"/>
              <a:gd name="connsiteY0" fmla="*/ 0 h 711200"/>
              <a:gd name="connsiteX1" fmla="*/ 1219200 w 1219200"/>
              <a:gd name="connsiteY1" fmla="*/ 165100 h 711200"/>
              <a:gd name="connsiteX2" fmla="*/ 488950 w 1219200"/>
              <a:gd name="connsiteY2" fmla="*/ 711200 h 711200"/>
              <a:gd name="connsiteX3" fmla="*/ 0 w 1219200"/>
              <a:gd name="connsiteY3" fmla="*/ 0 h 711200"/>
            </a:gdLst>
            <a:ahLst/>
            <a:cxnLst>
              <a:cxn ang="0">
                <a:pos x="connsiteX0" y="connsiteY0"/>
              </a:cxn>
              <a:cxn ang="0">
                <a:pos x="connsiteX1" y="connsiteY1"/>
              </a:cxn>
              <a:cxn ang="0">
                <a:pos x="connsiteX2" y="connsiteY2"/>
              </a:cxn>
              <a:cxn ang="0">
                <a:pos x="connsiteX3" y="connsiteY3"/>
              </a:cxn>
            </a:cxnLst>
            <a:rect l="l" t="t" r="r" b="b"/>
            <a:pathLst>
              <a:path w="1219200" h="711200">
                <a:moveTo>
                  <a:pt x="0" y="0"/>
                </a:moveTo>
                <a:lnTo>
                  <a:pt x="1219200" y="165100"/>
                </a:lnTo>
                <a:lnTo>
                  <a:pt x="488950" y="711200"/>
                </a:lnTo>
                <a:lnTo>
                  <a:pt x="0" y="0"/>
                </a:lnTo>
                <a:close/>
              </a:path>
            </a:pathLst>
          </a:custGeom>
          <a:noFill/>
          <a:ln w="3175">
            <a:solidFill>
              <a:schemeClr val="accent1">
                <a:lumMod val="20000"/>
                <a:lumOff val="80000"/>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任意多边形: 形状 20"/>
          <p:cNvSpPr/>
          <p:nvPr userDrawn="1">
            <p:custDataLst>
              <p:tags r:id="rId31"/>
            </p:custDataLst>
          </p:nvPr>
        </p:nvSpPr>
        <p:spPr>
          <a:xfrm>
            <a:off x="10718801" y="0"/>
            <a:ext cx="1473199" cy="1361739"/>
          </a:xfrm>
          <a:custGeom>
            <a:avLst/>
            <a:gdLst>
              <a:gd name="connsiteX0" fmla="*/ 0 w 3276599"/>
              <a:gd name="connsiteY0" fmla="*/ 0 h 3028696"/>
              <a:gd name="connsiteX1" fmla="*/ 945683 w 3276599"/>
              <a:gd name="connsiteY1" fmla="*/ 0 h 3028696"/>
              <a:gd name="connsiteX2" fmla="*/ 948498 w 3276599"/>
              <a:gd name="connsiteY2" fmla="*/ 108002 h 3028696"/>
              <a:gd name="connsiteX3" fmla="*/ 3166700 w 3276599"/>
              <a:gd name="connsiteY3" fmla="*/ 2260336 h 3028696"/>
              <a:gd name="connsiteX4" fmla="*/ 3276599 w 3276599"/>
              <a:gd name="connsiteY4" fmla="*/ 2263032 h 3028696"/>
              <a:gd name="connsiteX5" fmla="*/ 3276599 w 3276599"/>
              <a:gd name="connsiteY5" fmla="*/ 3028696 h 3028696"/>
              <a:gd name="connsiteX6" fmla="*/ 3122111 w 3276599"/>
              <a:gd name="connsiteY6" fmla="*/ 3025087 h 3028696"/>
              <a:gd name="connsiteX7" fmla="*/ 3956 w 3276599"/>
              <a:gd name="connsiteY7" fmla="*/ 144544 h 3028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6599" h="3028696">
                <a:moveTo>
                  <a:pt x="0" y="0"/>
                </a:moveTo>
                <a:lnTo>
                  <a:pt x="945683" y="0"/>
                </a:lnTo>
                <a:lnTo>
                  <a:pt x="948498" y="108002"/>
                </a:lnTo>
                <a:cubicBezTo>
                  <a:pt x="1009194" y="1269845"/>
                  <a:pt x="1969300" y="2201442"/>
                  <a:pt x="3166700" y="2260336"/>
                </a:cubicBezTo>
                <a:lnTo>
                  <a:pt x="3276599" y="2263032"/>
                </a:lnTo>
                <a:lnTo>
                  <a:pt x="3276599" y="3028696"/>
                </a:lnTo>
                <a:lnTo>
                  <a:pt x="3122111" y="3025087"/>
                </a:lnTo>
                <a:cubicBezTo>
                  <a:pt x="1438911" y="2946268"/>
                  <a:pt x="89278" y="1699479"/>
                  <a:pt x="3956" y="144544"/>
                </a:cubicBezTo>
                <a:close/>
              </a:path>
            </a:pathLst>
          </a:custGeom>
          <a:solidFill>
            <a:schemeClr val="accent1">
              <a:lumMod val="40000"/>
              <a:lumOff val="60000"/>
              <a:alpha val="2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椭圆 21"/>
          <p:cNvSpPr/>
          <p:nvPr userDrawn="1">
            <p:custDataLst>
              <p:tags r:id="rId32"/>
            </p:custDataLst>
          </p:nvPr>
        </p:nvSpPr>
        <p:spPr>
          <a:xfrm>
            <a:off x="11238485" y="423882"/>
            <a:ext cx="532212" cy="532212"/>
          </a:xfrm>
          <a:prstGeom prst="ellipse">
            <a:avLst/>
          </a:prstGeom>
          <a:gradFill flip="none" rotWithShape="1">
            <a:gsLst>
              <a:gs pos="0">
                <a:schemeClr val="accent1">
                  <a:lumMod val="40000"/>
                  <a:lumOff val="60000"/>
                </a:schemeClr>
              </a:gs>
              <a:gs pos="85000">
                <a:schemeClr val="accent3"/>
              </a:gs>
              <a:gs pos="52000">
                <a:schemeClr val="accent1"/>
              </a:gs>
            </a:gsLst>
            <a:path path="circle">
              <a:fillToRect r="100000" b="100000"/>
            </a:path>
            <a:tileRect l="-100000" t="-100000"/>
          </a:gradFill>
          <a:ln>
            <a:noFill/>
          </a:ln>
          <a:effectLst>
            <a:outerShdw blurRad="127000" dist="1905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3" name="椭圆 22"/>
          <p:cNvSpPr/>
          <p:nvPr userDrawn="1">
            <p:custDataLst>
              <p:tags r:id="rId33"/>
            </p:custDataLst>
          </p:nvPr>
        </p:nvSpPr>
        <p:spPr>
          <a:xfrm>
            <a:off x="10321724" y="357339"/>
            <a:ext cx="222138" cy="222138"/>
          </a:xfrm>
          <a:prstGeom prst="ellipse">
            <a:avLst/>
          </a:prstGeom>
          <a:gradFill flip="none" rotWithShape="1">
            <a:gsLst>
              <a:gs pos="76000">
                <a:schemeClr val="accent1"/>
              </a:gs>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127000" dist="127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4" name="椭圆 23"/>
          <p:cNvSpPr/>
          <p:nvPr userDrawn="1">
            <p:custDataLst>
              <p:tags r:id="rId34"/>
            </p:custDataLst>
          </p:nvPr>
        </p:nvSpPr>
        <p:spPr>
          <a:xfrm>
            <a:off x="10856597" y="1110794"/>
            <a:ext cx="130033" cy="130033"/>
          </a:xfrm>
          <a:prstGeom prst="ellipse">
            <a:avLst/>
          </a:prstGeom>
          <a:gradFill flip="none" rotWithShape="1">
            <a:gsLst>
              <a:gs pos="13000">
                <a:schemeClr val="accent1">
                  <a:lumMod val="20000"/>
                  <a:lumOff val="80000"/>
                </a:schemeClr>
              </a:gs>
              <a:gs pos="75000">
                <a:schemeClr val="accent1"/>
              </a:gs>
            </a:gsLst>
            <a:path path="circle">
              <a:fillToRect r="100000" b="100000"/>
            </a:path>
            <a:tileRect l="-100000" t="-10000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日期占位符 3"/>
          <p:cNvSpPr>
            <a:spLocks noGrp="1"/>
          </p:cNvSpPr>
          <p:nvPr>
            <p:ph type="dt" sz="half" idx="2"/>
            <p:custDataLst>
              <p:tags r:id="rId35"/>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36"/>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7"/>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2" name="标题占位符 1"/>
          <p:cNvSpPr>
            <a:spLocks noGrp="1"/>
          </p:cNvSpPr>
          <p:nvPr>
            <p:ph type="title"/>
            <p:custDataLst>
              <p:tags r:id="rId38"/>
            </p:custDataLst>
          </p:nvPr>
        </p:nvSpPr>
        <p:spPr>
          <a:xfrm>
            <a:off x="695960" y="360000"/>
            <a:ext cx="10800000" cy="720000"/>
          </a:xfrm>
          <a:prstGeom prst="rect">
            <a:avLst/>
          </a:prstGeom>
        </p:spPr>
        <p:txBody>
          <a:bodyPr vert="horz" wrap="square" lIns="0" tIns="0" rIns="0" bIns="0" rtlCol="0" anchor="b"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9"/>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KSO_TEMPLATE" hidden="1"/>
          <p:cNvSpPr/>
          <p:nvPr userDrawn="1">
            <p:custDataLst>
              <p:tags r:id="rId40"/>
            </p:custDataLst>
          </p:nvPr>
        </p:nvSpPr>
        <p:spPr>
          <a:xfrm>
            <a:off x="0" y="0"/>
            <a:ext cx="0" cy="0"/>
          </a:xfrm>
          <a:prstGeom prst="rect">
            <a:avLst/>
          </a:prstGeom>
          <a:gradFill flip="none" rotWithShape="1">
            <a:gsLst>
              <a:gs pos="0">
                <a:schemeClr val="accent1">
                  <a:lumMod val="40000"/>
                  <a:lumOff val="60000"/>
                </a:schemeClr>
              </a:gs>
              <a:gs pos="93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endParaRPr lang="zh-CN" altLang="en-US">
              <a:solidFill>
                <a:schemeClr val="lt1"/>
              </a:solidFill>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8.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image" Target="../media/image16.jpeg"/></Relationships>
</file>

<file path=ppt/slides/_rels/slide11.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microsoft.com/office/2007/relationships/hdphoto" Target="../media/image22.wdp"/><Relationship Id="rId5" Type="http://schemas.openxmlformats.org/officeDocument/2006/relationships/image" Target="../media/image21.png"/><Relationship Id="rId4" Type="http://schemas.microsoft.com/office/2007/relationships/hdphoto" Target="../media/image20.wdp"/><Relationship Id="rId3" Type="http://schemas.openxmlformats.org/officeDocument/2006/relationships/image" Target="../media/image19.png"/><Relationship Id="rId2" Type="http://schemas.microsoft.com/office/2007/relationships/hdphoto" Target="../media/image18.wdp"/><Relationship Id="rId16" Type="http://schemas.openxmlformats.org/officeDocument/2006/relationships/notesSlide" Target="../notesSlides/notesSlide9.xml"/><Relationship Id="rId15" Type="http://schemas.openxmlformats.org/officeDocument/2006/relationships/slideLayout" Target="../slideLayouts/slideLayout18.xml"/><Relationship Id="rId14" Type="http://schemas.openxmlformats.org/officeDocument/2006/relationships/image" Target="../media/image23.png"/><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4.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4.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8.xml"/><Relationship Id="rId2" Type="http://schemas.openxmlformats.org/officeDocument/2006/relationships/tags" Target="../tags/tag156.xml"/><Relationship Id="rId1" Type="http://schemas.openxmlformats.org/officeDocument/2006/relationships/tags" Target="../tags/tag155.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8.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tags" Target="../tags/tag160.xml"/><Relationship Id="rId1" Type="http://schemas.openxmlformats.org/officeDocument/2006/relationships/tags" Target="../tags/tag159.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8.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image" Target="../media/image27.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28.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8.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image" Target="../media/image32.png"/><Relationship Id="rId1" Type="http://schemas.openxmlformats.org/officeDocument/2006/relationships/image" Target="../media/image31.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8.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image" Target="../media/image37.png"/><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8.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image" Target="../media/image43.png"/><Relationship Id="rId1" Type="http://schemas.openxmlformats.org/officeDocument/2006/relationships/image" Target="../media/image42.pn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28.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image" Target="../media/image43.png"/><Relationship Id="rId2" Type="http://schemas.openxmlformats.org/officeDocument/2006/relationships/image" Target="../media/image45.jpeg"/><Relationship Id="rId1" Type="http://schemas.openxmlformats.org/officeDocument/2006/relationships/image" Target="../media/image44.jpe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8.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image" Target="../media/image43.pn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28.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image" Target="../media/image43.png"/><Relationship Id="rId2" Type="http://schemas.openxmlformats.org/officeDocument/2006/relationships/image" Target="../media/image47.png"/><Relationship Id="rId1" Type="http://schemas.openxmlformats.org/officeDocument/2006/relationships/image" Target="../media/image4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3.xml"/><Relationship Id="rId2" Type="http://schemas.openxmlformats.org/officeDocument/2006/relationships/tags" Target="../tags/tag180.xml"/><Relationship Id="rId1" Type="http://schemas.openxmlformats.org/officeDocument/2006/relationships/tags" Target="../tags/tag17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28.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image" Target="../media/image51.png"/><Relationship Id="rId3" Type="http://schemas.openxmlformats.org/officeDocument/2006/relationships/image" Target="../media/image50.svg"/><Relationship Id="rId2" Type="http://schemas.openxmlformats.org/officeDocument/2006/relationships/image" Target="../media/image49.png"/><Relationship Id="rId1" Type="http://schemas.openxmlformats.org/officeDocument/2006/relationships/image" Target="../media/image48.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8.xml"/><Relationship Id="rId2" Type="http://schemas.openxmlformats.org/officeDocument/2006/relationships/image" Target="../media/image53.png"/><Relationship Id="rId1" Type="http://schemas.openxmlformats.org/officeDocument/2006/relationships/image" Target="../media/image52.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1.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8.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8.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8.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image" Target="../media/image14.png"/><Relationship Id="rId3" Type="http://schemas.openxmlformats.org/officeDocument/2006/relationships/tags" Target="../tags/tag132.xml"/><Relationship Id="rId2" Type="http://schemas.openxmlformats.org/officeDocument/2006/relationships/tags" Target="../tags/tag131.xml"/><Relationship Id="rId15" Type="http://schemas.openxmlformats.org/officeDocument/2006/relationships/notesSlide" Target="../notesSlides/notesSlide7.xml"/><Relationship Id="rId14" Type="http://schemas.openxmlformats.org/officeDocument/2006/relationships/slideLayout" Target="../slideLayouts/slideLayout18.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8.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4" name="椭圆 6"/>
          <p:cNvSpPr/>
          <p:nvPr/>
        </p:nvSpPr>
        <p:spPr>
          <a:xfrm>
            <a:off x="10465774" y="1342296"/>
            <a:ext cx="3361584" cy="3361584"/>
          </a:xfrm>
          <a:prstGeom prst="ellipse">
            <a:avLst/>
          </a:prstGeom>
          <a:gradFill>
            <a:gsLst>
              <a:gs pos="0">
                <a:srgbClr val="0756FA"/>
              </a:gs>
              <a:gs pos="100000">
                <a:srgbClr val="367CFE"/>
              </a:gs>
            </a:gsLst>
            <a:lin ang="18000000" scaled="0"/>
          </a:gradFill>
          <a:ln>
            <a:solidFill>
              <a:srgbClr val="F7F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85" name="椭圆 7"/>
          <p:cNvSpPr/>
          <p:nvPr/>
        </p:nvSpPr>
        <p:spPr>
          <a:xfrm>
            <a:off x="8446477" y="-378070"/>
            <a:ext cx="5961184" cy="5961184"/>
          </a:xfrm>
          <a:prstGeom prst="ellipse">
            <a:avLst/>
          </a:prstGeom>
          <a:solidFill>
            <a:srgbClr val="256FFD"/>
          </a:solidFill>
          <a:ln>
            <a:solidFill>
              <a:srgbClr val="F7FAFF"/>
            </a:solid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86" name="椭圆 5"/>
          <p:cNvSpPr/>
          <p:nvPr/>
        </p:nvSpPr>
        <p:spPr>
          <a:xfrm>
            <a:off x="3489081" y="-357554"/>
            <a:ext cx="6761284" cy="6761284"/>
          </a:xfrm>
          <a:prstGeom prst="ellipse">
            <a:avLst/>
          </a:prstGeom>
          <a:gradFill>
            <a:gsLst>
              <a:gs pos="0">
                <a:srgbClr val="B4D8FF">
                  <a:alpha val="66000"/>
                </a:srgbClr>
              </a:gs>
              <a:gs pos="100000">
                <a:srgbClr val="DDEDFF">
                  <a:alpha val="0"/>
                </a:srgb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87" name="等腰三角形 1"/>
          <p:cNvSpPr/>
          <p:nvPr/>
        </p:nvSpPr>
        <p:spPr>
          <a:xfrm flipV="1">
            <a:off x="0" y="-1242646"/>
            <a:ext cx="10515600" cy="9714186"/>
          </a:xfrm>
          <a:prstGeom prst="triangle">
            <a:avLst>
              <a:gd name="adj" fmla="val 0"/>
            </a:avLst>
          </a:prstGeom>
          <a:gradFill>
            <a:gsLst>
              <a:gs pos="5000">
                <a:schemeClr val="accent1">
                  <a:lumMod val="5000"/>
                  <a:lumOff val="95000"/>
                </a:schemeClr>
              </a:gs>
              <a:gs pos="33000">
                <a:srgbClr val="DEEDFF"/>
              </a:gs>
              <a:gs pos="62000">
                <a:srgbClr val="C2DFFF"/>
              </a:gs>
              <a:gs pos="100000">
                <a:srgbClr val="A3CEFF"/>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588" name="椭圆 4"/>
          <p:cNvSpPr/>
          <p:nvPr/>
        </p:nvSpPr>
        <p:spPr>
          <a:xfrm>
            <a:off x="5492262" y="-1242646"/>
            <a:ext cx="5961184" cy="5961184"/>
          </a:xfrm>
          <a:prstGeom prst="ellipse">
            <a:avLst/>
          </a:prstGeom>
          <a:solidFill>
            <a:srgbClr val="97C8FF"/>
          </a:solidFill>
          <a:ln>
            <a:solidFill>
              <a:srgbClr val="F7FAFF"/>
            </a:solid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89" name="椭圆 2"/>
          <p:cNvSpPr/>
          <p:nvPr/>
        </p:nvSpPr>
        <p:spPr>
          <a:xfrm>
            <a:off x="7432431" y="-3182816"/>
            <a:ext cx="6975230" cy="6863862"/>
          </a:xfrm>
          <a:prstGeom prst="ellipse">
            <a:avLst/>
          </a:prstGeom>
          <a:gradFill>
            <a:gsLst>
              <a:gs pos="5000">
                <a:srgbClr val="B4D8FF">
                  <a:alpha val="66000"/>
                </a:srgbClr>
              </a:gs>
              <a:gs pos="63000">
                <a:srgbClr val="CBE4FF">
                  <a:alpha val="60000"/>
                </a:srgbClr>
              </a:gs>
              <a:gs pos="100000">
                <a:srgbClr val="DDEDFF"/>
              </a:gs>
            </a:gsLst>
            <a:lin ang="21594000" scaled="0"/>
          </a:gradFill>
          <a:ln w="22225">
            <a:solidFill>
              <a:srgbClr val="DDED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96" name="文本框 20"/>
          <p:cNvSpPr txBox="1"/>
          <p:nvPr/>
        </p:nvSpPr>
        <p:spPr>
          <a:xfrm>
            <a:off x="10379947" y="398570"/>
            <a:ext cx="1331093" cy="261610"/>
          </a:xfrm>
          <a:prstGeom prst="rect">
            <a:avLst/>
          </a:prstGeom>
          <a:noFill/>
        </p:spPr>
        <p:txBody>
          <a:bodyPr wrap="square" rtlCol="0">
            <a:spAutoFit/>
          </a:bodyPr>
          <a:lstStyle/>
          <a:p>
            <a:r>
              <a:rPr lang="en-US" altLang="zh-CN" sz="1100" i="1" spc="300" dirty="0">
                <a:solidFill>
                  <a:srgbClr val="015CFF"/>
                </a:solidFill>
                <a:latin typeface="微软雅黑 Light" panose="020B0502040204020203" pitchFamily="34" charset="-122"/>
                <a:ea typeface="微软雅黑 Light" panose="020B0502040204020203" pitchFamily="34" charset="-122"/>
              </a:rPr>
              <a:t>ALL</a:t>
            </a:r>
            <a:r>
              <a:rPr lang="zh-CN" altLang="en-US" sz="1100" i="1" spc="300" dirty="0">
                <a:solidFill>
                  <a:srgbClr val="015CFF"/>
                </a:solidFill>
                <a:latin typeface="微软雅黑 Light" panose="020B0502040204020203" pitchFamily="34" charset="-122"/>
                <a:ea typeface="微软雅黑 Light" panose="020B0502040204020203" pitchFamily="34" charset="-122"/>
              </a:rPr>
              <a:t> </a:t>
            </a:r>
            <a:r>
              <a:rPr lang="en-US" altLang="zh-CN" sz="1100" i="1" spc="300" dirty="0">
                <a:solidFill>
                  <a:srgbClr val="015CFF"/>
                </a:solidFill>
                <a:latin typeface="微软雅黑 Light" panose="020B0502040204020203" pitchFamily="34" charset="-122"/>
                <a:ea typeface="微软雅黑 Light" panose="020B0502040204020203" pitchFamily="34" charset="-122"/>
              </a:rPr>
              <a:t>IN</a:t>
            </a:r>
            <a:r>
              <a:rPr lang="zh-CN" altLang="en-US" sz="1100" i="1" spc="300" dirty="0">
                <a:solidFill>
                  <a:srgbClr val="015CFF"/>
                </a:solidFill>
                <a:latin typeface="微软雅黑 Light" panose="020B0502040204020203" pitchFamily="34" charset="-122"/>
                <a:ea typeface="微软雅黑 Light" panose="020B0502040204020203" pitchFamily="34" charset="-122"/>
              </a:rPr>
              <a:t> </a:t>
            </a:r>
            <a:r>
              <a:rPr lang="en-US" altLang="zh-CN" sz="1100" i="1" spc="300" dirty="0">
                <a:solidFill>
                  <a:srgbClr val="015CFF"/>
                </a:solidFill>
                <a:latin typeface="微软雅黑 Light" panose="020B0502040204020203" pitchFamily="34" charset="-122"/>
                <a:ea typeface="微软雅黑 Light" panose="020B0502040204020203" pitchFamily="34" charset="-122"/>
              </a:rPr>
              <a:t>PAY</a:t>
            </a:r>
            <a:endParaRPr lang="en-US" altLang="zh-CN" sz="900" i="1" kern="4000" spc="300" dirty="0">
              <a:solidFill>
                <a:srgbClr val="015CFF"/>
              </a:solidFill>
              <a:latin typeface="微软雅黑 Light" panose="020B0502040204020203" pitchFamily="34" charset="-122"/>
              <a:ea typeface="微软雅黑 Light" panose="020B0502040204020203" pitchFamily="34"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10560" y="389143"/>
            <a:ext cx="1668253" cy="506434"/>
          </a:xfrm>
          <a:prstGeom prst="rect">
            <a:avLst/>
          </a:prstGeom>
        </p:spPr>
      </p:pic>
      <p:sp>
        <p:nvSpPr>
          <p:cNvPr id="4" name="矩形 3"/>
          <p:cNvSpPr/>
          <p:nvPr/>
        </p:nvSpPr>
        <p:spPr>
          <a:xfrm>
            <a:off x="887095" y="1746250"/>
            <a:ext cx="8315960" cy="2553335"/>
          </a:xfrm>
          <a:prstGeom prst="rect">
            <a:avLst/>
          </a:prstGeom>
          <a:noFill/>
          <a:ln>
            <a:noFill/>
          </a:ln>
        </p:spPr>
        <p:txBody>
          <a:bodyPr wrap="none" rtlCol="0" anchor="t">
            <a:spAutoFit/>
          </a:bodyPr>
          <a:lstStyle/>
          <a:p>
            <a:pPr algn="ctr"/>
            <a:r>
              <a:rPr lang="zh-CN" altLang="en-US" sz="16000" b="1" i="1" dirty="0">
                <a:gradFill>
                  <a:gsLst>
                    <a:gs pos="11000">
                      <a:schemeClr val="accent1">
                        <a:lumMod val="5000"/>
                        <a:lumOff val="95000"/>
                      </a:schemeClr>
                    </a:gs>
                    <a:gs pos="100000">
                      <a:schemeClr val="accent1">
                        <a:lumMod val="30000"/>
                        <a:lumOff val="70000"/>
                        <a:alpha val="25000"/>
                      </a:schemeClr>
                    </a:gs>
                  </a:gsLst>
                  <a:lin ang="5400000" scaled="0"/>
                </a:gradFill>
                <a:effectLst>
                  <a:outerShdw blurRad="660400" dist="152400" dir="5400000" algn="ctr" rotWithShape="0">
                    <a:srgbClr val="6E747A">
                      <a:alpha val="88000"/>
                      <a:alpha val="43000"/>
                    </a:srgbClr>
                  </a:outerShdw>
                </a:effectLst>
                <a:latin typeface="汉仪菱心体简" panose="02010400000101010101" charset="-122"/>
                <a:ea typeface="汉仪菱心体简" panose="02010400000101010101" charset="-122"/>
              </a:rPr>
              <a:t>研发中心</a:t>
            </a:r>
            <a:endParaRPr lang="zh-CN" altLang="en-US" sz="16000" b="1" i="1" dirty="0">
              <a:gradFill>
                <a:gsLst>
                  <a:gs pos="11000">
                    <a:schemeClr val="accent1">
                      <a:lumMod val="5000"/>
                      <a:lumOff val="95000"/>
                    </a:schemeClr>
                  </a:gs>
                  <a:gs pos="100000">
                    <a:schemeClr val="accent1">
                      <a:lumMod val="30000"/>
                      <a:lumOff val="70000"/>
                      <a:alpha val="25000"/>
                    </a:schemeClr>
                  </a:gs>
                </a:gsLst>
                <a:lin ang="5400000" scaled="0"/>
              </a:gradFill>
              <a:effectLst>
                <a:outerShdw blurRad="660400" dist="152400" dir="5400000" algn="ctr" rotWithShape="0">
                  <a:srgbClr val="6E747A">
                    <a:alpha val="88000"/>
                    <a:alpha val="43000"/>
                  </a:srgbClr>
                </a:outerShdw>
              </a:effectLst>
              <a:latin typeface="汉仪菱心体简" panose="02010400000101010101" charset="-122"/>
              <a:ea typeface="汉仪菱心体简" panose="02010400000101010101" charset="-122"/>
            </a:endParaRPr>
          </a:p>
        </p:txBody>
      </p:sp>
      <p:sp>
        <p:nvSpPr>
          <p:cNvPr id="2" name="矩形 1"/>
          <p:cNvSpPr/>
          <p:nvPr/>
        </p:nvSpPr>
        <p:spPr>
          <a:xfrm>
            <a:off x="1175068" y="2799080"/>
            <a:ext cx="6536055" cy="1630045"/>
          </a:xfrm>
          <a:prstGeom prst="rect">
            <a:avLst/>
          </a:prstGeom>
          <a:noFill/>
          <a:ln>
            <a:noFill/>
          </a:ln>
        </p:spPr>
        <p:txBody>
          <a:bodyPr wrap="none" rtlCol="0" anchor="t">
            <a:spAutoFit/>
          </a:bodyPr>
          <a:lstStyle/>
          <a:p>
            <a:pPr algn="ctr"/>
            <a:r>
              <a:rPr lang="zh-CN" altLang="en-US" sz="10000" b="1" i="1">
                <a:solidFill>
                  <a:schemeClr val="accent1"/>
                </a:solidFill>
                <a:effectLst>
                  <a:glow>
                    <a:schemeClr val="accent1">
                      <a:alpha val="19000"/>
                    </a:schemeClr>
                  </a:glow>
                  <a:outerShdw blurRad="38100" dist="25400" dir="5400000" algn="ctr" rotWithShape="0">
                    <a:srgbClr val="6E747A">
                      <a:alpha val="43000"/>
                      <a:alpha val="43000"/>
                    </a:srgbClr>
                  </a:outerShdw>
                </a:effectLst>
                <a:latin typeface="汉仪菱心体简" panose="02010400000101010101" charset="-122"/>
                <a:ea typeface="汉仪菱心体简" panose="02010400000101010101" charset="-122"/>
              </a:rPr>
              <a:t>云商通二代</a:t>
            </a:r>
            <a:endParaRPr lang="zh-CN" altLang="en-US" sz="10000" b="1" i="1">
              <a:solidFill>
                <a:schemeClr val="accent1"/>
              </a:solidFill>
              <a:effectLst>
                <a:glow>
                  <a:schemeClr val="accent1">
                    <a:alpha val="19000"/>
                  </a:schemeClr>
                </a:glow>
                <a:outerShdw blurRad="38100" dist="25400" dir="5400000" algn="ctr" rotWithShape="0">
                  <a:srgbClr val="6E747A">
                    <a:alpha val="43000"/>
                    <a:alpha val="43000"/>
                  </a:srgbClr>
                </a:outerShdw>
              </a:effectLst>
              <a:latin typeface="汉仪菱心体简" panose="02010400000101010101" charset="-122"/>
              <a:ea typeface="汉仪菱心体简" panose="02010400000101010101" charset="-122"/>
            </a:endParaRPr>
          </a:p>
        </p:txBody>
      </p:sp>
      <p:grpSp>
        <p:nvGrpSpPr>
          <p:cNvPr id="5" name="组合 4"/>
          <p:cNvGrpSpPr/>
          <p:nvPr/>
        </p:nvGrpSpPr>
        <p:grpSpPr>
          <a:xfrm>
            <a:off x="1265420" y="4931954"/>
            <a:ext cx="2842377" cy="86384"/>
            <a:chOff x="2391847" y="3451565"/>
            <a:chExt cx="2131783" cy="64788"/>
          </a:xfrm>
        </p:grpSpPr>
        <p:grpSp>
          <p:nvGrpSpPr>
            <p:cNvPr id="7" name="组合 6" descr="e7d195523061f1c09e9d68d7cf438b91ef959ecb14fc25d26BBA7F7DBC18E55DFF4014AF651F0BF2569D4B6C1DA7F1A4683A481403BD872FC687266AD13265C1DE7C373772FD8728ABDD69ADD03BFF5BE2862BC891DBB79E29A9EA08C41FBAAA597E45D24B75C80DCC2FE9B9C51789997DA1D6F416F2AAB1D7FF5A35963473EA9106ADD9C2B498A05C13B16920816013"/>
            <p:cNvGrpSpPr/>
            <p:nvPr/>
          </p:nvGrpSpPr>
          <p:grpSpPr>
            <a:xfrm rot="16200000">
              <a:off x="2656525" y="3186887"/>
              <a:ext cx="64788" cy="594144"/>
              <a:chOff x="1099914" y="1014972"/>
              <a:chExt cx="88084" cy="807787"/>
            </a:xfrm>
          </p:grpSpPr>
          <p:sp>
            <p:nvSpPr>
              <p:cNvPr id="8" name="椭圆 7" descr="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
              <p:cNvSpPr/>
              <p:nvPr>
                <p:custDataLst>
                  <p:tags r:id="rId2"/>
                </p:custDataLst>
              </p:nvPr>
            </p:nvSpPr>
            <p:spPr>
              <a:xfrm rot="5400000">
                <a:off x="1099914" y="1377202"/>
                <a:ext cx="83328" cy="83328"/>
              </a:xfrm>
              <a:prstGeom prst="ellipse">
                <a:avLst/>
              </a:prstGeom>
              <a:solidFill>
                <a:srgbClr val="2C68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椭圆 8" descr="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
              <p:cNvSpPr/>
              <p:nvPr>
                <p:custDataLst>
                  <p:tags r:id="rId3"/>
                </p:custDataLst>
              </p:nvPr>
            </p:nvSpPr>
            <p:spPr>
              <a:xfrm rot="5400000">
                <a:off x="1099914" y="1558317"/>
                <a:ext cx="83328" cy="83328"/>
              </a:xfrm>
              <a:prstGeom prst="ellipse">
                <a:avLst/>
              </a:prstGeom>
              <a:solidFill>
                <a:srgbClr val="2C6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descr="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
              <p:cNvSpPr/>
              <p:nvPr>
                <p:custDataLst>
                  <p:tags r:id="rId4"/>
                </p:custDataLst>
              </p:nvPr>
            </p:nvSpPr>
            <p:spPr>
              <a:xfrm rot="5400000">
                <a:off x="1099914" y="1014972"/>
                <a:ext cx="83328" cy="83328"/>
              </a:xfrm>
              <a:prstGeom prst="ellipse">
                <a:avLst/>
              </a:prstGeom>
              <a:solidFill>
                <a:srgbClr val="2C68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descr="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
              <p:cNvSpPr/>
              <p:nvPr>
                <p:custDataLst>
                  <p:tags r:id="rId5"/>
                </p:custDataLst>
              </p:nvPr>
            </p:nvSpPr>
            <p:spPr>
              <a:xfrm rot="5400000">
                <a:off x="1099914" y="1196087"/>
                <a:ext cx="83328" cy="83328"/>
              </a:xfrm>
              <a:prstGeom prst="ellipse">
                <a:avLst/>
              </a:prstGeom>
              <a:solidFill>
                <a:srgbClr val="2C68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descr="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
              <p:cNvSpPr/>
              <p:nvPr>
                <p:custDataLst>
                  <p:tags r:id="rId6"/>
                </p:custDataLst>
              </p:nvPr>
            </p:nvSpPr>
            <p:spPr>
              <a:xfrm rot="5400000">
                <a:off x="1104670" y="1739431"/>
                <a:ext cx="83328" cy="83328"/>
              </a:xfrm>
              <a:prstGeom prst="ellipse">
                <a:avLst/>
              </a:prstGeom>
              <a:solidFill>
                <a:srgbClr val="2C68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13" name="直接连接符 12" descr="e7d195523061f1c09e9d68d7cf438b91ef959ecb14fc25d26BBA7F7DBC18E55DFF4014AF651F0BF2569D4B6C1DA7F1A4683A481403BD872FC687266AD13265C1DE7C373772FD8728ABDD69ADD03BFF5BE2862BC891DBB79EEEADAC85A17C89657B587F49B5803D7E8AEAA4154C8AA48E2E662A2E854F5C03E205A1CB7CE092B670239941178389CCD281483475BF9A05"/>
            <p:cNvCxnSpPr/>
            <p:nvPr>
              <p:custDataLst>
                <p:tags r:id="rId7"/>
              </p:custDataLst>
            </p:nvPr>
          </p:nvCxnSpPr>
          <p:spPr>
            <a:xfrm>
              <a:off x="3057129" y="3483959"/>
              <a:ext cx="1466501" cy="0"/>
            </a:xfrm>
            <a:prstGeom prst="line">
              <a:avLst/>
            </a:prstGeom>
            <a:ln cap="rnd">
              <a:gradFill flip="none" rotWithShape="1">
                <a:gsLst>
                  <a:gs pos="0">
                    <a:srgbClr val="2C68FF"/>
                  </a:gs>
                  <a:gs pos="100000">
                    <a:srgbClr val="2C68FF">
                      <a:alpha val="0"/>
                    </a:srgbClr>
                  </a:gs>
                </a:gsLst>
                <a:lin ang="0" scaled="1"/>
                <a:tileRect/>
              </a:gradFill>
              <a:round/>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4380230" y="4619625"/>
            <a:ext cx="4064000" cy="914400"/>
          </a:xfrm>
          <a:prstGeom prst="rect">
            <a:avLst/>
          </a:prstGeom>
          <a:noFill/>
        </p:spPr>
        <p:txBody>
          <a:bodyPr wrap="square" rtlCol="0">
            <a:normAutofit/>
          </a:bodyPr>
          <a:lstStyle/>
          <a:p>
            <a:pPr algn="l">
              <a:lnSpc>
                <a:spcPct val="140000"/>
              </a:lnSpc>
            </a:pPr>
            <a:r>
              <a:rPr lang="zh-CN" altLang="en-US" sz="2400" kern="100" dirty="0">
                <a:effectLst/>
                <a:latin typeface="+mn-ea"/>
                <a:cs typeface="江城圆体 400W" panose="020B0500000000000000" pitchFamily="34" charset="-122"/>
                <a:sym typeface="+mn-ea"/>
              </a:rPr>
              <a:t>银行托管版产品介绍</a:t>
            </a:r>
            <a:endParaRPr lang="zh-CN" altLang="en-US" sz="2400" kern="100" dirty="0">
              <a:effectLst/>
              <a:latin typeface="+mn-ea"/>
              <a:cs typeface="江城圆体 400W" panose="020B0500000000000000" pitchFamily="34" charset="-122"/>
            </a:endParaRPr>
          </a:p>
          <a:p>
            <a:pPr algn="l">
              <a:lnSpc>
                <a:spcPct val="140000"/>
              </a:lnSpc>
            </a:pPr>
            <a:endParaRPr lang="zh-CN" altLang="en-US" sz="2400" kern="100" dirty="0">
              <a:effectLst/>
              <a:latin typeface="+mn-ea"/>
              <a:cs typeface="江城圆体 400W" panose="020B0500000000000000"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Placeholder 24"/>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60" r="160"/>
          <a:stretch>
            <a:fillRect/>
          </a:stretch>
        </p:blipFill>
        <p:spPr>
          <a:xfrm>
            <a:off x="674199" y="1825088"/>
            <a:ext cx="2580962" cy="4440206"/>
          </a:xfrm>
        </p:spPr>
      </p:pic>
      <p:sp>
        <p:nvSpPr>
          <p:cNvPr id="31" name="Freeform 6"/>
          <p:cNvSpPr>
            <a:spLocks noEditPoints="1"/>
          </p:cNvSpPr>
          <p:nvPr/>
        </p:nvSpPr>
        <p:spPr bwMode="auto">
          <a:xfrm>
            <a:off x="4226363" y="4241213"/>
            <a:ext cx="493026" cy="494512"/>
          </a:xfrm>
          <a:custGeom>
            <a:avLst/>
            <a:gdLst>
              <a:gd name="T0" fmla="*/ 129 w 166"/>
              <a:gd name="T1" fmla="*/ 63 h 166"/>
              <a:gd name="T2" fmla="*/ 136 w 166"/>
              <a:gd name="T3" fmla="*/ 92 h 166"/>
              <a:gd name="T4" fmla="*/ 73 w 166"/>
              <a:gd name="T5" fmla="*/ 155 h 166"/>
              <a:gd name="T6" fmla="*/ 10 w 166"/>
              <a:gd name="T7" fmla="*/ 92 h 166"/>
              <a:gd name="T8" fmla="*/ 73 w 166"/>
              <a:gd name="T9" fmla="*/ 29 h 166"/>
              <a:gd name="T10" fmla="*/ 100 w 166"/>
              <a:gd name="T11" fmla="*/ 35 h 166"/>
              <a:gd name="T12" fmla="*/ 106 w 166"/>
              <a:gd name="T13" fmla="*/ 25 h 166"/>
              <a:gd name="T14" fmla="*/ 73 w 166"/>
              <a:gd name="T15" fmla="*/ 18 h 166"/>
              <a:gd name="T16" fmla="*/ 0 w 166"/>
              <a:gd name="T17" fmla="*/ 92 h 166"/>
              <a:gd name="T18" fmla="*/ 73 w 166"/>
              <a:gd name="T19" fmla="*/ 166 h 166"/>
              <a:gd name="T20" fmla="*/ 147 w 166"/>
              <a:gd name="T21" fmla="*/ 92 h 166"/>
              <a:gd name="T22" fmla="*/ 139 w 166"/>
              <a:gd name="T23" fmla="*/ 58 h 166"/>
              <a:gd name="T24" fmla="*/ 129 w 166"/>
              <a:gd name="T25" fmla="*/ 63 h 166"/>
              <a:gd name="T26" fmla="*/ 85 w 166"/>
              <a:gd name="T27" fmla="*/ 71 h 166"/>
              <a:gd name="T28" fmla="*/ 73 w 166"/>
              <a:gd name="T29" fmla="*/ 68 h 166"/>
              <a:gd name="T30" fmla="*/ 51 w 166"/>
              <a:gd name="T31" fmla="*/ 90 h 166"/>
              <a:gd name="T32" fmla="*/ 73 w 166"/>
              <a:gd name="T33" fmla="*/ 112 h 166"/>
              <a:gd name="T34" fmla="*/ 95 w 166"/>
              <a:gd name="T35" fmla="*/ 90 h 166"/>
              <a:gd name="T36" fmla="*/ 91 w 166"/>
              <a:gd name="T37" fmla="*/ 77 h 166"/>
              <a:gd name="T38" fmla="*/ 114 w 166"/>
              <a:gd name="T39" fmla="*/ 56 h 166"/>
              <a:gd name="T40" fmla="*/ 135 w 166"/>
              <a:gd name="T41" fmla="*/ 57 h 166"/>
              <a:gd name="T42" fmla="*/ 166 w 166"/>
              <a:gd name="T43" fmla="*/ 26 h 166"/>
              <a:gd name="T44" fmla="*/ 138 w 166"/>
              <a:gd name="T45" fmla="*/ 25 h 166"/>
              <a:gd name="T46" fmla="*/ 137 w 166"/>
              <a:gd name="T47" fmla="*/ 0 h 166"/>
              <a:gd name="T48" fmla="*/ 107 w 166"/>
              <a:gd name="T49" fmla="*/ 29 h 166"/>
              <a:gd name="T50" fmla="*/ 108 w 166"/>
              <a:gd name="T51" fmla="*/ 49 h 166"/>
              <a:gd name="T52" fmla="*/ 85 w 166"/>
              <a:gd name="T53" fmla="*/ 71 h 166"/>
              <a:gd name="T54" fmla="*/ 73 w 166"/>
              <a:gd name="T55" fmla="*/ 104 h 166"/>
              <a:gd name="T56" fmla="*/ 59 w 166"/>
              <a:gd name="T57" fmla="*/ 90 h 166"/>
              <a:gd name="T58" fmla="*/ 73 w 166"/>
              <a:gd name="T59" fmla="*/ 76 h 166"/>
              <a:gd name="T60" fmla="*/ 87 w 166"/>
              <a:gd name="T61" fmla="*/ 90 h 166"/>
              <a:gd name="T62" fmla="*/ 73 w 166"/>
              <a:gd name="T63" fmla="*/ 104 h 166"/>
              <a:gd name="T64" fmla="*/ 118 w 166"/>
              <a:gd name="T65" fmla="*/ 33 h 166"/>
              <a:gd name="T66" fmla="*/ 127 w 166"/>
              <a:gd name="T67" fmla="*/ 25 h 166"/>
              <a:gd name="T68" fmla="*/ 127 w 166"/>
              <a:gd name="T69" fmla="*/ 31 h 166"/>
              <a:gd name="T70" fmla="*/ 127 w 166"/>
              <a:gd name="T71" fmla="*/ 36 h 166"/>
              <a:gd name="T72" fmla="*/ 140 w 166"/>
              <a:gd name="T73" fmla="*/ 36 h 166"/>
              <a:gd name="T74" fmla="*/ 130 w 166"/>
              <a:gd name="T75" fmla="*/ 46 h 166"/>
              <a:gd name="T76" fmla="*/ 118 w 166"/>
              <a:gd name="T77" fmla="*/ 46 h 166"/>
              <a:gd name="T78" fmla="*/ 118 w 166"/>
              <a:gd name="T79" fmla="*/ 33 h 166"/>
              <a:gd name="T80" fmla="*/ 73 w 166"/>
              <a:gd name="T81" fmla="*/ 54 h 166"/>
              <a:gd name="T82" fmla="*/ 87 w 166"/>
              <a:gd name="T83" fmla="*/ 57 h 166"/>
              <a:gd name="T84" fmla="*/ 92 w 166"/>
              <a:gd name="T85" fmla="*/ 48 h 166"/>
              <a:gd name="T86" fmla="*/ 73 w 166"/>
              <a:gd name="T87" fmla="*/ 43 h 166"/>
              <a:gd name="T88" fmla="*/ 27 w 166"/>
              <a:gd name="T89" fmla="*/ 90 h 166"/>
              <a:gd name="T90" fmla="*/ 73 w 166"/>
              <a:gd name="T91" fmla="*/ 136 h 166"/>
              <a:gd name="T92" fmla="*/ 120 w 166"/>
              <a:gd name="T93" fmla="*/ 90 h 166"/>
              <a:gd name="T94" fmla="*/ 115 w 166"/>
              <a:gd name="T95" fmla="*/ 70 h 166"/>
              <a:gd name="T96" fmla="*/ 105 w 166"/>
              <a:gd name="T97" fmla="*/ 74 h 166"/>
              <a:gd name="T98" fmla="*/ 109 w 166"/>
              <a:gd name="T99" fmla="*/ 90 h 166"/>
              <a:gd name="T100" fmla="*/ 73 w 166"/>
              <a:gd name="T101" fmla="*/ 125 h 166"/>
              <a:gd name="T102" fmla="*/ 38 w 166"/>
              <a:gd name="T103" fmla="*/ 90 h 166"/>
              <a:gd name="T104" fmla="*/ 73 w 166"/>
              <a:gd name="T105" fmla="*/ 5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66">
                <a:moveTo>
                  <a:pt x="129" y="63"/>
                </a:moveTo>
                <a:cubicBezTo>
                  <a:pt x="134" y="72"/>
                  <a:pt x="136" y="81"/>
                  <a:pt x="136" y="92"/>
                </a:cubicBezTo>
                <a:cubicBezTo>
                  <a:pt x="136" y="126"/>
                  <a:pt x="108" y="155"/>
                  <a:pt x="73" y="155"/>
                </a:cubicBezTo>
                <a:cubicBezTo>
                  <a:pt x="39" y="155"/>
                  <a:pt x="10" y="126"/>
                  <a:pt x="10" y="92"/>
                </a:cubicBezTo>
                <a:cubicBezTo>
                  <a:pt x="10" y="57"/>
                  <a:pt x="39" y="29"/>
                  <a:pt x="73" y="29"/>
                </a:cubicBezTo>
                <a:cubicBezTo>
                  <a:pt x="83" y="29"/>
                  <a:pt x="92" y="31"/>
                  <a:pt x="100" y="35"/>
                </a:cubicBezTo>
                <a:cubicBezTo>
                  <a:pt x="106" y="25"/>
                  <a:pt x="106" y="25"/>
                  <a:pt x="106" y="25"/>
                </a:cubicBezTo>
                <a:cubicBezTo>
                  <a:pt x="95" y="20"/>
                  <a:pt x="86" y="18"/>
                  <a:pt x="73" y="18"/>
                </a:cubicBezTo>
                <a:cubicBezTo>
                  <a:pt x="33" y="18"/>
                  <a:pt x="0" y="51"/>
                  <a:pt x="0" y="92"/>
                </a:cubicBezTo>
                <a:cubicBezTo>
                  <a:pt x="0" y="132"/>
                  <a:pt x="33" y="166"/>
                  <a:pt x="73" y="166"/>
                </a:cubicBezTo>
                <a:cubicBezTo>
                  <a:pt x="114" y="166"/>
                  <a:pt x="147" y="132"/>
                  <a:pt x="147" y="92"/>
                </a:cubicBezTo>
                <a:cubicBezTo>
                  <a:pt x="147" y="80"/>
                  <a:pt x="144" y="68"/>
                  <a:pt x="139" y="58"/>
                </a:cubicBezTo>
                <a:lnTo>
                  <a:pt x="129" y="63"/>
                </a:lnTo>
                <a:close/>
                <a:moveTo>
                  <a:pt x="85" y="71"/>
                </a:moveTo>
                <a:cubicBezTo>
                  <a:pt x="81" y="69"/>
                  <a:pt x="77" y="68"/>
                  <a:pt x="73" y="68"/>
                </a:cubicBezTo>
                <a:cubicBezTo>
                  <a:pt x="61" y="68"/>
                  <a:pt x="51" y="78"/>
                  <a:pt x="51" y="90"/>
                </a:cubicBezTo>
                <a:cubicBezTo>
                  <a:pt x="51" y="102"/>
                  <a:pt x="61" y="112"/>
                  <a:pt x="73" y="112"/>
                </a:cubicBezTo>
                <a:cubicBezTo>
                  <a:pt x="85" y="112"/>
                  <a:pt x="95" y="102"/>
                  <a:pt x="95" y="90"/>
                </a:cubicBezTo>
                <a:cubicBezTo>
                  <a:pt x="95" y="85"/>
                  <a:pt x="94" y="81"/>
                  <a:pt x="91" y="77"/>
                </a:cubicBezTo>
                <a:cubicBezTo>
                  <a:pt x="114" y="56"/>
                  <a:pt x="114" y="56"/>
                  <a:pt x="114" y="56"/>
                </a:cubicBezTo>
                <a:cubicBezTo>
                  <a:pt x="135" y="57"/>
                  <a:pt x="135" y="57"/>
                  <a:pt x="135" y="57"/>
                </a:cubicBezTo>
                <a:cubicBezTo>
                  <a:pt x="166" y="26"/>
                  <a:pt x="166" y="26"/>
                  <a:pt x="166" y="26"/>
                </a:cubicBezTo>
                <a:cubicBezTo>
                  <a:pt x="138" y="25"/>
                  <a:pt x="138" y="25"/>
                  <a:pt x="138" y="25"/>
                </a:cubicBezTo>
                <a:cubicBezTo>
                  <a:pt x="137" y="0"/>
                  <a:pt x="137" y="0"/>
                  <a:pt x="137" y="0"/>
                </a:cubicBezTo>
                <a:cubicBezTo>
                  <a:pt x="107" y="29"/>
                  <a:pt x="107" y="29"/>
                  <a:pt x="107" y="29"/>
                </a:cubicBezTo>
                <a:cubicBezTo>
                  <a:pt x="108" y="49"/>
                  <a:pt x="108" y="49"/>
                  <a:pt x="108" y="49"/>
                </a:cubicBezTo>
                <a:lnTo>
                  <a:pt x="85" y="71"/>
                </a:lnTo>
                <a:close/>
                <a:moveTo>
                  <a:pt x="73" y="104"/>
                </a:moveTo>
                <a:cubicBezTo>
                  <a:pt x="65" y="104"/>
                  <a:pt x="59" y="98"/>
                  <a:pt x="59" y="90"/>
                </a:cubicBezTo>
                <a:cubicBezTo>
                  <a:pt x="59" y="82"/>
                  <a:pt x="65" y="76"/>
                  <a:pt x="73" y="76"/>
                </a:cubicBezTo>
                <a:cubicBezTo>
                  <a:pt x="81" y="76"/>
                  <a:pt x="87" y="82"/>
                  <a:pt x="87" y="90"/>
                </a:cubicBezTo>
                <a:cubicBezTo>
                  <a:pt x="87" y="98"/>
                  <a:pt x="81" y="104"/>
                  <a:pt x="73" y="104"/>
                </a:cubicBezTo>
                <a:close/>
                <a:moveTo>
                  <a:pt x="118" y="33"/>
                </a:moveTo>
                <a:cubicBezTo>
                  <a:pt x="127" y="25"/>
                  <a:pt x="127" y="25"/>
                  <a:pt x="127" y="25"/>
                </a:cubicBezTo>
                <a:cubicBezTo>
                  <a:pt x="127" y="31"/>
                  <a:pt x="127" y="31"/>
                  <a:pt x="127" y="31"/>
                </a:cubicBezTo>
                <a:cubicBezTo>
                  <a:pt x="127" y="36"/>
                  <a:pt x="127" y="36"/>
                  <a:pt x="127" y="36"/>
                </a:cubicBezTo>
                <a:cubicBezTo>
                  <a:pt x="140" y="36"/>
                  <a:pt x="140" y="36"/>
                  <a:pt x="140" y="36"/>
                </a:cubicBezTo>
                <a:cubicBezTo>
                  <a:pt x="130" y="46"/>
                  <a:pt x="130" y="46"/>
                  <a:pt x="130" y="46"/>
                </a:cubicBezTo>
                <a:cubicBezTo>
                  <a:pt x="118" y="46"/>
                  <a:pt x="118" y="46"/>
                  <a:pt x="118" y="46"/>
                </a:cubicBezTo>
                <a:lnTo>
                  <a:pt x="118" y="33"/>
                </a:lnTo>
                <a:close/>
                <a:moveTo>
                  <a:pt x="73" y="54"/>
                </a:moveTo>
                <a:cubicBezTo>
                  <a:pt x="78" y="54"/>
                  <a:pt x="82" y="55"/>
                  <a:pt x="87" y="57"/>
                </a:cubicBezTo>
                <a:cubicBezTo>
                  <a:pt x="92" y="48"/>
                  <a:pt x="92" y="48"/>
                  <a:pt x="92" y="48"/>
                </a:cubicBezTo>
                <a:cubicBezTo>
                  <a:pt x="86" y="45"/>
                  <a:pt x="80" y="43"/>
                  <a:pt x="73" y="43"/>
                </a:cubicBezTo>
                <a:cubicBezTo>
                  <a:pt x="47" y="43"/>
                  <a:pt x="27" y="64"/>
                  <a:pt x="27" y="90"/>
                </a:cubicBezTo>
                <a:cubicBezTo>
                  <a:pt x="27" y="116"/>
                  <a:pt x="47" y="136"/>
                  <a:pt x="73" y="136"/>
                </a:cubicBezTo>
                <a:cubicBezTo>
                  <a:pt x="99" y="136"/>
                  <a:pt x="119" y="116"/>
                  <a:pt x="120" y="90"/>
                </a:cubicBezTo>
                <a:cubicBezTo>
                  <a:pt x="120" y="83"/>
                  <a:pt x="118" y="76"/>
                  <a:pt x="115" y="70"/>
                </a:cubicBezTo>
                <a:cubicBezTo>
                  <a:pt x="105" y="74"/>
                  <a:pt x="105" y="74"/>
                  <a:pt x="105" y="74"/>
                </a:cubicBezTo>
                <a:cubicBezTo>
                  <a:pt x="107" y="79"/>
                  <a:pt x="109" y="84"/>
                  <a:pt x="109" y="90"/>
                </a:cubicBezTo>
                <a:cubicBezTo>
                  <a:pt x="109" y="110"/>
                  <a:pt x="93" y="125"/>
                  <a:pt x="73" y="125"/>
                </a:cubicBezTo>
                <a:cubicBezTo>
                  <a:pt x="53" y="125"/>
                  <a:pt x="38" y="110"/>
                  <a:pt x="38" y="90"/>
                </a:cubicBezTo>
                <a:cubicBezTo>
                  <a:pt x="38" y="70"/>
                  <a:pt x="53" y="54"/>
                  <a:pt x="73" y="54"/>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3" name="Freeform 9"/>
          <p:cNvSpPr>
            <a:spLocks noEditPoints="1"/>
          </p:cNvSpPr>
          <p:nvPr/>
        </p:nvSpPr>
        <p:spPr bwMode="auto">
          <a:xfrm>
            <a:off x="8030980" y="1759747"/>
            <a:ext cx="490056" cy="481146"/>
          </a:xfrm>
          <a:custGeom>
            <a:avLst/>
            <a:gdLst>
              <a:gd name="T0" fmla="*/ 107 w 165"/>
              <a:gd name="T1" fmla="*/ 22 h 162"/>
              <a:gd name="T2" fmla="*/ 114 w 165"/>
              <a:gd name="T3" fmla="*/ 7 h 162"/>
              <a:gd name="T4" fmla="*/ 108 w 165"/>
              <a:gd name="T5" fmla="*/ 2 h 162"/>
              <a:gd name="T6" fmla="*/ 101 w 165"/>
              <a:gd name="T7" fmla="*/ 18 h 162"/>
              <a:gd name="T8" fmla="*/ 138 w 165"/>
              <a:gd name="T9" fmla="*/ 47 h 162"/>
              <a:gd name="T10" fmla="*/ 143 w 165"/>
              <a:gd name="T11" fmla="*/ 51 h 162"/>
              <a:gd name="T12" fmla="*/ 157 w 165"/>
              <a:gd name="T13" fmla="*/ 41 h 162"/>
              <a:gd name="T14" fmla="*/ 151 w 165"/>
              <a:gd name="T15" fmla="*/ 36 h 162"/>
              <a:gd name="T16" fmla="*/ 138 w 165"/>
              <a:gd name="T17" fmla="*/ 47 h 162"/>
              <a:gd name="T18" fmla="*/ 130 w 165"/>
              <a:gd name="T19" fmla="*/ 33 h 162"/>
              <a:gd name="T20" fmla="*/ 138 w 165"/>
              <a:gd name="T21" fmla="*/ 18 h 162"/>
              <a:gd name="T22" fmla="*/ 131 w 165"/>
              <a:gd name="T23" fmla="*/ 16 h 162"/>
              <a:gd name="T24" fmla="*/ 123 w 165"/>
              <a:gd name="T25" fmla="*/ 30 h 162"/>
              <a:gd name="T26" fmla="*/ 108 w 165"/>
              <a:gd name="T27" fmla="*/ 105 h 162"/>
              <a:gd name="T28" fmla="*/ 116 w 165"/>
              <a:gd name="T29" fmla="*/ 94 h 162"/>
              <a:gd name="T30" fmla="*/ 121 w 165"/>
              <a:gd name="T31" fmla="*/ 88 h 162"/>
              <a:gd name="T32" fmla="*/ 116 w 165"/>
              <a:gd name="T33" fmla="*/ 63 h 162"/>
              <a:gd name="T34" fmla="*/ 88 w 165"/>
              <a:gd name="T35" fmla="*/ 90 h 162"/>
              <a:gd name="T36" fmla="*/ 108 w 165"/>
              <a:gd name="T37" fmla="*/ 94 h 162"/>
              <a:gd name="T38" fmla="*/ 96 w 165"/>
              <a:gd name="T39" fmla="*/ 88 h 162"/>
              <a:gd name="T40" fmla="*/ 106 w 165"/>
              <a:gd name="T41" fmla="*/ 74 h 162"/>
              <a:gd name="T42" fmla="*/ 108 w 165"/>
              <a:gd name="T43" fmla="*/ 70 h 162"/>
              <a:gd name="T44" fmla="*/ 108 w 165"/>
              <a:gd name="T45" fmla="*/ 88 h 162"/>
              <a:gd name="T46" fmla="*/ 165 w 165"/>
              <a:gd name="T47" fmla="*/ 65 h 162"/>
              <a:gd name="T48" fmla="*/ 148 w 165"/>
              <a:gd name="T49" fmla="*/ 64 h 162"/>
              <a:gd name="T50" fmla="*/ 146 w 165"/>
              <a:gd name="T51" fmla="*/ 72 h 162"/>
              <a:gd name="T52" fmla="*/ 163 w 165"/>
              <a:gd name="T53" fmla="*/ 72 h 162"/>
              <a:gd name="T54" fmla="*/ 165 w 165"/>
              <a:gd name="T55" fmla="*/ 65 h 162"/>
              <a:gd name="T56" fmla="*/ 60 w 165"/>
              <a:gd name="T57" fmla="*/ 27 h 162"/>
              <a:gd name="T58" fmla="*/ 65 w 165"/>
              <a:gd name="T59" fmla="*/ 21 h 162"/>
              <a:gd name="T60" fmla="*/ 55 w 165"/>
              <a:gd name="T61" fmla="*/ 7 h 162"/>
              <a:gd name="T62" fmla="*/ 50 w 165"/>
              <a:gd name="T63" fmla="*/ 13 h 162"/>
              <a:gd name="T64" fmla="*/ 81 w 165"/>
              <a:gd name="T65" fmla="*/ 20 h 162"/>
              <a:gd name="T66" fmla="*/ 88 w 165"/>
              <a:gd name="T67" fmla="*/ 16 h 162"/>
              <a:gd name="T68" fmla="*/ 83 w 165"/>
              <a:gd name="T69" fmla="*/ 0 h 162"/>
              <a:gd name="T70" fmla="*/ 76 w 165"/>
              <a:gd name="T71" fmla="*/ 3 h 162"/>
              <a:gd name="T72" fmla="*/ 81 w 165"/>
              <a:gd name="T73" fmla="*/ 20 h 162"/>
              <a:gd name="T74" fmla="*/ 149 w 165"/>
              <a:gd name="T75" fmla="*/ 84 h 162"/>
              <a:gd name="T76" fmla="*/ 144 w 165"/>
              <a:gd name="T77" fmla="*/ 91 h 162"/>
              <a:gd name="T78" fmla="*/ 31 w 165"/>
              <a:gd name="T79" fmla="*/ 68 h 162"/>
              <a:gd name="T80" fmla="*/ 44 w 165"/>
              <a:gd name="T81" fmla="*/ 67 h 162"/>
              <a:gd name="T82" fmla="*/ 29 w 165"/>
              <a:gd name="T83" fmla="*/ 29 h 162"/>
              <a:gd name="T84" fmla="*/ 3 w 165"/>
              <a:gd name="T85" fmla="*/ 60 h 162"/>
              <a:gd name="T86" fmla="*/ 69 w 165"/>
              <a:gd name="T87" fmla="*/ 151 h 162"/>
              <a:gd name="T88" fmla="*/ 164 w 165"/>
              <a:gd name="T89" fmla="*/ 91 h 162"/>
              <a:gd name="T90" fmla="*/ 55 w 165"/>
              <a:gd name="T91" fmla="*/ 70 h 162"/>
              <a:gd name="T92" fmla="*/ 69 w 165"/>
              <a:gd name="T93" fmla="*/ 69 h 162"/>
              <a:gd name="T94" fmla="*/ 55 w 165"/>
              <a:gd name="T95" fmla="*/ 102 h 162"/>
              <a:gd name="T96" fmla="*/ 84 w 165"/>
              <a:gd name="T97" fmla="*/ 105 h 162"/>
              <a:gd name="T98" fmla="*/ 64 w 165"/>
              <a:gd name="T99" fmla="*/ 99 h 162"/>
              <a:gd name="T100" fmla="*/ 69 w 165"/>
              <a:gd name="T101" fmla="*/ 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5" h="162">
                <a:moveTo>
                  <a:pt x="103" y="21"/>
                </a:moveTo>
                <a:cubicBezTo>
                  <a:pt x="107" y="22"/>
                  <a:pt x="107" y="22"/>
                  <a:pt x="107" y="22"/>
                </a:cubicBezTo>
                <a:cubicBezTo>
                  <a:pt x="108" y="23"/>
                  <a:pt x="110" y="22"/>
                  <a:pt x="110" y="20"/>
                </a:cubicBezTo>
                <a:cubicBezTo>
                  <a:pt x="114" y="7"/>
                  <a:pt x="114" y="7"/>
                  <a:pt x="114" y="7"/>
                </a:cubicBezTo>
                <a:cubicBezTo>
                  <a:pt x="115" y="5"/>
                  <a:pt x="114" y="4"/>
                  <a:pt x="112" y="3"/>
                </a:cubicBezTo>
                <a:cubicBezTo>
                  <a:pt x="108" y="2"/>
                  <a:pt x="108" y="2"/>
                  <a:pt x="108" y="2"/>
                </a:cubicBezTo>
                <a:cubicBezTo>
                  <a:pt x="107" y="2"/>
                  <a:pt x="105" y="3"/>
                  <a:pt x="105" y="4"/>
                </a:cubicBezTo>
                <a:cubicBezTo>
                  <a:pt x="101" y="18"/>
                  <a:pt x="101" y="18"/>
                  <a:pt x="101" y="18"/>
                </a:cubicBezTo>
                <a:cubicBezTo>
                  <a:pt x="100" y="19"/>
                  <a:pt x="101" y="21"/>
                  <a:pt x="103" y="21"/>
                </a:cubicBezTo>
                <a:close/>
                <a:moveTo>
                  <a:pt x="138" y="47"/>
                </a:moveTo>
                <a:cubicBezTo>
                  <a:pt x="140" y="50"/>
                  <a:pt x="140" y="50"/>
                  <a:pt x="140" y="50"/>
                </a:cubicBezTo>
                <a:cubicBezTo>
                  <a:pt x="140" y="52"/>
                  <a:pt x="142" y="52"/>
                  <a:pt x="143" y="51"/>
                </a:cubicBezTo>
                <a:cubicBezTo>
                  <a:pt x="156" y="45"/>
                  <a:pt x="156" y="45"/>
                  <a:pt x="156" y="45"/>
                </a:cubicBezTo>
                <a:cubicBezTo>
                  <a:pt x="157" y="44"/>
                  <a:pt x="157" y="42"/>
                  <a:pt x="157" y="41"/>
                </a:cubicBezTo>
                <a:cubicBezTo>
                  <a:pt x="155" y="37"/>
                  <a:pt x="155" y="37"/>
                  <a:pt x="155" y="37"/>
                </a:cubicBezTo>
                <a:cubicBezTo>
                  <a:pt x="154" y="36"/>
                  <a:pt x="152" y="35"/>
                  <a:pt x="151" y="36"/>
                </a:cubicBezTo>
                <a:cubicBezTo>
                  <a:pt x="139" y="43"/>
                  <a:pt x="139" y="43"/>
                  <a:pt x="139" y="43"/>
                </a:cubicBezTo>
                <a:cubicBezTo>
                  <a:pt x="137" y="44"/>
                  <a:pt x="137" y="45"/>
                  <a:pt x="138" y="47"/>
                </a:cubicBezTo>
                <a:close/>
                <a:moveTo>
                  <a:pt x="126" y="33"/>
                </a:moveTo>
                <a:cubicBezTo>
                  <a:pt x="127" y="34"/>
                  <a:pt x="129" y="34"/>
                  <a:pt x="130" y="33"/>
                </a:cubicBezTo>
                <a:cubicBezTo>
                  <a:pt x="139" y="22"/>
                  <a:pt x="139" y="22"/>
                  <a:pt x="139" y="22"/>
                </a:cubicBezTo>
                <a:cubicBezTo>
                  <a:pt x="140" y="20"/>
                  <a:pt x="139" y="19"/>
                  <a:pt x="138" y="18"/>
                </a:cubicBezTo>
                <a:cubicBezTo>
                  <a:pt x="135" y="15"/>
                  <a:pt x="135" y="15"/>
                  <a:pt x="135" y="15"/>
                </a:cubicBezTo>
                <a:cubicBezTo>
                  <a:pt x="134" y="14"/>
                  <a:pt x="132" y="14"/>
                  <a:pt x="131" y="16"/>
                </a:cubicBezTo>
                <a:cubicBezTo>
                  <a:pt x="122" y="27"/>
                  <a:pt x="122" y="27"/>
                  <a:pt x="122" y="27"/>
                </a:cubicBezTo>
                <a:cubicBezTo>
                  <a:pt x="121" y="28"/>
                  <a:pt x="121" y="30"/>
                  <a:pt x="123" y="30"/>
                </a:cubicBezTo>
                <a:lnTo>
                  <a:pt x="126" y="33"/>
                </a:lnTo>
                <a:close/>
                <a:moveTo>
                  <a:pt x="108" y="105"/>
                </a:moveTo>
                <a:cubicBezTo>
                  <a:pt x="116" y="105"/>
                  <a:pt x="116" y="105"/>
                  <a:pt x="116" y="105"/>
                </a:cubicBezTo>
                <a:cubicBezTo>
                  <a:pt x="116" y="94"/>
                  <a:pt x="116" y="94"/>
                  <a:pt x="116" y="94"/>
                </a:cubicBezTo>
                <a:cubicBezTo>
                  <a:pt x="121" y="94"/>
                  <a:pt x="121" y="94"/>
                  <a:pt x="121" y="94"/>
                </a:cubicBezTo>
                <a:cubicBezTo>
                  <a:pt x="121" y="88"/>
                  <a:pt x="121" y="88"/>
                  <a:pt x="121" y="88"/>
                </a:cubicBezTo>
                <a:cubicBezTo>
                  <a:pt x="116" y="88"/>
                  <a:pt x="116" y="88"/>
                  <a:pt x="116" y="88"/>
                </a:cubicBezTo>
                <a:cubicBezTo>
                  <a:pt x="116" y="63"/>
                  <a:pt x="116" y="63"/>
                  <a:pt x="116" y="63"/>
                </a:cubicBezTo>
                <a:cubicBezTo>
                  <a:pt x="107" y="63"/>
                  <a:pt x="107" y="63"/>
                  <a:pt x="107" y="63"/>
                </a:cubicBezTo>
                <a:cubicBezTo>
                  <a:pt x="88" y="90"/>
                  <a:pt x="88" y="90"/>
                  <a:pt x="88" y="90"/>
                </a:cubicBezTo>
                <a:cubicBezTo>
                  <a:pt x="88" y="94"/>
                  <a:pt x="88" y="94"/>
                  <a:pt x="88" y="94"/>
                </a:cubicBezTo>
                <a:cubicBezTo>
                  <a:pt x="108" y="94"/>
                  <a:pt x="108" y="94"/>
                  <a:pt x="108" y="94"/>
                </a:cubicBezTo>
                <a:lnTo>
                  <a:pt x="108" y="105"/>
                </a:lnTo>
                <a:close/>
                <a:moveTo>
                  <a:pt x="96" y="88"/>
                </a:moveTo>
                <a:cubicBezTo>
                  <a:pt x="96" y="88"/>
                  <a:pt x="96" y="88"/>
                  <a:pt x="96" y="88"/>
                </a:cubicBezTo>
                <a:cubicBezTo>
                  <a:pt x="106" y="74"/>
                  <a:pt x="106" y="74"/>
                  <a:pt x="106" y="74"/>
                </a:cubicBezTo>
                <a:cubicBezTo>
                  <a:pt x="107" y="73"/>
                  <a:pt x="108" y="70"/>
                  <a:pt x="108" y="70"/>
                </a:cubicBezTo>
                <a:cubicBezTo>
                  <a:pt x="108" y="70"/>
                  <a:pt x="108" y="70"/>
                  <a:pt x="108" y="70"/>
                </a:cubicBezTo>
                <a:cubicBezTo>
                  <a:pt x="108" y="70"/>
                  <a:pt x="108" y="73"/>
                  <a:pt x="108" y="75"/>
                </a:cubicBezTo>
                <a:cubicBezTo>
                  <a:pt x="108" y="88"/>
                  <a:pt x="108" y="88"/>
                  <a:pt x="108" y="88"/>
                </a:cubicBezTo>
                <a:lnTo>
                  <a:pt x="96" y="88"/>
                </a:lnTo>
                <a:close/>
                <a:moveTo>
                  <a:pt x="165" y="65"/>
                </a:moveTo>
                <a:cubicBezTo>
                  <a:pt x="164" y="63"/>
                  <a:pt x="163" y="62"/>
                  <a:pt x="162" y="62"/>
                </a:cubicBezTo>
                <a:cubicBezTo>
                  <a:pt x="148" y="64"/>
                  <a:pt x="148" y="64"/>
                  <a:pt x="148" y="64"/>
                </a:cubicBezTo>
                <a:cubicBezTo>
                  <a:pt x="146" y="64"/>
                  <a:pt x="145" y="66"/>
                  <a:pt x="145" y="67"/>
                </a:cubicBezTo>
                <a:cubicBezTo>
                  <a:pt x="146" y="72"/>
                  <a:pt x="146" y="72"/>
                  <a:pt x="146" y="72"/>
                </a:cubicBezTo>
                <a:cubicBezTo>
                  <a:pt x="146" y="73"/>
                  <a:pt x="147" y="74"/>
                  <a:pt x="149" y="74"/>
                </a:cubicBezTo>
                <a:cubicBezTo>
                  <a:pt x="163" y="72"/>
                  <a:pt x="163" y="72"/>
                  <a:pt x="163" y="72"/>
                </a:cubicBezTo>
                <a:cubicBezTo>
                  <a:pt x="164" y="72"/>
                  <a:pt x="165" y="70"/>
                  <a:pt x="165" y="69"/>
                </a:cubicBezTo>
                <a:lnTo>
                  <a:pt x="165" y="65"/>
                </a:lnTo>
                <a:close/>
                <a:moveTo>
                  <a:pt x="56" y="25"/>
                </a:moveTo>
                <a:cubicBezTo>
                  <a:pt x="57" y="27"/>
                  <a:pt x="59" y="27"/>
                  <a:pt x="60" y="27"/>
                </a:cubicBezTo>
                <a:cubicBezTo>
                  <a:pt x="64" y="25"/>
                  <a:pt x="64" y="25"/>
                  <a:pt x="64" y="25"/>
                </a:cubicBezTo>
                <a:cubicBezTo>
                  <a:pt x="65" y="24"/>
                  <a:pt x="66" y="22"/>
                  <a:pt x="65" y="21"/>
                </a:cubicBezTo>
                <a:cubicBezTo>
                  <a:pt x="58" y="8"/>
                  <a:pt x="58" y="8"/>
                  <a:pt x="58" y="8"/>
                </a:cubicBezTo>
                <a:cubicBezTo>
                  <a:pt x="58" y="7"/>
                  <a:pt x="56" y="7"/>
                  <a:pt x="55" y="7"/>
                </a:cubicBezTo>
                <a:cubicBezTo>
                  <a:pt x="51" y="9"/>
                  <a:pt x="51" y="9"/>
                  <a:pt x="51" y="9"/>
                </a:cubicBezTo>
                <a:cubicBezTo>
                  <a:pt x="50" y="10"/>
                  <a:pt x="49" y="12"/>
                  <a:pt x="50" y="13"/>
                </a:cubicBezTo>
                <a:lnTo>
                  <a:pt x="56" y="25"/>
                </a:lnTo>
                <a:close/>
                <a:moveTo>
                  <a:pt x="81" y="20"/>
                </a:moveTo>
                <a:cubicBezTo>
                  <a:pt x="85" y="19"/>
                  <a:pt x="85" y="19"/>
                  <a:pt x="85" y="19"/>
                </a:cubicBezTo>
                <a:cubicBezTo>
                  <a:pt x="87" y="19"/>
                  <a:pt x="88" y="18"/>
                  <a:pt x="88" y="16"/>
                </a:cubicBezTo>
                <a:cubicBezTo>
                  <a:pt x="86" y="2"/>
                  <a:pt x="86" y="2"/>
                  <a:pt x="86" y="2"/>
                </a:cubicBezTo>
                <a:cubicBezTo>
                  <a:pt x="86" y="1"/>
                  <a:pt x="85" y="0"/>
                  <a:pt x="83" y="0"/>
                </a:cubicBezTo>
                <a:cubicBezTo>
                  <a:pt x="79" y="0"/>
                  <a:pt x="79" y="0"/>
                  <a:pt x="79" y="0"/>
                </a:cubicBezTo>
                <a:cubicBezTo>
                  <a:pt x="77" y="0"/>
                  <a:pt x="76" y="2"/>
                  <a:pt x="76" y="3"/>
                </a:cubicBezTo>
                <a:cubicBezTo>
                  <a:pt x="78" y="17"/>
                  <a:pt x="78" y="17"/>
                  <a:pt x="78" y="17"/>
                </a:cubicBezTo>
                <a:cubicBezTo>
                  <a:pt x="78" y="19"/>
                  <a:pt x="79" y="20"/>
                  <a:pt x="81" y="20"/>
                </a:cubicBezTo>
                <a:close/>
                <a:moveTo>
                  <a:pt x="163" y="87"/>
                </a:moveTo>
                <a:cubicBezTo>
                  <a:pt x="149" y="84"/>
                  <a:pt x="149" y="84"/>
                  <a:pt x="149" y="84"/>
                </a:cubicBezTo>
                <a:cubicBezTo>
                  <a:pt x="148" y="83"/>
                  <a:pt x="146" y="84"/>
                  <a:pt x="146" y="86"/>
                </a:cubicBezTo>
                <a:cubicBezTo>
                  <a:pt x="144" y="91"/>
                  <a:pt x="144" y="91"/>
                  <a:pt x="144" y="91"/>
                </a:cubicBezTo>
                <a:cubicBezTo>
                  <a:pt x="136" y="121"/>
                  <a:pt x="105" y="140"/>
                  <a:pt x="74" y="133"/>
                </a:cubicBezTo>
                <a:cubicBezTo>
                  <a:pt x="45" y="126"/>
                  <a:pt x="27" y="97"/>
                  <a:pt x="31" y="68"/>
                </a:cubicBezTo>
                <a:cubicBezTo>
                  <a:pt x="40" y="71"/>
                  <a:pt x="40" y="71"/>
                  <a:pt x="40" y="71"/>
                </a:cubicBezTo>
                <a:cubicBezTo>
                  <a:pt x="42" y="71"/>
                  <a:pt x="44" y="69"/>
                  <a:pt x="44" y="67"/>
                </a:cubicBezTo>
                <a:cubicBezTo>
                  <a:pt x="34" y="30"/>
                  <a:pt x="34" y="30"/>
                  <a:pt x="34" y="30"/>
                </a:cubicBezTo>
                <a:cubicBezTo>
                  <a:pt x="33" y="28"/>
                  <a:pt x="31" y="27"/>
                  <a:pt x="29" y="29"/>
                </a:cubicBezTo>
                <a:cubicBezTo>
                  <a:pt x="2" y="56"/>
                  <a:pt x="2" y="56"/>
                  <a:pt x="2" y="56"/>
                </a:cubicBezTo>
                <a:cubicBezTo>
                  <a:pt x="0" y="57"/>
                  <a:pt x="1" y="60"/>
                  <a:pt x="3" y="60"/>
                </a:cubicBezTo>
                <a:cubicBezTo>
                  <a:pt x="13" y="63"/>
                  <a:pt x="13" y="63"/>
                  <a:pt x="13" y="63"/>
                </a:cubicBezTo>
                <a:cubicBezTo>
                  <a:pt x="5" y="102"/>
                  <a:pt x="30" y="141"/>
                  <a:pt x="69" y="151"/>
                </a:cubicBezTo>
                <a:cubicBezTo>
                  <a:pt x="110" y="162"/>
                  <a:pt x="152" y="137"/>
                  <a:pt x="163" y="96"/>
                </a:cubicBezTo>
                <a:cubicBezTo>
                  <a:pt x="164" y="91"/>
                  <a:pt x="164" y="91"/>
                  <a:pt x="164" y="91"/>
                </a:cubicBezTo>
                <a:cubicBezTo>
                  <a:pt x="165" y="89"/>
                  <a:pt x="164" y="88"/>
                  <a:pt x="163" y="87"/>
                </a:cubicBezTo>
                <a:close/>
                <a:moveTo>
                  <a:pt x="55" y="70"/>
                </a:moveTo>
                <a:cubicBezTo>
                  <a:pt x="61" y="74"/>
                  <a:pt x="61" y="74"/>
                  <a:pt x="61" y="74"/>
                </a:cubicBezTo>
                <a:cubicBezTo>
                  <a:pt x="61" y="74"/>
                  <a:pt x="64" y="69"/>
                  <a:pt x="69" y="69"/>
                </a:cubicBezTo>
                <a:cubicBezTo>
                  <a:pt x="72" y="69"/>
                  <a:pt x="75" y="72"/>
                  <a:pt x="75" y="75"/>
                </a:cubicBezTo>
                <a:cubicBezTo>
                  <a:pt x="75" y="84"/>
                  <a:pt x="55" y="86"/>
                  <a:pt x="55" y="102"/>
                </a:cubicBezTo>
                <a:cubicBezTo>
                  <a:pt x="55" y="103"/>
                  <a:pt x="55" y="104"/>
                  <a:pt x="55" y="105"/>
                </a:cubicBezTo>
                <a:cubicBezTo>
                  <a:pt x="84" y="105"/>
                  <a:pt x="84" y="105"/>
                  <a:pt x="84" y="105"/>
                </a:cubicBezTo>
                <a:cubicBezTo>
                  <a:pt x="84" y="99"/>
                  <a:pt x="84" y="99"/>
                  <a:pt x="84" y="99"/>
                </a:cubicBezTo>
                <a:cubicBezTo>
                  <a:pt x="64" y="99"/>
                  <a:pt x="64" y="99"/>
                  <a:pt x="64" y="99"/>
                </a:cubicBezTo>
                <a:cubicBezTo>
                  <a:pt x="64" y="91"/>
                  <a:pt x="83" y="88"/>
                  <a:pt x="83" y="75"/>
                </a:cubicBezTo>
                <a:cubicBezTo>
                  <a:pt x="83" y="67"/>
                  <a:pt x="77" y="62"/>
                  <a:pt x="69" y="62"/>
                </a:cubicBezTo>
                <a:cubicBezTo>
                  <a:pt x="59" y="62"/>
                  <a:pt x="55" y="70"/>
                  <a:pt x="55" y="70"/>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4" name="Freeform 10"/>
          <p:cNvSpPr>
            <a:spLocks noEditPoints="1"/>
          </p:cNvSpPr>
          <p:nvPr/>
        </p:nvSpPr>
        <p:spPr bwMode="auto">
          <a:xfrm>
            <a:off x="4273884" y="1792418"/>
            <a:ext cx="594007" cy="460356"/>
          </a:xfrm>
          <a:custGeom>
            <a:avLst/>
            <a:gdLst>
              <a:gd name="T0" fmla="*/ 19 w 200"/>
              <a:gd name="T1" fmla="*/ 44 h 155"/>
              <a:gd name="T2" fmla="*/ 10 w 200"/>
              <a:gd name="T3" fmla="*/ 44 h 155"/>
              <a:gd name="T4" fmla="*/ 0 w 200"/>
              <a:gd name="T5" fmla="*/ 54 h 155"/>
              <a:gd name="T6" fmla="*/ 0 w 200"/>
              <a:gd name="T7" fmla="*/ 108 h 155"/>
              <a:gd name="T8" fmla="*/ 10 w 200"/>
              <a:gd name="T9" fmla="*/ 118 h 155"/>
              <a:gd name="T10" fmla="*/ 19 w 200"/>
              <a:gd name="T11" fmla="*/ 118 h 155"/>
              <a:gd name="T12" fmla="*/ 29 w 200"/>
              <a:gd name="T13" fmla="*/ 108 h 155"/>
              <a:gd name="T14" fmla="*/ 29 w 200"/>
              <a:gd name="T15" fmla="*/ 54 h 155"/>
              <a:gd name="T16" fmla="*/ 19 w 200"/>
              <a:gd name="T17" fmla="*/ 44 h 155"/>
              <a:gd name="T18" fmla="*/ 73 w 200"/>
              <a:gd name="T19" fmla="*/ 30 h 155"/>
              <a:gd name="T20" fmla="*/ 73 w 200"/>
              <a:gd name="T21" fmla="*/ 10 h 155"/>
              <a:gd name="T22" fmla="*/ 63 w 200"/>
              <a:gd name="T23" fmla="*/ 0 h 155"/>
              <a:gd name="T24" fmla="*/ 54 w 200"/>
              <a:gd name="T25" fmla="*/ 0 h 155"/>
              <a:gd name="T26" fmla="*/ 44 w 200"/>
              <a:gd name="T27" fmla="*/ 10 h 155"/>
              <a:gd name="T28" fmla="*/ 44 w 200"/>
              <a:gd name="T29" fmla="*/ 108 h 155"/>
              <a:gd name="T30" fmla="*/ 54 w 200"/>
              <a:gd name="T31" fmla="*/ 118 h 155"/>
              <a:gd name="T32" fmla="*/ 63 w 200"/>
              <a:gd name="T33" fmla="*/ 118 h 155"/>
              <a:gd name="T34" fmla="*/ 73 w 200"/>
              <a:gd name="T35" fmla="*/ 108 h 155"/>
              <a:gd name="T36" fmla="*/ 73 w 200"/>
              <a:gd name="T37" fmla="*/ 103 h 155"/>
              <a:gd name="T38" fmla="*/ 58 w 200"/>
              <a:gd name="T39" fmla="*/ 66 h 155"/>
              <a:gd name="T40" fmla="*/ 73 w 200"/>
              <a:gd name="T41" fmla="*/ 30 h 155"/>
              <a:gd name="T42" fmla="*/ 107 w 200"/>
              <a:gd name="T43" fmla="*/ 44 h 155"/>
              <a:gd name="T44" fmla="*/ 98 w 200"/>
              <a:gd name="T45" fmla="*/ 44 h 155"/>
              <a:gd name="T46" fmla="*/ 88 w 200"/>
              <a:gd name="T47" fmla="*/ 54 h 155"/>
              <a:gd name="T48" fmla="*/ 88 w 200"/>
              <a:gd name="T49" fmla="*/ 83 h 155"/>
              <a:gd name="T50" fmla="*/ 91 w 200"/>
              <a:gd name="T51" fmla="*/ 87 h 155"/>
              <a:gd name="T52" fmla="*/ 111 w 200"/>
              <a:gd name="T53" fmla="*/ 95 h 155"/>
              <a:gd name="T54" fmla="*/ 117 w 200"/>
              <a:gd name="T55" fmla="*/ 94 h 155"/>
              <a:gd name="T56" fmla="*/ 117 w 200"/>
              <a:gd name="T57" fmla="*/ 54 h 155"/>
              <a:gd name="T58" fmla="*/ 107 w 200"/>
              <a:gd name="T59" fmla="*/ 44 h 155"/>
              <a:gd name="T60" fmla="*/ 195 w 200"/>
              <a:gd name="T61" fmla="*/ 132 h 155"/>
              <a:gd name="T62" fmla="*/ 161 w 200"/>
              <a:gd name="T63" fmla="*/ 98 h 155"/>
              <a:gd name="T64" fmla="*/ 152 w 200"/>
              <a:gd name="T65" fmla="*/ 94 h 155"/>
              <a:gd name="T66" fmla="*/ 146 w 200"/>
              <a:gd name="T67" fmla="*/ 33 h 155"/>
              <a:gd name="T68" fmla="*/ 78 w 200"/>
              <a:gd name="T69" fmla="*/ 33 h 155"/>
              <a:gd name="T70" fmla="*/ 78 w 200"/>
              <a:gd name="T71" fmla="*/ 101 h 155"/>
              <a:gd name="T72" fmla="*/ 139 w 200"/>
              <a:gd name="T73" fmla="*/ 107 h 155"/>
              <a:gd name="T74" fmla="*/ 143 w 200"/>
              <a:gd name="T75" fmla="*/ 116 h 155"/>
              <a:gd name="T76" fmla="*/ 176 w 200"/>
              <a:gd name="T77" fmla="*/ 150 h 155"/>
              <a:gd name="T78" fmla="*/ 195 w 200"/>
              <a:gd name="T79" fmla="*/ 150 h 155"/>
              <a:gd name="T80" fmla="*/ 195 w 200"/>
              <a:gd name="T81" fmla="*/ 132 h 155"/>
              <a:gd name="T82" fmla="*/ 136 w 200"/>
              <a:gd name="T83" fmla="*/ 91 h 155"/>
              <a:gd name="T84" fmla="*/ 89 w 200"/>
              <a:gd name="T85" fmla="*/ 91 h 155"/>
              <a:gd name="T86" fmla="*/ 89 w 200"/>
              <a:gd name="T87" fmla="*/ 44 h 155"/>
              <a:gd name="T88" fmla="*/ 136 w 200"/>
              <a:gd name="T89" fmla="*/ 44 h 155"/>
              <a:gd name="T90" fmla="*/ 136 w 200"/>
              <a:gd name="T91" fmla="*/ 91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155">
                <a:moveTo>
                  <a:pt x="19" y="44"/>
                </a:moveTo>
                <a:cubicBezTo>
                  <a:pt x="10" y="44"/>
                  <a:pt x="10" y="44"/>
                  <a:pt x="10" y="44"/>
                </a:cubicBezTo>
                <a:cubicBezTo>
                  <a:pt x="5" y="44"/>
                  <a:pt x="0" y="49"/>
                  <a:pt x="0" y="54"/>
                </a:cubicBezTo>
                <a:cubicBezTo>
                  <a:pt x="0" y="108"/>
                  <a:pt x="0" y="108"/>
                  <a:pt x="0" y="108"/>
                </a:cubicBezTo>
                <a:cubicBezTo>
                  <a:pt x="0" y="113"/>
                  <a:pt x="5" y="118"/>
                  <a:pt x="10" y="118"/>
                </a:cubicBezTo>
                <a:cubicBezTo>
                  <a:pt x="19" y="118"/>
                  <a:pt x="19" y="118"/>
                  <a:pt x="19" y="118"/>
                </a:cubicBezTo>
                <a:cubicBezTo>
                  <a:pt x="25" y="118"/>
                  <a:pt x="29" y="113"/>
                  <a:pt x="29" y="108"/>
                </a:cubicBezTo>
                <a:cubicBezTo>
                  <a:pt x="29" y="54"/>
                  <a:pt x="29" y="54"/>
                  <a:pt x="29" y="54"/>
                </a:cubicBezTo>
                <a:cubicBezTo>
                  <a:pt x="29" y="49"/>
                  <a:pt x="25" y="44"/>
                  <a:pt x="19" y="44"/>
                </a:cubicBezTo>
                <a:close/>
                <a:moveTo>
                  <a:pt x="73" y="30"/>
                </a:moveTo>
                <a:cubicBezTo>
                  <a:pt x="73" y="10"/>
                  <a:pt x="73" y="10"/>
                  <a:pt x="73" y="10"/>
                </a:cubicBezTo>
                <a:cubicBezTo>
                  <a:pt x="73" y="5"/>
                  <a:pt x="69" y="0"/>
                  <a:pt x="63" y="0"/>
                </a:cubicBezTo>
                <a:cubicBezTo>
                  <a:pt x="54" y="0"/>
                  <a:pt x="54" y="0"/>
                  <a:pt x="54" y="0"/>
                </a:cubicBezTo>
                <a:cubicBezTo>
                  <a:pt x="49" y="0"/>
                  <a:pt x="44" y="5"/>
                  <a:pt x="44" y="10"/>
                </a:cubicBezTo>
                <a:cubicBezTo>
                  <a:pt x="44" y="108"/>
                  <a:pt x="44" y="108"/>
                  <a:pt x="44" y="108"/>
                </a:cubicBezTo>
                <a:cubicBezTo>
                  <a:pt x="44" y="113"/>
                  <a:pt x="49" y="118"/>
                  <a:pt x="54" y="118"/>
                </a:cubicBezTo>
                <a:cubicBezTo>
                  <a:pt x="63" y="118"/>
                  <a:pt x="63" y="118"/>
                  <a:pt x="63" y="118"/>
                </a:cubicBezTo>
                <a:cubicBezTo>
                  <a:pt x="69" y="118"/>
                  <a:pt x="73" y="113"/>
                  <a:pt x="73" y="108"/>
                </a:cubicBezTo>
                <a:cubicBezTo>
                  <a:pt x="73" y="103"/>
                  <a:pt x="73" y="103"/>
                  <a:pt x="73" y="103"/>
                </a:cubicBezTo>
                <a:cubicBezTo>
                  <a:pt x="63" y="93"/>
                  <a:pt x="58" y="80"/>
                  <a:pt x="58" y="66"/>
                </a:cubicBezTo>
                <a:cubicBezTo>
                  <a:pt x="58" y="53"/>
                  <a:pt x="63" y="40"/>
                  <a:pt x="73" y="30"/>
                </a:cubicBezTo>
                <a:close/>
                <a:moveTo>
                  <a:pt x="107" y="44"/>
                </a:moveTo>
                <a:cubicBezTo>
                  <a:pt x="98" y="44"/>
                  <a:pt x="98" y="44"/>
                  <a:pt x="98" y="44"/>
                </a:cubicBezTo>
                <a:cubicBezTo>
                  <a:pt x="93" y="44"/>
                  <a:pt x="88" y="49"/>
                  <a:pt x="88" y="54"/>
                </a:cubicBezTo>
                <a:cubicBezTo>
                  <a:pt x="88" y="83"/>
                  <a:pt x="88" y="83"/>
                  <a:pt x="88" y="83"/>
                </a:cubicBezTo>
                <a:cubicBezTo>
                  <a:pt x="89" y="84"/>
                  <a:pt x="90" y="86"/>
                  <a:pt x="91" y="87"/>
                </a:cubicBezTo>
                <a:cubicBezTo>
                  <a:pt x="97" y="92"/>
                  <a:pt x="104" y="95"/>
                  <a:pt x="111" y="95"/>
                </a:cubicBezTo>
                <a:cubicBezTo>
                  <a:pt x="113" y="95"/>
                  <a:pt x="115" y="95"/>
                  <a:pt x="117" y="94"/>
                </a:cubicBezTo>
                <a:cubicBezTo>
                  <a:pt x="117" y="54"/>
                  <a:pt x="117" y="54"/>
                  <a:pt x="117" y="54"/>
                </a:cubicBezTo>
                <a:cubicBezTo>
                  <a:pt x="117" y="49"/>
                  <a:pt x="113" y="44"/>
                  <a:pt x="107" y="44"/>
                </a:cubicBezTo>
                <a:close/>
                <a:moveTo>
                  <a:pt x="195" y="132"/>
                </a:moveTo>
                <a:cubicBezTo>
                  <a:pt x="161" y="98"/>
                  <a:pt x="161" y="98"/>
                  <a:pt x="161" y="98"/>
                </a:cubicBezTo>
                <a:cubicBezTo>
                  <a:pt x="159" y="95"/>
                  <a:pt x="156" y="94"/>
                  <a:pt x="152" y="94"/>
                </a:cubicBezTo>
                <a:cubicBezTo>
                  <a:pt x="165" y="75"/>
                  <a:pt x="163" y="50"/>
                  <a:pt x="146" y="33"/>
                </a:cubicBezTo>
                <a:cubicBezTo>
                  <a:pt x="128" y="14"/>
                  <a:pt x="97" y="14"/>
                  <a:pt x="78" y="33"/>
                </a:cubicBezTo>
                <a:cubicBezTo>
                  <a:pt x="59" y="52"/>
                  <a:pt x="59" y="83"/>
                  <a:pt x="78" y="101"/>
                </a:cubicBezTo>
                <a:cubicBezTo>
                  <a:pt x="95" y="118"/>
                  <a:pt x="120" y="120"/>
                  <a:pt x="139" y="107"/>
                </a:cubicBezTo>
                <a:cubicBezTo>
                  <a:pt x="139" y="111"/>
                  <a:pt x="140" y="114"/>
                  <a:pt x="143" y="116"/>
                </a:cubicBezTo>
                <a:cubicBezTo>
                  <a:pt x="176" y="150"/>
                  <a:pt x="176" y="150"/>
                  <a:pt x="176" y="150"/>
                </a:cubicBezTo>
                <a:cubicBezTo>
                  <a:pt x="182" y="155"/>
                  <a:pt x="190" y="155"/>
                  <a:pt x="195" y="150"/>
                </a:cubicBezTo>
                <a:cubicBezTo>
                  <a:pt x="200" y="145"/>
                  <a:pt x="200" y="137"/>
                  <a:pt x="195" y="132"/>
                </a:cubicBezTo>
                <a:close/>
                <a:moveTo>
                  <a:pt x="136" y="91"/>
                </a:moveTo>
                <a:cubicBezTo>
                  <a:pt x="123" y="104"/>
                  <a:pt x="102" y="104"/>
                  <a:pt x="89" y="91"/>
                </a:cubicBezTo>
                <a:cubicBezTo>
                  <a:pt x="76" y="78"/>
                  <a:pt x="76" y="57"/>
                  <a:pt x="89" y="44"/>
                </a:cubicBezTo>
                <a:cubicBezTo>
                  <a:pt x="102" y="31"/>
                  <a:pt x="123" y="31"/>
                  <a:pt x="136" y="44"/>
                </a:cubicBezTo>
                <a:cubicBezTo>
                  <a:pt x="149" y="57"/>
                  <a:pt x="149" y="78"/>
                  <a:pt x="136" y="91"/>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5" name="Freeform 12"/>
          <p:cNvSpPr>
            <a:spLocks noEditPoints="1"/>
          </p:cNvSpPr>
          <p:nvPr/>
        </p:nvSpPr>
        <p:spPr bwMode="auto">
          <a:xfrm>
            <a:off x="8033950" y="4250124"/>
            <a:ext cx="558367" cy="411351"/>
          </a:xfrm>
          <a:custGeom>
            <a:avLst/>
            <a:gdLst>
              <a:gd name="T0" fmla="*/ 292 w 376"/>
              <a:gd name="T1" fmla="*/ 0 h 277"/>
              <a:gd name="T2" fmla="*/ 76 w 376"/>
              <a:gd name="T3" fmla="*/ 0 h 277"/>
              <a:gd name="T4" fmla="*/ 72 w 376"/>
              <a:gd name="T5" fmla="*/ 4 h 277"/>
              <a:gd name="T6" fmla="*/ 0 w 376"/>
              <a:gd name="T7" fmla="*/ 92 h 277"/>
              <a:gd name="T8" fmla="*/ 184 w 376"/>
              <a:gd name="T9" fmla="*/ 277 h 277"/>
              <a:gd name="T10" fmla="*/ 376 w 376"/>
              <a:gd name="T11" fmla="*/ 84 h 277"/>
              <a:gd name="T12" fmla="*/ 292 w 376"/>
              <a:gd name="T13" fmla="*/ 0 h 277"/>
              <a:gd name="T14" fmla="*/ 282 w 376"/>
              <a:gd name="T15" fmla="*/ 24 h 277"/>
              <a:gd name="T16" fmla="*/ 336 w 376"/>
              <a:gd name="T17" fmla="*/ 80 h 277"/>
              <a:gd name="T18" fmla="*/ 256 w 376"/>
              <a:gd name="T19" fmla="*/ 80 h 277"/>
              <a:gd name="T20" fmla="*/ 238 w 376"/>
              <a:gd name="T21" fmla="*/ 24 h 277"/>
              <a:gd name="T22" fmla="*/ 282 w 376"/>
              <a:gd name="T23" fmla="*/ 24 h 277"/>
              <a:gd name="T24" fmla="*/ 154 w 376"/>
              <a:gd name="T25" fmla="*/ 24 h 277"/>
              <a:gd name="T26" fmla="*/ 214 w 376"/>
              <a:gd name="T27" fmla="*/ 24 h 277"/>
              <a:gd name="T28" fmla="*/ 232 w 376"/>
              <a:gd name="T29" fmla="*/ 80 h 277"/>
              <a:gd name="T30" fmla="*/ 136 w 376"/>
              <a:gd name="T31" fmla="*/ 80 h 277"/>
              <a:gd name="T32" fmla="*/ 154 w 376"/>
              <a:gd name="T33" fmla="*/ 24 h 277"/>
              <a:gd name="T34" fmla="*/ 86 w 376"/>
              <a:gd name="T35" fmla="*/ 24 h 277"/>
              <a:gd name="T36" fmla="*/ 130 w 376"/>
              <a:gd name="T37" fmla="*/ 24 h 277"/>
              <a:gd name="T38" fmla="*/ 112 w 376"/>
              <a:gd name="T39" fmla="*/ 80 h 277"/>
              <a:gd name="T40" fmla="*/ 40 w 376"/>
              <a:gd name="T41" fmla="*/ 80 h 277"/>
              <a:gd name="T42" fmla="*/ 86 w 376"/>
              <a:gd name="T43" fmla="*/ 24 h 277"/>
              <a:gd name="T44" fmla="*/ 44 w 376"/>
              <a:gd name="T45" fmla="*/ 102 h 277"/>
              <a:gd name="T46" fmla="*/ 114 w 376"/>
              <a:gd name="T47" fmla="*/ 102 h 277"/>
              <a:gd name="T48" fmla="*/ 168 w 376"/>
              <a:gd name="T49" fmla="*/ 227 h 277"/>
              <a:gd name="T50" fmla="*/ 44 w 376"/>
              <a:gd name="T51" fmla="*/ 102 h 277"/>
              <a:gd name="T52" fmla="*/ 138 w 376"/>
              <a:gd name="T53" fmla="*/ 102 h 277"/>
              <a:gd name="T54" fmla="*/ 232 w 376"/>
              <a:gd name="T55" fmla="*/ 102 h 277"/>
              <a:gd name="T56" fmla="*/ 184 w 376"/>
              <a:gd name="T57" fmla="*/ 223 h 277"/>
              <a:gd name="T58" fmla="*/ 138 w 376"/>
              <a:gd name="T59" fmla="*/ 102 h 277"/>
              <a:gd name="T60" fmla="*/ 202 w 376"/>
              <a:gd name="T61" fmla="*/ 225 h 277"/>
              <a:gd name="T62" fmla="*/ 256 w 376"/>
              <a:gd name="T63" fmla="*/ 102 h 277"/>
              <a:gd name="T64" fmla="*/ 324 w 376"/>
              <a:gd name="T65" fmla="*/ 102 h 277"/>
              <a:gd name="T66" fmla="*/ 202 w 376"/>
              <a:gd name="T67" fmla="*/ 22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6" h="277">
                <a:moveTo>
                  <a:pt x="292" y="0"/>
                </a:moveTo>
                <a:lnTo>
                  <a:pt x="76" y="0"/>
                </a:lnTo>
                <a:lnTo>
                  <a:pt x="72" y="4"/>
                </a:lnTo>
                <a:lnTo>
                  <a:pt x="0" y="92"/>
                </a:lnTo>
                <a:lnTo>
                  <a:pt x="184" y="277"/>
                </a:lnTo>
                <a:lnTo>
                  <a:pt x="376" y="84"/>
                </a:lnTo>
                <a:lnTo>
                  <a:pt x="292" y="0"/>
                </a:lnTo>
                <a:close/>
                <a:moveTo>
                  <a:pt x="282" y="24"/>
                </a:moveTo>
                <a:lnTo>
                  <a:pt x="336" y="80"/>
                </a:lnTo>
                <a:lnTo>
                  <a:pt x="256" y="80"/>
                </a:lnTo>
                <a:lnTo>
                  <a:pt x="238" y="24"/>
                </a:lnTo>
                <a:lnTo>
                  <a:pt x="282" y="24"/>
                </a:lnTo>
                <a:close/>
                <a:moveTo>
                  <a:pt x="154" y="24"/>
                </a:moveTo>
                <a:lnTo>
                  <a:pt x="214" y="24"/>
                </a:lnTo>
                <a:lnTo>
                  <a:pt x="232" y="80"/>
                </a:lnTo>
                <a:lnTo>
                  <a:pt x="136" y="80"/>
                </a:lnTo>
                <a:lnTo>
                  <a:pt x="154" y="24"/>
                </a:lnTo>
                <a:close/>
                <a:moveTo>
                  <a:pt x="86" y="24"/>
                </a:moveTo>
                <a:lnTo>
                  <a:pt x="130" y="24"/>
                </a:lnTo>
                <a:lnTo>
                  <a:pt x="112" y="80"/>
                </a:lnTo>
                <a:lnTo>
                  <a:pt x="40" y="80"/>
                </a:lnTo>
                <a:lnTo>
                  <a:pt x="86" y="24"/>
                </a:lnTo>
                <a:close/>
                <a:moveTo>
                  <a:pt x="44" y="102"/>
                </a:moveTo>
                <a:lnTo>
                  <a:pt x="114" y="102"/>
                </a:lnTo>
                <a:lnTo>
                  <a:pt x="168" y="227"/>
                </a:lnTo>
                <a:lnTo>
                  <a:pt x="44" y="102"/>
                </a:lnTo>
                <a:close/>
                <a:moveTo>
                  <a:pt x="138" y="102"/>
                </a:moveTo>
                <a:lnTo>
                  <a:pt x="232" y="102"/>
                </a:lnTo>
                <a:lnTo>
                  <a:pt x="184" y="223"/>
                </a:lnTo>
                <a:lnTo>
                  <a:pt x="138" y="102"/>
                </a:lnTo>
                <a:close/>
                <a:moveTo>
                  <a:pt x="202" y="225"/>
                </a:moveTo>
                <a:lnTo>
                  <a:pt x="256" y="102"/>
                </a:lnTo>
                <a:lnTo>
                  <a:pt x="324" y="102"/>
                </a:lnTo>
                <a:lnTo>
                  <a:pt x="202" y="225"/>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6" name="Subtitle 2"/>
          <p:cNvSpPr txBox="1"/>
          <p:nvPr/>
        </p:nvSpPr>
        <p:spPr>
          <a:xfrm>
            <a:off x="4164452" y="2705626"/>
            <a:ext cx="3196852" cy="11034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zh-CN" altLang="en-US" sz="1400" dirty="0"/>
              <a:t>将多渠道多用户高频收付款实现系统化，提升财务对账效率，减轻对账压力</a:t>
            </a:r>
            <a:r>
              <a:rPr lang="zh-CN" altLang="en-US" sz="1400" dirty="0">
                <a:latin typeface="微软雅黑" panose="020B0503020204020204" charset="-122"/>
                <a:ea typeface="微软雅黑" panose="020B0503020204020204" charset="-122"/>
              </a:rPr>
              <a:t>，实现对企业资金流动的精准追踪和管理，强化财务监控。</a:t>
            </a:r>
            <a:endParaRPr lang="zh-CN" altLang="en-US" sz="1400" dirty="0">
              <a:latin typeface="微软雅黑" panose="020B0503020204020204" charset="-122"/>
              <a:ea typeface="微软雅黑" panose="020B0503020204020204" charset="-122"/>
            </a:endParaRPr>
          </a:p>
          <a:p>
            <a:pPr marL="0" indent="0">
              <a:lnSpc>
                <a:spcPct val="100000"/>
              </a:lnSpc>
              <a:spcBef>
                <a:spcPts val="0"/>
              </a:spcBef>
              <a:buNone/>
            </a:pPr>
            <a:endParaRPr lang="en-US" altLang="zh-CN" sz="1400" dirty="0">
              <a:latin typeface="微软雅黑" panose="020B0503020204020204" charset="-122"/>
              <a:ea typeface="微软雅黑" panose="020B0503020204020204" charset="-122"/>
              <a:sym typeface="+mn-ea"/>
            </a:endParaRPr>
          </a:p>
          <a:p>
            <a:pPr marL="0" indent="0">
              <a:lnSpc>
                <a:spcPct val="100000"/>
              </a:lnSpc>
              <a:spcBef>
                <a:spcPts val="0"/>
              </a:spcBef>
              <a:buNone/>
            </a:pPr>
            <a:endParaRPr lang="en-US" sz="1400" dirty="0">
              <a:latin typeface="微软雅黑" panose="020B0503020204020204" charset="-122"/>
              <a:ea typeface="微软雅黑" panose="020B0503020204020204" charset="-122"/>
            </a:endParaRPr>
          </a:p>
        </p:txBody>
      </p:sp>
      <p:sp>
        <p:nvSpPr>
          <p:cNvPr id="37" name="TextBox 16"/>
          <p:cNvSpPr txBox="1"/>
          <p:nvPr/>
        </p:nvSpPr>
        <p:spPr>
          <a:xfrm>
            <a:off x="4164452" y="2361721"/>
            <a:ext cx="1826141" cy="338554"/>
          </a:xfrm>
          <a:prstGeom prst="rect">
            <a:avLst/>
          </a:prstGeom>
          <a:noFill/>
        </p:spPr>
        <p:txBody>
          <a:bodyPr wrap="none" rtlCol="0">
            <a:spAutoFit/>
          </a:bodyPr>
          <a:lstStyle/>
          <a:p>
            <a:r>
              <a:rPr lang="zh-CN" altLang="en-US" sz="1600" dirty="0">
                <a:solidFill>
                  <a:srgbClr val="0D66B3"/>
                </a:solidFill>
                <a:latin typeface="微软雅黑" panose="020B0503020204020204" charset="-122"/>
                <a:ea typeface="微软雅黑" panose="020B0503020204020204" charset="-122"/>
              </a:rPr>
              <a:t>优化财务运营效率</a:t>
            </a:r>
            <a:endParaRPr lang="en-US" sz="1500" dirty="0">
              <a:solidFill>
                <a:srgbClr val="0D66B3"/>
              </a:solidFill>
              <a:latin typeface="Mont Heavy DEMO" panose="00000A00000000000000" pitchFamily="50" charset="0"/>
            </a:endParaRPr>
          </a:p>
        </p:txBody>
      </p:sp>
      <p:sp>
        <p:nvSpPr>
          <p:cNvPr id="38" name="Subtitle 2"/>
          <p:cNvSpPr txBox="1"/>
          <p:nvPr/>
        </p:nvSpPr>
        <p:spPr>
          <a:xfrm>
            <a:off x="4164452" y="5214775"/>
            <a:ext cx="3196851" cy="11034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zh-CN" altLang="en-US" sz="1400" dirty="0">
                <a:latin typeface="微软雅黑" panose="020B0503020204020204" charset="-122"/>
                <a:ea typeface="微软雅黑" panose="020B0503020204020204" charset="-122"/>
              </a:rPr>
              <a:t>融合多银行账户能力，且可提供前端应用服务能力，显著降低客户对接银行</a:t>
            </a:r>
            <a:r>
              <a:rPr lang="en-US" altLang="zh-CN" sz="1400" dirty="0">
                <a:latin typeface="微软雅黑" panose="020B0503020204020204" charset="-122"/>
                <a:ea typeface="微软雅黑" panose="020B0503020204020204" charset="-122"/>
              </a:rPr>
              <a:t>/</a:t>
            </a:r>
            <a:r>
              <a:rPr lang="zh-CN" altLang="en-US" sz="1400" dirty="0">
                <a:latin typeface="微软雅黑" panose="020B0503020204020204" charset="-122"/>
                <a:ea typeface="微软雅黑" panose="020B0503020204020204" charset="-122"/>
              </a:rPr>
              <a:t>切换存管银行面临的技术对接成本</a:t>
            </a:r>
            <a:endParaRPr lang="en-US" altLang="zh-CN" sz="1400" dirty="0">
              <a:latin typeface="微软雅黑" panose="020B0503020204020204" charset="-122"/>
              <a:ea typeface="微软雅黑" panose="020B0503020204020204" charset="-122"/>
              <a:sym typeface="+mn-ea"/>
            </a:endParaRPr>
          </a:p>
        </p:txBody>
      </p:sp>
      <p:sp>
        <p:nvSpPr>
          <p:cNvPr id="39" name="TextBox 18"/>
          <p:cNvSpPr txBox="1"/>
          <p:nvPr/>
        </p:nvSpPr>
        <p:spPr>
          <a:xfrm>
            <a:off x="4164452" y="4839890"/>
            <a:ext cx="1210588" cy="338554"/>
          </a:xfrm>
          <a:prstGeom prst="rect">
            <a:avLst/>
          </a:prstGeom>
          <a:noFill/>
        </p:spPr>
        <p:txBody>
          <a:bodyPr wrap="none" rtlCol="0">
            <a:spAutoFit/>
          </a:bodyPr>
          <a:lstStyle/>
          <a:p>
            <a:r>
              <a:rPr lang="zh-CN" altLang="en-US" sz="1600" dirty="0">
                <a:solidFill>
                  <a:srgbClr val="0D66B3"/>
                </a:solidFill>
                <a:latin typeface="微软雅黑" panose="020B0503020204020204" charset="-122"/>
                <a:ea typeface="微软雅黑" panose="020B0503020204020204" charset="-122"/>
                <a:sym typeface="+mn-ea"/>
              </a:rPr>
              <a:t>对接成本低</a:t>
            </a:r>
            <a:endParaRPr lang="en-US" sz="1600" dirty="0">
              <a:solidFill>
                <a:srgbClr val="0D66B3"/>
              </a:solidFill>
              <a:latin typeface="微软雅黑" panose="020B0503020204020204" charset="-122"/>
              <a:ea typeface="微软雅黑" panose="020B0503020204020204" charset="-122"/>
            </a:endParaRPr>
          </a:p>
        </p:txBody>
      </p:sp>
      <p:sp>
        <p:nvSpPr>
          <p:cNvPr id="40" name="Subtitle 2"/>
          <p:cNvSpPr txBox="1"/>
          <p:nvPr/>
        </p:nvSpPr>
        <p:spPr>
          <a:xfrm>
            <a:off x="7962022" y="2700275"/>
            <a:ext cx="3196852" cy="11034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zh-CN" altLang="en-US" sz="1400" dirty="0">
                <a:latin typeface="微软雅黑" panose="020B0503020204020204" charset="-122"/>
                <a:ea typeface="微软雅黑" panose="020B0503020204020204" charset="-122"/>
                <a:sym typeface="+mn-ea"/>
              </a:rPr>
              <a:t>银行负责资金监管，防范“二清”风险，保证平台交易资金安全；</a:t>
            </a:r>
            <a:r>
              <a:rPr lang="zh-CN" altLang="en-US" sz="1400" dirty="0">
                <a:latin typeface="微软雅黑" panose="020B0503020204020204" charset="-122"/>
                <a:ea typeface="微软雅黑" panose="020B0503020204020204" charset="-122"/>
              </a:rPr>
              <a:t>通过待清算资金沉淀可获取银行存款收益，增加企业的潜在收入。</a:t>
            </a:r>
            <a:endParaRPr lang="zh-CN" altLang="en-US" sz="1400" dirty="0">
              <a:latin typeface="微软雅黑" panose="020B0503020204020204" charset="-122"/>
              <a:ea typeface="微软雅黑" panose="020B0503020204020204" charset="-122"/>
            </a:endParaRPr>
          </a:p>
        </p:txBody>
      </p:sp>
      <p:sp>
        <p:nvSpPr>
          <p:cNvPr id="41" name="TextBox 20"/>
          <p:cNvSpPr txBox="1"/>
          <p:nvPr/>
        </p:nvSpPr>
        <p:spPr>
          <a:xfrm>
            <a:off x="7962022" y="2367072"/>
            <a:ext cx="1415772" cy="338554"/>
          </a:xfrm>
          <a:prstGeom prst="rect">
            <a:avLst/>
          </a:prstGeom>
          <a:noFill/>
        </p:spPr>
        <p:txBody>
          <a:bodyPr wrap="none" rtlCol="0">
            <a:spAutoFit/>
          </a:bodyPr>
          <a:lstStyle/>
          <a:p>
            <a:r>
              <a:rPr lang="zh-CN" altLang="en-US" sz="1600" dirty="0">
                <a:solidFill>
                  <a:srgbClr val="0D66B3"/>
                </a:solidFill>
                <a:latin typeface="微软雅黑" panose="020B0503020204020204" charset="-122"/>
                <a:ea typeface="微软雅黑" panose="020B0503020204020204" charset="-122"/>
                <a:sym typeface="+mn-ea"/>
              </a:rPr>
              <a:t>明合规增收益</a:t>
            </a:r>
            <a:endParaRPr lang="en-US" sz="1500" dirty="0">
              <a:latin typeface="Mont Heavy DEMO" panose="00000A00000000000000" pitchFamily="50" charset="0"/>
            </a:endParaRPr>
          </a:p>
        </p:txBody>
      </p:sp>
      <p:sp>
        <p:nvSpPr>
          <p:cNvPr id="42" name="Subtitle 2"/>
          <p:cNvSpPr txBox="1"/>
          <p:nvPr/>
        </p:nvSpPr>
        <p:spPr>
          <a:xfrm>
            <a:off x="8160989" y="5179005"/>
            <a:ext cx="3196851" cy="11034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zh-CN" altLang="en-US" sz="1400" dirty="0">
                <a:latin typeface="微软雅黑" panose="020B0503020204020204" charset="-122"/>
                <a:ea typeface="微软雅黑" panose="020B0503020204020204" charset="-122"/>
                <a:sym typeface="+mn-ea"/>
              </a:rPr>
              <a:t>银行可为优质客户提供资金存管、资产业务合作、金融服务、授信核额等服务，</a:t>
            </a:r>
            <a:r>
              <a:rPr lang="zh-CN" altLang="en-US" sz="1400" dirty="0">
                <a:latin typeface="微软雅黑" panose="020B0503020204020204" charset="-122"/>
                <a:ea typeface="微软雅黑" panose="020B0503020204020204" charset="-122"/>
              </a:rPr>
              <a:t>满足多复杂场景诉求</a:t>
            </a:r>
            <a:endParaRPr lang="zh-CN" altLang="en-US" sz="1400" dirty="0">
              <a:latin typeface="微软雅黑" panose="020B0503020204020204" charset="-122"/>
              <a:ea typeface="微软雅黑" panose="020B0503020204020204" charset="-122"/>
            </a:endParaRPr>
          </a:p>
        </p:txBody>
      </p:sp>
      <p:sp>
        <p:nvSpPr>
          <p:cNvPr id="43" name="TextBox 22"/>
          <p:cNvSpPr txBox="1"/>
          <p:nvPr/>
        </p:nvSpPr>
        <p:spPr>
          <a:xfrm>
            <a:off x="7987023" y="4839890"/>
            <a:ext cx="1210588" cy="338554"/>
          </a:xfrm>
          <a:prstGeom prst="rect">
            <a:avLst/>
          </a:prstGeom>
          <a:noFill/>
        </p:spPr>
        <p:txBody>
          <a:bodyPr wrap="none" rtlCol="0">
            <a:spAutoFit/>
          </a:bodyPr>
          <a:lstStyle/>
          <a:p>
            <a:r>
              <a:rPr lang="zh-CN" altLang="en-US" sz="1600" dirty="0">
                <a:solidFill>
                  <a:srgbClr val="0D66B3"/>
                </a:solidFill>
                <a:latin typeface="Mont Heavy DEMO" panose="00000A00000000000000" pitchFamily="50" charset="0"/>
              </a:rPr>
              <a:t>综合服务齐</a:t>
            </a:r>
            <a:endParaRPr lang="en-US" sz="1600" dirty="0">
              <a:solidFill>
                <a:srgbClr val="0D66B3"/>
              </a:solidFill>
              <a:latin typeface="Mont Heavy DEMO" panose="00000A00000000000000" pitchFamily="50" charset="0"/>
            </a:endParaRPr>
          </a:p>
        </p:txBody>
      </p:sp>
      <p:sp>
        <p:nvSpPr>
          <p:cNvPr id="20"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21"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产品优势</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childTnLst>
                          </p:cTn>
                        </p:par>
                        <p:par>
                          <p:cTn id="17" fill="hold">
                            <p:stCondLst>
                              <p:cond delay="2000"/>
                            </p:stCondLst>
                            <p:childTnLst>
                              <p:par>
                                <p:cTn id="18" presetID="31" presetClass="entr" presetSubtype="0"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1000" fill="hold"/>
                                        <p:tgtEl>
                                          <p:spTgt spid="33"/>
                                        </p:tgtEl>
                                        <p:attrNameLst>
                                          <p:attrName>ppt_w</p:attrName>
                                        </p:attrNameLst>
                                      </p:cBhvr>
                                      <p:tavLst>
                                        <p:tav tm="0">
                                          <p:val>
                                            <p:fltVal val="0"/>
                                          </p:val>
                                        </p:tav>
                                        <p:tav tm="100000">
                                          <p:val>
                                            <p:strVal val="#ppt_w"/>
                                          </p:val>
                                        </p:tav>
                                      </p:tavLst>
                                    </p:anim>
                                    <p:anim calcmode="lin" valueType="num">
                                      <p:cBhvr>
                                        <p:cTn id="21" dur="1000" fill="hold"/>
                                        <p:tgtEl>
                                          <p:spTgt spid="33"/>
                                        </p:tgtEl>
                                        <p:attrNameLst>
                                          <p:attrName>ppt_h</p:attrName>
                                        </p:attrNameLst>
                                      </p:cBhvr>
                                      <p:tavLst>
                                        <p:tav tm="0">
                                          <p:val>
                                            <p:fltVal val="0"/>
                                          </p:val>
                                        </p:tav>
                                        <p:tav tm="100000">
                                          <p:val>
                                            <p:strVal val="#ppt_h"/>
                                          </p:val>
                                        </p:tav>
                                      </p:tavLst>
                                    </p:anim>
                                    <p:anim calcmode="lin" valueType="num">
                                      <p:cBhvr>
                                        <p:cTn id="22" dur="1000" fill="hold"/>
                                        <p:tgtEl>
                                          <p:spTgt spid="33"/>
                                        </p:tgtEl>
                                        <p:attrNameLst>
                                          <p:attrName>style.rotation</p:attrName>
                                        </p:attrNameLst>
                                      </p:cBhvr>
                                      <p:tavLst>
                                        <p:tav tm="0">
                                          <p:val>
                                            <p:fltVal val="90"/>
                                          </p:val>
                                        </p:tav>
                                        <p:tav tm="100000">
                                          <p:val>
                                            <p:fltVal val="0"/>
                                          </p:val>
                                        </p:tav>
                                      </p:tavLst>
                                    </p:anim>
                                    <p:animEffect transition="in" filter="fade">
                                      <p:cBhvr>
                                        <p:cTn id="23" dur="1000"/>
                                        <p:tgtEl>
                                          <p:spTgt spid="33"/>
                                        </p:tgtEl>
                                      </p:cBhvr>
                                    </p:animEffect>
                                  </p:childTnLst>
                                </p:cTn>
                              </p:par>
                            </p:childTnLst>
                          </p:cTn>
                        </p:par>
                        <p:par>
                          <p:cTn id="24" fill="hold">
                            <p:stCondLst>
                              <p:cond delay="3000"/>
                            </p:stCondLst>
                            <p:childTnLst>
                              <p:par>
                                <p:cTn id="25" presetID="3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1000" fill="hold"/>
                                        <p:tgtEl>
                                          <p:spTgt spid="34"/>
                                        </p:tgtEl>
                                        <p:attrNameLst>
                                          <p:attrName>ppt_w</p:attrName>
                                        </p:attrNameLst>
                                      </p:cBhvr>
                                      <p:tavLst>
                                        <p:tav tm="0">
                                          <p:val>
                                            <p:fltVal val="0"/>
                                          </p:val>
                                        </p:tav>
                                        <p:tav tm="100000">
                                          <p:val>
                                            <p:strVal val="#ppt_w"/>
                                          </p:val>
                                        </p:tav>
                                      </p:tavLst>
                                    </p:anim>
                                    <p:anim calcmode="lin" valueType="num">
                                      <p:cBhvr>
                                        <p:cTn id="28" dur="1000" fill="hold"/>
                                        <p:tgtEl>
                                          <p:spTgt spid="34"/>
                                        </p:tgtEl>
                                        <p:attrNameLst>
                                          <p:attrName>ppt_h</p:attrName>
                                        </p:attrNameLst>
                                      </p:cBhvr>
                                      <p:tavLst>
                                        <p:tav tm="0">
                                          <p:val>
                                            <p:fltVal val="0"/>
                                          </p:val>
                                        </p:tav>
                                        <p:tav tm="100000">
                                          <p:val>
                                            <p:strVal val="#ppt_h"/>
                                          </p:val>
                                        </p:tav>
                                      </p:tavLst>
                                    </p:anim>
                                    <p:anim calcmode="lin" valueType="num">
                                      <p:cBhvr>
                                        <p:cTn id="29" dur="1000" fill="hold"/>
                                        <p:tgtEl>
                                          <p:spTgt spid="34"/>
                                        </p:tgtEl>
                                        <p:attrNameLst>
                                          <p:attrName>style.rotation</p:attrName>
                                        </p:attrNameLst>
                                      </p:cBhvr>
                                      <p:tavLst>
                                        <p:tav tm="0">
                                          <p:val>
                                            <p:fltVal val="90"/>
                                          </p:val>
                                        </p:tav>
                                        <p:tav tm="100000">
                                          <p:val>
                                            <p:fltVal val="0"/>
                                          </p:val>
                                        </p:tav>
                                      </p:tavLst>
                                    </p:anim>
                                    <p:animEffect transition="in" filter="fade">
                                      <p:cBhvr>
                                        <p:cTn id="30" dur="1000"/>
                                        <p:tgtEl>
                                          <p:spTgt spid="34"/>
                                        </p:tgtEl>
                                      </p:cBhvr>
                                    </p:animEffect>
                                  </p:childTnLst>
                                </p:cTn>
                              </p:par>
                            </p:childTnLst>
                          </p:cTn>
                        </p:par>
                        <p:par>
                          <p:cTn id="31" fill="hold">
                            <p:stCondLst>
                              <p:cond delay="4000"/>
                            </p:stCondLst>
                            <p:childTnLst>
                              <p:par>
                                <p:cTn id="32" presetID="31"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1000" fill="hold"/>
                                        <p:tgtEl>
                                          <p:spTgt spid="35"/>
                                        </p:tgtEl>
                                        <p:attrNameLst>
                                          <p:attrName>ppt_w</p:attrName>
                                        </p:attrNameLst>
                                      </p:cBhvr>
                                      <p:tavLst>
                                        <p:tav tm="0">
                                          <p:val>
                                            <p:fltVal val="0"/>
                                          </p:val>
                                        </p:tav>
                                        <p:tav tm="100000">
                                          <p:val>
                                            <p:strVal val="#ppt_w"/>
                                          </p:val>
                                        </p:tav>
                                      </p:tavLst>
                                    </p:anim>
                                    <p:anim calcmode="lin" valueType="num">
                                      <p:cBhvr>
                                        <p:cTn id="35" dur="1000" fill="hold"/>
                                        <p:tgtEl>
                                          <p:spTgt spid="35"/>
                                        </p:tgtEl>
                                        <p:attrNameLst>
                                          <p:attrName>ppt_h</p:attrName>
                                        </p:attrNameLst>
                                      </p:cBhvr>
                                      <p:tavLst>
                                        <p:tav tm="0">
                                          <p:val>
                                            <p:fltVal val="0"/>
                                          </p:val>
                                        </p:tav>
                                        <p:tav tm="100000">
                                          <p:val>
                                            <p:strVal val="#ppt_h"/>
                                          </p:val>
                                        </p:tav>
                                      </p:tavLst>
                                    </p:anim>
                                    <p:anim calcmode="lin" valueType="num">
                                      <p:cBhvr>
                                        <p:cTn id="36" dur="1000" fill="hold"/>
                                        <p:tgtEl>
                                          <p:spTgt spid="35"/>
                                        </p:tgtEl>
                                        <p:attrNameLst>
                                          <p:attrName>style.rotation</p:attrName>
                                        </p:attrNameLst>
                                      </p:cBhvr>
                                      <p:tavLst>
                                        <p:tav tm="0">
                                          <p:val>
                                            <p:fltVal val="90"/>
                                          </p:val>
                                        </p:tav>
                                        <p:tav tm="100000">
                                          <p:val>
                                            <p:fltVal val="0"/>
                                          </p:val>
                                        </p:tav>
                                      </p:tavLst>
                                    </p:anim>
                                    <p:animEffect transition="in" filter="fade">
                                      <p:cBhvr>
                                        <p:cTn id="37" dur="1000"/>
                                        <p:tgtEl>
                                          <p:spTgt spid="35"/>
                                        </p:tgtEl>
                                      </p:cBhvr>
                                    </p:animEffect>
                                  </p:childTnLst>
                                </p:cTn>
                              </p:par>
                            </p:childTnLst>
                          </p:cTn>
                        </p:par>
                        <p:par>
                          <p:cTn id="38" fill="hold">
                            <p:stCondLst>
                              <p:cond delay="5000"/>
                            </p:stCondLst>
                            <p:childTnLst>
                              <p:par>
                                <p:cTn id="39" presetID="31" presetClass="entr" presetSubtype="0"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p:cTn id="41" dur="1000" fill="hold"/>
                                        <p:tgtEl>
                                          <p:spTgt spid="36"/>
                                        </p:tgtEl>
                                        <p:attrNameLst>
                                          <p:attrName>ppt_w</p:attrName>
                                        </p:attrNameLst>
                                      </p:cBhvr>
                                      <p:tavLst>
                                        <p:tav tm="0">
                                          <p:val>
                                            <p:fltVal val="0"/>
                                          </p:val>
                                        </p:tav>
                                        <p:tav tm="100000">
                                          <p:val>
                                            <p:strVal val="#ppt_w"/>
                                          </p:val>
                                        </p:tav>
                                      </p:tavLst>
                                    </p:anim>
                                    <p:anim calcmode="lin" valueType="num">
                                      <p:cBhvr>
                                        <p:cTn id="42" dur="1000" fill="hold"/>
                                        <p:tgtEl>
                                          <p:spTgt spid="36"/>
                                        </p:tgtEl>
                                        <p:attrNameLst>
                                          <p:attrName>ppt_h</p:attrName>
                                        </p:attrNameLst>
                                      </p:cBhvr>
                                      <p:tavLst>
                                        <p:tav tm="0">
                                          <p:val>
                                            <p:fltVal val="0"/>
                                          </p:val>
                                        </p:tav>
                                        <p:tav tm="100000">
                                          <p:val>
                                            <p:strVal val="#ppt_h"/>
                                          </p:val>
                                        </p:tav>
                                      </p:tavLst>
                                    </p:anim>
                                    <p:anim calcmode="lin" valueType="num">
                                      <p:cBhvr>
                                        <p:cTn id="43" dur="1000" fill="hold"/>
                                        <p:tgtEl>
                                          <p:spTgt spid="36"/>
                                        </p:tgtEl>
                                        <p:attrNameLst>
                                          <p:attrName>style.rotation</p:attrName>
                                        </p:attrNameLst>
                                      </p:cBhvr>
                                      <p:tavLst>
                                        <p:tav tm="0">
                                          <p:val>
                                            <p:fltVal val="90"/>
                                          </p:val>
                                        </p:tav>
                                        <p:tav tm="100000">
                                          <p:val>
                                            <p:fltVal val="0"/>
                                          </p:val>
                                        </p:tav>
                                      </p:tavLst>
                                    </p:anim>
                                    <p:animEffect transition="in" filter="fade">
                                      <p:cBhvr>
                                        <p:cTn id="44" dur="1000"/>
                                        <p:tgtEl>
                                          <p:spTgt spid="36"/>
                                        </p:tgtEl>
                                      </p:cBhvr>
                                    </p:animEffect>
                                  </p:childTnLst>
                                </p:cTn>
                              </p:par>
                            </p:childTnLst>
                          </p:cTn>
                        </p:par>
                        <p:par>
                          <p:cTn id="45" fill="hold">
                            <p:stCondLst>
                              <p:cond delay="6000"/>
                            </p:stCondLst>
                            <p:childTnLst>
                              <p:par>
                                <p:cTn id="46" presetID="31" presetClass="entr" presetSubtype="0"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 calcmode="lin" valueType="num">
                                      <p:cBhvr>
                                        <p:cTn id="48" dur="1000" fill="hold"/>
                                        <p:tgtEl>
                                          <p:spTgt spid="37"/>
                                        </p:tgtEl>
                                        <p:attrNameLst>
                                          <p:attrName>ppt_w</p:attrName>
                                        </p:attrNameLst>
                                      </p:cBhvr>
                                      <p:tavLst>
                                        <p:tav tm="0">
                                          <p:val>
                                            <p:fltVal val="0"/>
                                          </p:val>
                                        </p:tav>
                                        <p:tav tm="100000">
                                          <p:val>
                                            <p:strVal val="#ppt_w"/>
                                          </p:val>
                                        </p:tav>
                                      </p:tavLst>
                                    </p:anim>
                                    <p:anim calcmode="lin" valueType="num">
                                      <p:cBhvr>
                                        <p:cTn id="49" dur="1000" fill="hold"/>
                                        <p:tgtEl>
                                          <p:spTgt spid="37"/>
                                        </p:tgtEl>
                                        <p:attrNameLst>
                                          <p:attrName>ppt_h</p:attrName>
                                        </p:attrNameLst>
                                      </p:cBhvr>
                                      <p:tavLst>
                                        <p:tav tm="0">
                                          <p:val>
                                            <p:fltVal val="0"/>
                                          </p:val>
                                        </p:tav>
                                        <p:tav tm="100000">
                                          <p:val>
                                            <p:strVal val="#ppt_h"/>
                                          </p:val>
                                        </p:tav>
                                      </p:tavLst>
                                    </p:anim>
                                    <p:anim calcmode="lin" valueType="num">
                                      <p:cBhvr>
                                        <p:cTn id="50" dur="1000" fill="hold"/>
                                        <p:tgtEl>
                                          <p:spTgt spid="37"/>
                                        </p:tgtEl>
                                        <p:attrNameLst>
                                          <p:attrName>style.rotation</p:attrName>
                                        </p:attrNameLst>
                                      </p:cBhvr>
                                      <p:tavLst>
                                        <p:tav tm="0">
                                          <p:val>
                                            <p:fltVal val="90"/>
                                          </p:val>
                                        </p:tav>
                                        <p:tav tm="100000">
                                          <p:val>
                                            <p:fltVal val="0"/>
                                          </p:val>
                                        </p:tav>
                                      </p:tavLst>
                                    </p:anim>
                                    <p:animEffect transition="in" filter="fade">
                                      <p:cBhvr>
                                        <p:cTn id="51" dur="1000"/>
                                        <p:tgtEl>
                                          <p:spTgt spid="37"/>
                                        </p:tgtEl>
                                      </p:cBhvr>
                                    </p:animEffect>
                                  </p:childTnLst>
                                </p:cTn>
                              </p:par>
                            </p:childTnLst>
                          </p:cTn>
                        </p:par>
                        <p:par>
                          <p:cTn id="52" fill="hold">
                            <p:stCondLst>
                              <p:cond delay="7000"/>
                            </p:stCondLst>
                            <p:childTnLst>
                              <p:par>
                                <p:cTn id="53" presetID="31"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1000" fill="hold"/>
                                        <p:tgtEl>
                                          <p:spTgt spid="38"/>
                                        </p:tgtEl>
                                        <p:attrNameLst>
                                          <p:attrName>ppt_w</p:attrName>
                                        </p:attrNameLst>
                                      </p:cBhvr>
                                      <p:tavLst>
                                        <p:tav tm="0">
                                          <p:val>
                                            <p:fltVal val="0"/>
                                          </p:val>
                                        </p:tav>
                                        <p:tav tm="100000">
                                          <p:val>
                                            <p:strVal val="#ppt_w"/>
                                          </p:val>
                                        </p:tav>
                                      </p:tavLst>
                                    </p:anim>
                                    <p:anim calcmode="lin" valueType="num">
                                      <p:cBhvr>
                                        <p:cTn id="56" dur="1000" fill="hold"/>
                                        <p:tgtEl>
                                          <p:spTgt spid="38"/>
                                        </p:tgtEl>
                                        <p:attrNameLst>
                                          <p:attrName>ppt_h</p:attrName>
                                        </p:attrNameLst>
                                      </p:cBhvr>
                                      <p:tavLst>
                                        <p:tav tm="0">
                                          <p:val>
                                            <p:fltVal val="0"/>
                                          </p:val>
                                        </p:tav>
                                        <p:tav tm="100000">
                                          <p:val>
                                            <p:strVal val="#ppt_h"/>
                                          </p:val>
                                        </p:tav>
                                      </p:tavLst>
                                    </p:anim>
                                    <p:anim calcmode="lin" valueType="num">
                                      <p:cBhvr>
                                        <p:cTn id="57" dur="1000" fill="hold"/>
                                        <p:tgtEl>
                                          <p:spTgt spid="38"/>
                                        </p:tgtEl>
                                        <p:attrNameLst>
                                          <p:attrName>style.rotation</p:attrName>
                                        </p:attrNameLst>
                                      </p:cBhvr>
                                      <p:tavLst>
                                        <p:tav tm="0">
                                          <p:val>
                                            <p:fltVal val="90"/>
                                          </p:val>
                                        </p:tav>
                                        <p:tav tm="100000">
                                          <p:val>
                                            <p:fltVal val="0"/>
                                          </p:val>
                                        </p:tav>
                                      </p:tavLst>
                                    </p:anim>
                                    <p:animEffect transition="in" filter="fade">
                                      <p:cBhvr>
                                        <p:cTn id="58" dur="1000"/>
                                        <p:tgtEl>
                                          <p:spTgt spid="38"/>
                                        </p:tgtEl>
                                      </p:cBhvr>
                                    </p:animEffect>
                                  </p:childTnLst>
                                </p:cTn>
                              </p:par>
                            </p:childTnLst>
                          </p:cTn>
                        </p:par>
                        <p:par>
                          <p:cTn id="59" fill="hold">
                            <p:stCondLst>
                              <p:cond delay="8000"/>
                            </p:stCondLst>
                            <p:childTnLst>
                              <p:par>
                                <p:cTn id="60" presetID="31" presetClass="entr" presetSubtype="0"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p:cTn id="62" dur="1000" fill="hold"/>
                                        <p:tgtEl>
                                          <p:spTgt spid="39"/>
                                        </p:tgtEl>
                                        <p:attrNameLst>
                                          <p:attrName>ppt_w</p:attrName>
                                        </p:attrNameLst>
                                      </p:cBhvr>
                                      <p:tavLst>
                                        <p:tav tm="0">
                                          <p:val>
                                            <p:fltVal val="0"/>
                                          </p:val>
                                        </p:tav>
                                        <p:tav tm="100000">
                                          <p:val>
                                            <p:strVal val="#ppt_w"/>
                                          </p:val>
                                        </p:tav>
                                      </p:tavLst>
                                    </p:anim>
                                    <p:anim calcmode="lin" valueType="num">
                                      <p:cBhvr>
                                        <p:cTn id="63" dur="1000" fill="hold"/>
                                        <p:tgtEl>
                                          <p:spTgt spid="39"/>
                                        </p:tgtEl>
                                        <p:attrNameLst>
                                          <p:attrName>ppt_h</p:attrName>
                                        </p:attrNameLst>
                                      </p:cBhvr>
                                      <p:tavLst>
                                        <p:tav tm="0">
                                          <p:val>
                                            <p:fltVal val="0"/>
                                          </p:val>
                                        </p:tav>
                                        <p:tav tm="100000">
                                          <p:val>
                                            <p:strVal val="#ppt_h"/>
                                          </p:val>
                                        </p:tav>
                                      </p:tavLst>
                                    </p:anim>
                                    <p:anim calcmode="lin" valueType="num">
                                      <p:cBhvr>
                                        <p:cTn id="64" dur="1000" fill="hold"/>
                                        <p:tgtEl>
                                          <p:spTgt spid="39"/>
                                        </p:tgtEl>
                                        <p:attrNameLst>
                                          <p:attrName>style.rotation</p:attrName>
                                        </p:attrNameLst>
                                      </p:cBhvr>
                                      <p:tavLst>
                                        <p:tav tm="0">
                                          <p:val>
                                            <p:fltVal val="90"/>
                                          </p:val>
                                        </p:tav>
                                        <p:tav tm="100000">
                                          <p:val>
                                            <p:fltVal val="0"/>
                                          </p:val>
                                        </p:tav>
                                      </p:tavLst>
                                    </p:anim>
                                    <p:animEffect transition="in" filter="fade">
                                      <p:cBhvr>
                                        <p:cTn id="65" dur="1000"/>
                                        <p:tgtEl>
                                          <p:spTgt spid="39"/>
                                        </p:tgtEl>
                                      </p:cBhvr>
                                    </p:animEffect>
                                  </p:childTnLst>
                                </p:cTn>
                              </p:par>
                            </p:childTnLst>
                          </p:cTn>
                        </p:par>
                        <p:par>
                          <p:cTn id="66" fill="hold">
                            <p:stCondLst>
                              <p:cond delay="9000"/>
                            </p:stCondLst>
                            <p:childTnLst>
                              <p:par>
                                <p:cTn id="67" presetID="31" presetClass="entr" presetSubtype="0"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p:cTn id="69" dur="1000" fill="hold"/>
                                        <p:tgtEl>
                                          <p:spTgt spid="40"/>
                                        </p:tgtEl>
                                        <p:attrNameLst>
                                          <p:attrName>ppt_w</p:attrName>
                                        </p:attrNameLst>
                                      </p:cBhvr>
                                      <p:tavLst>
                                        <p:tav tm="0">
                                          <p:val>
                                            <p:fltVal val="0"/>
                                          </p:val>
                                        </p:tav>
                                        <p:tav tm="100000">
                                          <p:val>
                                            <p:strVal val="#ppt_w"/>
                                          </p:val>
                                        </p:tav>
                                      </p:tavLst>
                                    </p:anim>
                                    <p:anim calcmode="lin" valueType="num">
                                      <p:cBhvr>
                                        <p:cTn id="70" dur="1000" fill="hold"/>
                                        <p:tgtEl>
                                          <p:spTgt spid="40"/>
                                        </p:tgtEl>
                                        <p:attrNameLst>
                                          <p:attrName>ppt_h</p:attrName>
                                        </p:attrNameLst>
                                      </p:cBhvr>
                                      <p:tavLst>
                                        <p:tav tm="0">
                                          <p:val>
                                            <p:fltVal val="0"/>
                                          </p:val>
                                        </p:tav>
                                        <p:tav tm="100000">
                                          <p:val>
                                            <p:strVal val="#ppt_h"/>
                                          </p:val>
                                        </p:tav>
                                      </p:tavLst>
                                    </p:anim>
                                    <p:anim calcmode="lin" valueType="num">
                                      <p:cBhvr>
                                        <p:cTn id="71" dur="1000" fill="hold"/>
                                        <p:tgtEl>
                                          <p:spTgt spid="40"/>
                                        </p:tgtEl>
                                        <p:attrNameLst>
                                          <p:attrName>style.rotation</p:attrName>
                                        </p:attrNameLst>
                                      </p:cBhvr>
                                      <p:tavLst>
                                        <p:tav tm="0">
                                          <p:val>
                                            <p:fltVal val="90"/>
                                          </p:val>
                                        </p:tav>
                                        <p:tav tm="100000">
                                          <p:val>
                                            <p:fltVal val="0"/>
                                          </p:val>
                                        </p:tav>
                                      </p:tavLst>
                                    </p:anim>
                                    <p:animEffect transition="in" filter="fade">
                                      <p:cBhvr>
                                        <p:cTn id="72" dur="1000"/>
                                        <p:tgtEl>
                                          <p:spTgt spid="40"/>
                                        </p:tgtEl>
                                      </p:cBhvr>
                                    </p:animEffect>
                                  </p:childTnLst>
                                </p:cTn>
                              </p:par>
                            </p:childTnLst>
                          </p:cTn>
                        </p:par>
                        <p:par>
                          <p:cTn id="73" fill="hold">
                            <p:stCondLst>
                              <p:cond delay="10000"/>
                            </p:stCondLst>
                            <p:childTnLst>
                              <p:par>
                                <p:cTn id="74" presetID="31" presetClass="entr" presetSubtype="0" fill="hold" grpId="0" nodeType="afterEffect">
                                  <p:stCondLst>
                                    <p:cond delay="0"/>
                                  </p:stCondLst>
                                  <p:childTnLst>
                                    <p:set>
                                      <p:cBhvr>
                                        <p:cTn id="75" dur="1" fill="hold">
                                          <p:stCondLst>
                                            <p:cond delay="0"/>
                                          </p:stCondLst>
                                        </p:cTn>
                                        <p:tgtEl>
                                          <p:spTgt spid="41"/>
                                        </p:tgtEl>
                                        <p:attrNameLst>
                                          <p:attrName>style.visibility</p:attrName>
                                        </p:attrNameLst>
                                      </p:cBhvr>
                                      <p:to>
                                        <p:strVal val="visible"/>
                                      </p:to>
                                    </p:set>
                                    <p:anim calcmode="lin" valueType="num">
                                      <p:cBhvr>
                                        <p:cTn id="76" dur="1000" fill="hold"/>
                                        <p:tgtEl>
                                          <p:spTgt spid="41"/>
                                        </p:tgtEl>
                                        <p:attrNameLst>
                                          <p:attrName>ppt_w</p:attrName>
                                        </p:attrNameLst>
                                      </p:cBhvr>
                                      <p:tavLst>
                                        <p:tav tm="0">
                                          <p:val>
                                            <p:fltVal val="0"/>
                                          </p:val>
                                        </p:tav>
                                        <p:tav tm="100000">
                                          <p:val>
                                            <p:strVal val="#ppt_w"/>
                                          </p:val>
                                        </p:tav>
                                      </p:tavLst>
                                    </p:anim>
                                    <p:anim calcmode="lin" valueType="num">
                                      <p:cBhvr>
                                        <p:cTn id="77" dur="1000" fill="hold"/>
                                        <p:tgtEl>
                                          <p:spTgt spid="41"/>
                                        </p:tgtEl>
                                        <p:attrNameLst>
                                          <p:attrName>ppt_h</p:attrName>
                                        </p:attrNameLst>
                                      </p:cBhvr>
                                      <p:tavLst>
                                        <p:tav tm="0">
                                          <p:val>
                                            <p:fltVal val="0"/>
                                          </p:val>
                                        </p:tav>
                                        <p:tav tm="100000">
                                          <p:val>
                                            <p:strVal val="#ppt_h"/>
                                          </p:val>
                                        </p:tav>
                                      </p:tavLst>
                                    </p:anim>
                                    <p:anim calcmode="lin" valueType="num">
                                      <p:cBhvr>
                                        <p:cTn id="78" dur="1000" fill="hold"/>
                                        <p:tgtEl>
                                          <p:spTgt spid="41"/>
                                        </p:tgtEl>
                                        <p:attrNameLst>
                                          <p:attrName>style.rotation</p:attrName>
                                        </p:attrNameLst>
                                      </p:cBhvr>
                                      <p:tavLst>
                                        <p:tav tm="0">
                                          <p:val>
                                            <p:fltVal val="90"/>
                                          </p:val>
                                        </p:tav>
                                        <p:tav tm="100000">
                                          <p:val>
                                            <p:fltVal val="0"/>
                                          </p:val>
                                        </p:tav>
                                      </p:tavLst>
                                    </p:anim>
                                    <p:animEffect transition="in" filter="fade">
                                      <p:cBhvr>
                                        <p:cTn id="79" dur="1000"/>
                                        <p:tgtEl>
                                          <p:spTgt spid="41"/>
                                        </p:tgtEl>
                                      </p:cBhvr>
                                    </p:animEffect>
                                  </p:childTnLst>
                                </p:cTn>
                              </p:par>
                            </p:childTnLst>
                          </p:cTn>
                        </p:par>
                        <p:par>
                          <p:cTn id="80" fill="hold">
                            <p:stCondLst>
                              <p:cond delay="11000"/>
                            </p:stCondLst>
                            <p:childTnLst>
                              <p:par>
                                <p:cTn id="81" presetID="31" presetClass="entr" presetSubtype="0"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p:cTn id="83" dur="1000" fill="hold"/>
                                        <p:tgtEl>
                                          <p:spTgt spid="42"/>
                                        </p:tgtEl>
                                        <p:attrNameLst>
                                          <p:attrName>ppt_w</p:attrName>
                                        </p:attrNameLst>
                                      </p:cBhvr>
                                      <p:tavLst>
                                        <p:tav tm="0">
                                          <p:val>
                                            <p:fltVal val="0"/>
                                          </p:val>
                                        </p:tav>
                                        <p:tav tm="100000">
                                          <p:val>
                                            <p:strVal val="#ppt_w"/>
                                          </p:val>
                                        </p:tav>
                                      </p:tavLst>
                                    </p:anim>
                                    <p:anim calcmode="lin" valueType="num">
                                      <p:cBhvr>
                                        <p:cTn id="84" dur="1000" fill="hold"/>
                                        <p:tgtEl>
                                          <p:spTgt spid="42"/>
                                        </p:tgtEl>
                                        <p:attrNameLst>
                                          <p:attrName>ppt_h</p:attrName>
                                        </p:attrNameLst>
                                      </p:cBhvr>
                                      <p:tavLst>
                                        <p:tav tm="0">
                                          <p:val>
                                            <p:fltVal val="0"/>
                                          </p:val>
                                        </p:tav>
                                        <p:tav tm="100000">
                                          <p:val>
                                            <p:strVal val="#ppt_h"/>
                                          </p:val>
                                        </p:tav>
                                      </p:tavLst>
                                    </p:anim>
                                    <p:anim calcmode="lin" valueType="num">
                                      <p:cBhvr>
                                        <p:cTn id="85" dur="1000" fill="hold"/>
                                        <p:tgtEl>
                                          <p:spTgt spid="42"/>
                                        </p:tgtEl>
                                        <p:attrNameLst>
                                          <p:attrName>style.rotation</p:attrName>
                                        </p:attrNameLst>
                                      </p:cBhvr>
                                      <p:tavLst>
                                        <p:tav tm="0">
                                          <p:val>
                                            <p:fltVal val="90"/>
                                          </p:val>
                                        </p:tav>
                                        <p:tav tm="100000">
                                          <p:val>
                                            <p:fltVal val="0"/>
                                          </p:val>
                                        </p:tav>
                                      </p:tavLst>
                                    </p:anim>
                                    <p:animEffect transition="in" filter="fade">
                                      <p:cBhvr>
                                        <p:cTn id="86" dur="1000"/>
                                        <p:tgtEl>
                                          <p:spTgt spid="42"/>
                                        </p:tgtEl>
                                      </p:cBhvr>
                                    </p:animEffect>
                                  </p:childTnLst>
                                </p:cTn>
                              </p:par>
                            </p:childTnLst>
                          </p:cTn>
                        </p:par>
                        <p:par>
                          <p:cTn id="87" fill="hold">
                            <p:stCondLst>
                              <p:cond delay="12000"/>
                            </p:stCondLst>
                            <p:childTnLst>
                              <p:par>
                                <p:cTn id="88" presetID="31" presetClass="entr" presetSubtype="0" fill="hold" grpId="0" nodeType="afterEffect">
                                  <p:stCondLst>
                                    <p:cond delay="0"/>
                                  </p:stCondLst>
                                  <p:childTnLst>
                                    <p:set>
                                      <p:cBhvr>
                                        <p:cTn id="89" dur="1" fill="hold">
                                          <p:stCondLst>
                                            <p:cond delay="0"/>
                                          </p:stCondLst>
                                        </p:cTn>
                                        <p:tgtEl>
                                          <p:spTgt spid="43"/>
                                        </p:tgtEl>
                                        <p:attrNameLst>
                                          <p:attrName>style.visibility</p:attrName>
                                        </p:attrNameLst>
                                      </p:cBhvr>
                                      <p:to>
                                        <p:strVal val="visible"/>
                                      </p:to>
                                    </p:set>
                                    <p:anim calcmode="lin" valueType="num">
                                      <p:cBhvr>
                                        <p:cTn id="90" dur="1000" fill="hold"/>
                                        <p:tgtEl>
                                          <p:spTgt spid="43"/>
                                        </p:tgtEl>
                                        <p:attrNameLst>
                                          <p:attrName>ppt_w</p:attrName>
                                        </p:attrNameLst>
                                      </p:cBhvr>
                                      <p:tavLst>
                                        <p:tav tm="0">
                                          <p:val>
                                            <p:fltVal val="0"/>
                                          </p:val>
                                        </p:tav>
                                        <p:tav tm="100000">
                                          <p:val>
                                            <p:strVal val="#ppt_w"/>
                                          </p:val>
                                        </p:tav>
                                      </p:tavLst>
                                    </p:anim>
                                    <p:anim calcmode="lin" valueType="num">
                                      <p:cBhvr>
                                        <p:cTn id="91" dur="1000" fill="hold"/>
                                        <p:tgtEl>
                                          <p:spTgt spid="43"/>
                                        </p:tgtEl>
                                        <p:attrNameLst>
                                          <p:attrName>ppt_h</p:attrName>
                                        </p:attrNameLst>
                                      </p:cBhvr>
                                      <p:tavLst>
                                        <p:tav tm="0">
                                          <p:val>
                                            <p:fltVal val="0"/>
                                          </p:val>
                                        </p:tav>
                                        <p:tav tm="100000">
                                          <p:val>
                                            <p:strVal val="#ppt_h"/>
                                          </p:val>
                                        </p:tav>
                                      </p:tavLst>
                                    </p:anim>
                                    <p:anim calcmode="lin" valueType="num">
                                      <p:cBhvr>
                                        <p:cTn id="92" dur="1000" fill="hold"/>
                                        <p:tgtEl>
                                          <p:spTgt spid="43"/>
                                        </p:tgtEl>
                                        <p:attrNameLst>
                                          <p:attrName>style.rotation</p:attrName>
                                        </p:attrNameLst>
                                      </p:cBhvr>
                                      <p:tavLst>
                                        <p:tav tm="0">
                                          <p:val>
                                            <p:fltVal val="90"/>
                                          </p:val>
                                        </p:tav>
                                        <p:tav tm="100000">
                                          <p:val>
                                            <p:fltVal val="0"/>
                                          </p:val>
                                        </p:tav>
                                      </p:tavLst>
                                    </p:anim>
                                    <p:animEffect transition="in" filter="fade">
                                      <p:cBhvr>
                                        <p:cTn id="93"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3" grpId="0" bldLvl="0" animBg="1"/>
      <p:bldP spid="34" grpId="0" bldLvl="0" animBg="1"/>
      <p:bldP spid="35" grpId="0" bldLvl="0" animBg="1"/>
      <p:bldP spid="36" grpId="0"/>
      <p:bldP spid="37" grpId="0"/>
      <p:bldP spid="38" grpId="0"/>
      <p:bldP spid="39" grpId="0"/>
      <p:bldP spid="40" grpId="0"/>
      <p:bldP spid="41"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e7d195523061f1c074694c8bbf98be7b1e4b015d796375963FD28840057458461C7CA0DAD340D15583DEDFC2E3241C4F392EF3A8B4D067B40CF4F149DD7E51F346B0CAB1BCCF6DB2480C67273C6C9E4C4FEFEDED22E1A04D5E380B1CC616461552DEBF91968F5244C995C15BD499F1F4F48FFBF58BA08CE96E4A36D634B605672A1088390E7D9C34"/>
          <p:cNvPicPr>
            <a:picLocks noChangeAspect="1"/>
          </p:cNvPicPr>
          <p:nvPr/>
        </p:nvPicPr>
        <p:blipFill>
          <a:blip r:embed="rId1">
            <a:duotone>
              <a:schemeClr val="accent5">
                <a:shade val="45000"/>
                <a:satMod val="135000"/>
              </a:schemeClr>
              <a:prstClr val="white"/>
            </a:duotone>
            <a:extLst>
              <a:ext uri="{BEBA8EAE-BF5A-486C-A8C5-ECC9F3942E4B}">
                <a14:imgProps xmlns:a14="http://schemas.microsoft.com/office/drawing/2010/main">
                  <a14:imgLayer r:embed="rId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8728503" y="-285912"/>
            <a:ext cx="4180644" cy="4251053"/>
          </a:xfrm>
          <a:prstGeom prst="rect">
            <a:avLst/>
          </a:prstGeom>
        </p:spPr>
      </p:pic>
      <p:pic>
        <p:nvPicPr>
          <p:cNvPr id="5" name="图片 4" descr="e7d195523061f1c074694c8bbf98be7b1e4b015d796375963FD28840057458461C7CA0DAD340D15583DEDFC2E3241C4F392EF3A8B4D067B40CF4F149DD7E51F346B0CAB1BCCF6DB2480C67273C6C9E4C4FEFEDED22E1A04D5E380B1CC616461552DEBF91968F5244C995C15BD499F1F4F48FFBF58BA08CE96E4A36D634B605672A1088390E7D9C34"/>
          <p:cNvPicPr>
            <a:picLocks noChangeAspect="1"/>
          </p:cNvPicPr>
          <p:nvPr/>
        </p:nvPicPr>
        <p:blipFill>
          <a:blip r:embed="rId3" cstate="print">
            <a:alphaModFix amt="67000"/>
            <a:extLst>
              <a:ext uri="{BEBA8EAE-BF5A-486C-A8C5-ECC9F3942E4B}">
                <a14:imgProps xmlns:a14="http://schemas.microsoft.com/office/drawing/2010/main">
                  <a14:imgLayer r:embed="rId4">
                    <a14:imgEffect>
                      <a14:brightnessContrast bright="40000" contrast="40000"/>
                    </a14:imgEffect>
                    <a14:imgEffect>
                      <a14:colorTemperature colorTemp="47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rot="18900000">
            <a:off x="9590523" y="244988"/>
            <a:ext cx="1701068" cy="1701068"/>
          </a:xfrm>
          <a:prstGeom prst="rect">
            <a:avLst/>
          </a:prstGeom>
        </p:spPr>
      </p:pic>
      <p:pic>
        <p:nvPicPr>
          <p:cNvPr id="6" name="图片 5" descr="e7d195523061f1c074694c8bbf98be7b1e4b015d796375963FD28840057458461C7CA0DAD340D15583DEDFC2E3241C4F392EF3A8B4D067B40CF4F149DD7E51F346B0CAB1BCCF6DB2480C67273C6C9E4C4FEFEDED22E1A04D5E380B1CC616461552DEBF91968F5244C995C15BD499F1F4F48FFBF58BA08CE96E4A36D634B605672A1088390E7D9C34"/>
          <p:cNvPicPr>
            <a:picLocks noChangeAspect="1"/>
          </p:cNvPicPr>
          <p:nvPr/>
        </p:nvPicPr>
        <p:blipFill>
          <a:blip r:embed="rId5" cstate="print">
            <a:alphaModFix amt="67000"/>
            <a:duotone>
              <a:prstClr val="black"/>
              <a:schemeClr val="accent5">
                <a:tint val="45000"/>
                <a:satMod val="400000"/>
              </a:schemeClr>
            </a:duotone>
            <a:extLst>
              <a:ext uri="{BEBA8EAE-BF5A-486C-A8C5-ECC9F3942E4B}">
                <a14:imgProps xmlns:a14="http://schemas.microsoft.com/office/drawing/2010/main">
                  <a14:imgLayer r:embed="rId6">
                    <a14:imgEffect>
                      <a14:brightnessContrast bright="40000" contrast="40000"/>
                    </a14:imgEffect>
                    <a14:imgEffect>
                      <a14:colorTemperature colorTemp="4700"/>
                    </a14:imgEffect>
                  </a14:imgLayer>
                </a14:imgProps>
              </a:ext>
              <a:ext uri="{28A0092B-C50C-407E-A947-70E740481C1C}">
                <a14:useLocalDpi xmlns:a14="http://schemas.microsoft.com/office/drawing/2010/main" val="0"/>
              </a:ext>
            </a:extLst>
          </a:blip>
          <a:stretch>
            <a:fillRect/>
          </a:stretch>
        </p:blipFill>
        <p:spPr>
          <a:xfrm rot="18900000">
            <a:off x="10020174" y="660755"/>
            <a:ext cx="856737" cy="856737"/>
          </a:xfrm>
          <a:prstGeom prst="rect">
            <a:avLst/>
          </a:prstGeom>
        </p:spPr>
      </p:pic>
      <p:sp>
        <p:nvSpPr>
          <p:cNvPr id="8" name="文本框 7"/>
          <p:cNvSpPr txBox="1"/>
          <p:nvPr>
            <p:custDataLst>
              <p:tags r:id="rId7"/>
            </p:custDataLst>
          </p:nvPr>
        </p:nvSpPr>
        <p:spPr>
          <a:xfrm>
            <a:off x="504961" y="1063954"/>
            <a:ext cx="8323580" cy="460375"/>
          </a:xfrm>
          <a:prstGeom prst="rect">
            <a:avLst/>
          </a:prstGeom>
          <a:noFill/>
        </p:spPr>
        <p:txBody>
          <a:bodyPr wrap="none" rtlCol="0" anchor="t">
            <a:spAutoFit/>
          </a:bodyPr>
          <a:lstStyle/>
          <a:p>
            <a:r>
              <a:rPr lang="en-US" altLang="zh-CN" sz="2400" b="1" dirty="0">
                <a:solidFill>
                  <a:srgbClr val="07497D"/>
                </a:solidFill>
                <a:latin typeface="微软雅黑" panose="020B0503020204020204" charset="-122"/>
                <a:ea typeface="微软雅黑" panose="020B0503020204020204" charset="-122"/>
                <a:sym typeface="+mn-ea"/>
              </a:rPr>
              <a:t>· </a:t>
            </a:r>
            <a:r>
              <a:rPr lang="zh-CN" altLang="en-US" sz="2400" b="1" dirty="0">
                <a:solidFill>
                  <a:srgbClr val="07497D"/>
                </a:solidFill>
                <a:latin typeface="微软雅黑" panose="020B0503020204020204" charset="-122"/>
                <a:ea typeface="微软雅黑" panose="020B0503020204020204" charset="-122"/>
                <a:sym typeface="+mn-ea"/>
              </a:rPr>
              <a:t>推出“金小满”自研产品，逐步完善餐饮产业上下游服务 </a:t>
            </a:r>
            <a:endParaRPr lang="zh-CN" altLang="en-US" sz="2400" b="1" dirty="0">
              <a:solidFill>
                <a:srgbClr val="07497D"/>
              </a:solidFill>
              <a:latin typeface="微软雅黑" panose="020B0503020204020204" charset="-122"/>
              <a:ea typeface="微软雅黑" panose="020B0503020204020204" charset="-122"/>
              <a:sym typeface="+mn-ea"/>
            </a:endParaRPr>
          </a:p>
        </p:txBody>
      </p:sp>
      <p:sp>
        <p:nvSpPr>
          <p:cNvPr id="10" name="object 61"/>
          <p:cNvSpPr txBox="1"/>
          <p:nvPr>
            <p:custDataLst>
              <p:tags r:id="rId8"/>
            </p:custDataLst>
          </p:nvPr>
        </p:nvSpPr>
        <p:spPr>
          <a:xfrm>
            <a:off x="2284643" y="5343175"/>
            <a:ext cx="8080582" cy="1338580"/>
          </a:xfrm>
          <a:prstGeom prst="rect">
            <a:avLst/>
          </a:prstGeom>
        </p:spPr>
        <p:txBody>
          <a:bodyPr vert="horz" wrap="square" lIns="0" tIns="45084" rIns="0" bIns="0" rtlCol="0" anchor="ctr">
            <a:spAutoFit/>
          </a:bodyPr>
          <a:lstStyle/>
          <a:p>
            <a:pPr marL="227330" indent="-227330">
              <a:lnSpc>
                <a:spcPct val="150000"/>
              </a:lnSpc>
              <a:spcBef>
                <a:spcPts val="400"/>
              </a:spcBef>
              <a:buFont typeface="Wingdings" panose="05000000000000000000" pitchFamily="2" charset="2"/>
              <a:buChar char="ü"/>
            </a:pPr>
            <a:r>
              <a:rPr sz="1400" dirty="0" err="1">
                <a:latin typeface="微软雅黑" panose="020B0503020204020204" charset="-122"/>
                <a:ea typeface="微软雅黑" panose="020B0503020204020204" charset="-122"/>
              </a:rPr>
              <a:t>实现</a:t>
            </a:r>
            <a:r>
              <a:rPr lang="zh-CN" altLang="en-US" sz="1400" dirty="0">
                <a:latin typeface="微软雅黑" panose="020B0503020204020204" charset="-122"/>
                <a:ea typeface="微软雅黑" panose="020B0503020204020204" charset="-122"/>
              </a:rPr>
              <a:t>品牌方公域及私域</a:t>
            </a:r>
            <a:r>
              <a:rPr lang="zh-CN" altLang="en-US" b="1" dirty="0">
                <a:latin typeface="微软雅黑" panose="020B0503020204020204" charset="-122"/>
                <a:ea typeface="微软雅黑" panose="020B0503020204020204" charset="-122"/>
              </a:rPr>
              <a:t>各渠道资金统一管理</a:t>
            </a:r>
            <a:r>
              <a:rPr sz="1400" dirty="0">
                <a:latin typeface="微软雅黑" panose="020B0503020204020204" charset="-122"/>
                <a:ea typeface="微软雅黑" panose="020B0503020204020204" charset="-122"/>
              </a:rPr>
              <a:t>，</a:t>
            </a:r>
            <a:r>
              <a:rPr sz="1400" dirty="0" err="1">
                <a:latin typeface="微软雅黑" panose="020B0503020204020204" charset="-122"/>
                <a:ea typeface="微软雅黑" panose="020B0503020204020204" charset="-122"/>
              </a:rPr>
              <a:t>加强总部管控力，利于企业</a:t>
            </a:r>
            <a:r>
              <a:rPr lang="zh-CN" altLang="en-US" sz="1400" dirty="0">
                <a:latin typeface="微软雅黑" panose="020B0503020204020204" charset="-122"/>
                <a:ea typeface="微软雅黑" panose="020B0503020204020204" charset="-122"/>
              </a:rPr>
              <a:t>建立统一经营视角；</a:t>
            </a:r>
            <a:endParaRPr sz="1400" dirty="0">
              <a:latin typeface="微软雅黑" panose="020B0503020204020204" charset="-122"/>
              <a:ea typeface="微软雅黑" panose="020B0503020204020204" charset="-122"/>
            </a:endParaRPr>
          </a:p>
          <a:p>
            <a:pPr marL="227330" indent="-227330">
              <a:lnSpc>
                <a:spcPct val="150000"/>
              </a:lnSpc>
              <a:spcBef>
                <a:spcPts val="220"/>
              </a:spcBef>
              <a:buFont typeface="Wingdings" panose="05000000000000000000" pitchFamily="2" charset="2"/>
              <a:buChar char="ü"/>
            </a:pPr>
            <a:r>
              <a:rPr lang="zh-CN" altLang="en-US" sz="1400" dirty="0">
                <a:latin typeface="微软雅黑" panose="020B0503020204020204" charset="-122"/>
                <a:ea typeface="微软雅黑" panose="020B0503020204020204" charset="-122"/>
              </a:rPr>
              <a:t>实现对企业资金流动的精准追踪和管理，</a:t>
            </a:r>
            <a:r>
              <a:rPr lang="zh-CN" altLang="en-US" b="1" dirty="0">
                <a:latin typeface="微软雅黑" panose="020B0503020204020204" charset="-122"/>
                <a:ea typeface="微软雅黑" panose="020B0503020204020204" charset="-122"/>
              </a:rPr>
              <a:t>强化财务监控</a:t>
            </a:r>
            <a:r>
              <a:rPr lang="zh-CN" altLang="en-US" sz="1400" dirty="0">
                <a:latin typeface="微软雅黑" panose="020B0503020204020204" charset="-122"/>
                <a:ea typeface="微软雅黑" panose="020B0503020204020204" charset="-122"/>
              </a:rPr>
              <a:t>；</a:t>
            </a:r>
            <a:endParaRPr sz="1400" dirty="0">
              <a:latin typeface="微软雅黑" panose="020B0503020204020204" charset="-122"/>
              <a:ea typeface="微软雅黑" panose="020B0503020204020204" charset="-122"/>
            </a:endParaRPr>
          </a:p>
          <a:p>
            <a:pPr marL="227330" indent="-227330">
              <a:lnSpc>
                <a:spcPct val="150000"/>
              </a:lnSpc>
              <a:spcBef>
                <a:spcPts val="155"/>
              </a:spcBef>
              <a:buFont typeface="Wingdings" panose="05000000000000000000" pitchFamily="2" charset="2"/>
              <a:buChar char="ü"/>
            </a:pPr>
            <a:r>
              <a:rPr lang="zh-CN" altLang="en-US" sz="1400" dirty="0">
                <a:latin typeface="微软雅黑" panose="020B0503020204020204" charset="-122"/>
                <a:ea typeface="微软雅黑" panose="020B0503020204020204" charset="-122"/>
                <a:sym typeface="+mn-ea"/>
              </a:rPr>
              <a:t>防范“二清”风险，帮助企业满足监管要求，进行</a:t>
            </a:r>
            <a:r>
              <a:rPr lang="zh-CN" altLang="en-US" b="1" dirty="0">
                <a:latin typeface="微软雅黑" panose="020B0503020204020204" charset="-122"/>
                <a:ea typeface="微软雅黑" panose="020B0503020204020204" charset="-122"/>
                <a:sym typeface="+mn-ea"/>
              </a:rPr>
              <a:t>有效的风险控制和合规性管理</a:t>
            </a:r>
            <a:r>
              <a:rPr lang="zh-CN" altLang="en-US" sz="1400" dirty="0">
                <a:latin typeface="微软雅黑" panose="020B0503020204020204" charset="-122"/>
                <a:ea typeface="微软雅黑" panose="020B0503020204020204" charset="-122"/>
                <a:sym typeface="+mn-ea"/>
              </a:rPr>
              <a:t>。</a:t>
            </a:r>
            <a:endParaRPr lang="zh-CN" altLang="en-US" sz="1400" dirty="0">
              <a:latin typeface="微软雅黑" panose="020B0503020204020204" charset="-122"/>
              <a:ea typeface="微软雅黑" panose="020B0503020204020204" charset="-122"/>
              <a:sym typeface="+mn-ea"/>
            </a:endParaRPr>
          </a:p>
        </p:txBody>
      </p:sp>
      <p:sp>
        <p:nvSpPr>
          <p:cNvPr id="11" name="标题 19"/>
          <p:cNvSpPr txBox="1"/>
          <p:nvPr>
            <p:custDataLst>
              <p:tags r:id="rId9"/>
            </p:custDataLst>
          </p:nvPr>
        </p:nvSpPr>
        <p:spPr>
          <a:xfrm>
            <a:off x="823352" y="1642317"/>
            <a:ext cx="1033977" cy="363277"/>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a:latin typeface="微软雅黑" panose="020B0503020204020204" charset="-122"/>
                <a:ea typeface="微软雅黑" panose="020B0503020204020204" charset="-122"/>
              </a:rPr>
              <a:t>业务方案</a:t>
            </a:r>
            <a:endParaRPr lang="zh-CN" altLang="en-US" sz="1600" dirty="0">
              <a:latin typeface="微软雅黑" panose="020B0503020204020204" charset="-122"/>
              <a:ea typeface="微软雅黑" panose="020B0503020204020204" charset="-122"/>
            </a:endParaRPr>
          </a:p>
        </p:txBody>
      </p:sp>
      <p:sp>
        <p:nvSpPr>
          <p:cNvPr id="12" name="矩形 11"/>
          <p:cNvSpPr/>
          <p:nvPr>
            <p:custDataLst>
              <p:tags r:id="rId10"/>
            </p:custDataLst>
          </p:nvPr>
        </p:nvSpPr>
        <p:spPr>
          <a:xfrm>
            <a:off x="596624" y="2219913"/>
            <a:ext cx="3224344" cy="2862322"/>
          </a:xfrm>
          <a:prstGeom prst="rect">
            <a:avLst/>
          </a:prstGeom>
        </p:spPr>
        <p:txBody>
          <a:bodyPr wrap="square" anchor="ctr">
            <a:spAutoFit/>
          </a:bodyPr>
          <a:lstStyle/>
          <a:p>
            <a:pPr marL="285750" indent="-285750">
              <a:lnSpc>
                <a:spcPct val="150000"/>
              </a:lnSpc>
              <a:buFont typeface="Wingdings" panose="05000000000000000000" pitchFamily="2" charset="2"/>
              <a:buChar char="u"/>
            </a:pPr>
            <a:r>
              <a:rPr lang="zh-CN" altLang="en-US" sz="1200" dirty="0">
                <a:latin typeface="微软雅黑" panose="020B0503020204020204" charset="-122"/>
                <a:ea typeface="微软雅黑" panose="020B0503020204020204" charset="-122"/>
                <a:sym typeface="+mn-ea"/>
              </a:rPr>
              <a:t>基于行业收款软件及各引流平台（美团、快手、抖音、饿了么、大众点评、口碑等）实现门店统一收银，资金归集结算至品牌方资金存管账户，统一管理。</a:t>
            </a:r>
            <a:endParaRPr lang="en-US" altLang="zh-CN" sz="1200" dirty="0">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pitchFamily="2" charset="2"/>
              <a:buChar char="u"/>
            </a:pPr>
            <a:r>
              <a:rPr lang="zh-CN" altLang="en-US" sz="1200" dirty="0">
                <a:latin typeface="微软雅黑" panose="020B0503020204020204" charset="-122"/>
                <a:ea typeface="微软雅黑" panose="020B0503020204020204" charset="-122"/>
                <a:sym typeface="+mn-ea"/>
              </a:rPr>
              <a:t>支持公域收款资金及私域收款资金，根据门店订单由系统自动清分至门店账户，减少人工操作和错误率。</a:t>
            </a:r>
            <a:endParaRPr lang="en-US" altLang="zh-CN" sz="1200" dirty="0">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pitchFamily="2" charset="2"/>
              <a:buChar char="u"/>
            </a:pPr>
            <a:r>
              <a:rPr lang="zh-CN" altLang="en-US" sz="1200" dirty="0">
                <a:latin typeface="微软雅黑" panose="020B0503020204020204" charset="-122"/>
                <a:ea typeface="微软雅黑" panose="020B0503020204020204" charset="-122"/>
              </a:rPr>
              <a:t>支持各门店供应链管理和协同，实现门店采购管理的自动化和智能化。</a:t>
            </a:r>
            <a:endParaRPr lang="zh-CN" altLang="en-US" sz="1200" dirty="0">
              <a:latin typeface="印品黑体" panose="00000500000000000000" pitchFamily="2" charset="-122"/>
              <a:ea typeface="印品黑体" panose="00000500000000000000" pitchFamily="2" charset="-122"/>
            </a:endParaRPr>
          </a:p>
          <a:p>
            <a:pPr marL="227330" indent="-227330" eaLnBrk="1" fontAlgn="auto" hangingPunct="1">
              <a:lnSpc>
                <a:spcPct val="150000"/>
              </a:lnSpc>
              <a:spcBef>
                <a:spcPts val="0"/>
              </a:spcBef>
              <a:spcAft>
                <a:spcPts val="0"/>
              </a:spcAft>
              <a:buFont typeface="Wingdings" panose="05000000000000000000" pitchFamily="2" charset="2"/>
              <a:buChar char="ü"/>
            </a:pPr>
            <a:endParaRPr lang="en-US" altLang="zh-CN" sz="1200" dirty="0">
              <a:solidFill>
                <a:schemeClr val="tx1">
                  <a:lumMod val="75000"/>
                  <a:lumOff val="25000"/>
                </a:schemeClr>
              </a:solidFill>
              <a:latin typeface="微软雅黑" panose="020B0503020204020204" charset="-122"/>
              <a:ea typeface="微软雅黑" panose="020B0503020204020204" charset="-122"/>
            </a:endParaRPr>
          </a:p>
        </p:txBody>
      </p:sp>
      <p:sp>
        <p:nvSpPr>
          <p:cNvPr id="13" name="圆角矩形 15"/>
          <p:cNvSpPr/>
          <p:nvPr>
            <p:custDataLst>
              <p:tags r:id="rId11"/>
            </p:custDataLst>
          </p:nvPr>
        </p:nvSpPr>
        <p:spPr>
          <a:xfrm>
            <a:off x="500462" y="1566319"/>
            <a:ext cx="3403638" cy="3427765"/>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charset="-122"/>
              <a:ea typeface="微软雅黑" panose="020B0503020204020204" charset="-122"/>
            </a:endParaRPr>
          </a:p>
        </p:txBody>
      </p:sp>
      <p:sp>
        <p:nvSpPr>
          <p:cNvPr id="14" name="标题 19"/>
          <p:cNvSpPr txBox="1"/>
          <p:nvPr>
            <p:custDataLst>
              <p:tags r:id="rId12"/>
            </p:custDataLst>
          </p:nvPr>
        </p:nvSpPr>
        <p:spPr>
          <a:xfrm>
            <a:off x="823353" y="5600018"/>
            <a:ext cx="1033976" cy="826286"/>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a:latin typeface="微软雅黑" panose="020B0503020204020204" charset="-122"/>
                <a:ea typeface="微软雅黑" panose="020B0503020204020204" charset="-122"/>
              </a:rPr>
              <a:t>方案优势</a:t>
            </a:r>
            <a:endParaRPr lang="zh-CN" altLang="en-US" sz="1600" dirty="0">
              <a:latin typeface="微软雅黑" panose="020B0503020204020204" charset="-122"/>
              <a:ea typeface="微软雅黑" panose="020B0503020204020204" charset="-122"/>
            </a:endParaRPr>
          </a:p>
        </p:txBody>
      </p:sp>
      <p:sp>
        <p:nvSpPr>
          <p:cNvPr id="15" name="圆角矩形 17"/>
          <p:cNvSpPr/>
          <p:nvPr>
            <p:custDataLst>
              <p:tags r:id="rId13"/>
            </p:custDataLst>
          </p:nvPr>
        </p:nvSpPr>
        <p:spPr>
          <a:xfrm>
            <a:off x="500462" y="5414239"/>
            <a:ext cx="11459572" cy="1243455"/>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charset="-122"/>
              <a:ea typeface="微软雅黑" panose="020B0503020204020204" charset="-122"/>
            </a:endParaRPr>
          </a:p>
        </p:txBody>
      </p:sp>
      <p:pic>
        <p:nvPicPr>
          <p:cNvPr id="17" name="图片 16"/>
          <p:cNvPicPr>
            <a:picLocks noChangeAspect="1"/>
          </p:cNvPicPr>
          <p:nvPr/>
        </p:nvPicPr>
        <p:blipFill>
          <a:blip r:embed="rId14"/>
          <a:stretch>
            <a:fillRect/>
          </a:stretch>
        </p:blipFill>
        <p:spPr>
          <a:xfrm>
            <a:off x="3941922" y="1525532"/>
            <a:ext cx="8111653" cy="3660226"/>
          </a:xfrm>
          <a:prstGeom prst="rect">
            <a:avLst/>
          </a:prstGeom>
        </p:spPr>
      </p:pic>
      <p:sp>
        <p:nvSpPr>
          <p:cNvPr id="18"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金小满</a:t>
            </a:r>
            <a:r>
              <a:rPr lang="en-US" altLang="zh-CN" dirty="0"/>
              <a:t>-SAAS</a:t>
            </a:r>
            <a:r>
              <a:rPr lang="zh-CN" altLang="en-US" dirty="0"/>
              <a:t>版</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txBox="1"/>
          <p:nvPr/>
        </p:nvSpPr>
        <p:spPr>
          <a:xfrm>
            <a:off x="8610600" y="6356350"/>
            <a:ext cx="2743200"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DD3DB80-B894-403A-B48E-6FDC1A72010E}" type="slidenum">
              <a:rPr lang="zh-CN" altLang="en-US" smtClean="0"/>
            </a:fld>
            <a:endParaRPr lang="zh-CN" altLang="en-US"/>
          </a:p>
        </p:txBody>
      </p:sp>
      <p:sp>
        <p:nvSpPr>
          <p:cNvPr id="4" name="Rectangle 8"/>
          <p:cNvSpPr>
            <a:spLocks noChangeArrowheads="1"/>
          </p:cNvSpPr>
          <p:nvPr/>
        </p:nvSpPr>
        <p:spPr bwMode="auto">
          <a:xfrm>
            <a:off x="572003" y="4727889"/>
            <a:ext cx="5136679" cy="1512574"/>
          </a:xfrm>
          <a:prstGeom prst="rect">
            <a:avLst/>
          </a:prstGeom>
          <a:solidFill>
            <a:schemeClr val="bg1"/>
          </a:solidFill>
          <a:ln>
            <a:solidFill>
              <a:srgbClr val="0A67FE"/>
            </a:solidFill>
          </a:ln>
          <a:effectLst>
            <a:outerShdw blurRad="190500" dist="152400" dir="2700000" algn="tl" rotWithShape="0">
              <a:schemeClr val="accent2">
                <a:lumMod val="50000"/>
                <a:lumOff val="50000"/>
                <a:alpha val="20000"/>
              </a:schemeClr>
            </a:outerShdw>
          </a:effectLst>
        </p:spPr>
        <p:txBody>
          <a:bodyPr vert="horz" wrap="square" lIns="91440" tIns="45720" rIns="91440" bIns="45720" numCol="1" anchor="t" anchorCtr="0" compatLnSpc="1"/>
          <a:lstStyle/>
          <a:p>
            <a:endParaRPr lang="en-US"/>
          </a:p>
        </p:txBody>
      </p:sp>
      <p:sp>
        <p:nvSpPr>
          <p:cNvPr id="5" name="矩形: 圆角 133"/>
          <p:cNvSpPr/>
          <p:nvPr/>
        </p:nvSpPr>
        <p:spPr>
          <a:xfrm>
            <a:off x="554755" y="1447961"/>
            <a:ext cx="5204460" cy="887035"/>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sz="1200" b="1" dirty="0">
                <a:solidFill>
                  <a:schemeClr val="tx1">
                    <a:lumMod val="90000"/>
                    <a:lumOff val="10000"/>
                  </a:schemeClr>
                </a:solidFill>
                <a:latin typeface="微软雅黑" panose="020B0503020204020204" charset="-122"/>
                <a:ea typeface="微软雅黑" panose="020B0503020204020204" charset="-122"/>
              </a:rPr>
              <a:t>   “智管家”是研发中心与陕西分公司联合共建的，面向连锁餐饮行业商户的金融科技解决方案，是主要服务陕西区域商户的本地版。</a:t>
            </a:r>
            <a:endParaRPr lang="zh-CN" altLang="en-US" sz="1200" b="1" dirty="0">
              <a:solidFill>
                <a:schemeClr val="tx1">
                  <a:lumMod val="90000"/>
                  <a:lumOff val="10000"/>
                </a:schemeClr>
              </a:solidFill>
              <a:latin typeface="微软雅黑" panose="020B0503020204020204" charset="-122"/>
              <a:ea typeface="微软雅黑" panose="020B0503020204020204" charset="-122"/>
            </a:endParaRPr>
          </a:p>
        </p:txBody>
      </p:sp>
      <p:sp>
        <p:nvSpPr>
          <p:cNvPr id="6" name="Rectangle 8"/>
          <p:cNvSpPr>
            <a:spLocks noChangeArrowheads="1"/>
          </p:cNvSpPr>
          <p:nvPr/>
        </p:nvSpPr>
        <p:spPr bwMode="auto">
          <a:xfrm>
            <a:off x="574880" y="2867459"/>
            <a:ext cx="5136679" cy="1512574"/>
          </a:xfrm>
          <a:prstGeom prst="rect">
            <a:avLst/>
          </a:prstGeom>
          <a:solidFill>
            <a:schemeClr val="bg1"/>
          </a:solidFill>
          <a:ln>
            <a:solidFill>
              <a:srgbClr val="0A67FE"/>
            </a:solidFill>
          </a:ln>
          <a:effectLst>
            <a:outerShdw blurRad="190500" dist="152400" dir="2700000" algn="tl" rotWithShape="0">
              <a:schemeClr val="accent2">
                <a:lumMod val="50000"/>
                <a:lumOff val="50000"/>
                <a:alpha val="20000"/>
              </a:schemeClr>
            </a:outerShdw>
          </a:effectLst>
        </p:spPr>
        <p:txBody>
          <a:bodyPr vert="horz" wrap="square" lIns="91440" tIns="45720" rIns="91440" bIns="45720" numCol="1" anchor="t" anchorCtr="0" compatLnSpc="1"/>
          <a:lstStyle/>
          <a:p>
            <a:endParaRPr lang="en-US"/>
          </a:p>
        </p:txBody>
      </p:sp>
      <p:sp>
        <p:nvSpPr>
          <p:cNvPr id="7" name="Rectangle 9"/>
          <p:cNvSpPr>
            <a:spLocks noChangeArrowheads="1"/>
          </p:cNvSpPr>
          <p:nvPr/>
        </p:nvSpPr>
        <p:spPr bwMode="auto">
          <a:xfrm>
            <a:off x="1618849" y="4725217"/>
            <a:ext cx="4092710" cy="1508400"/>
          </a:xfrm>
          <a:prstGeom prst="rect">
            <a:avLst/>
          </a:prstGeom>
          <a:solidFill>
            <a:schemeClr val="accent1"/>
          </a:solidFill>
          <a:ln>
            <a:noFill/>
          </a:ln>
        </p:spPr>
        <p:txBody>
          <a:bodyPr vert="horz" wrap="square" lIns="91440" tIns="45720" rIns="91440" bIns="45720" numCol="1" anchor="t" anchorCtr="0" compatLnSpc="1"/>
          <a:lstStyle/>
          <a:p>
            <a:endParaRPr lang="en-US"/>
          </a:p>
        </p:txBody>
      </p:sp>
      <p:sp>
        <p:nvSpPr>
          <p:cNvPr id="8" name="Freeform 14"/>
          <p:cNvSpPr>
            <a:spLocks noEditPoints="1"/>
          </p:cNvSpPr>
          <p:nvPr/>
        </p:nvSpPr>
        <p:spPr bwMode="auto">
          <a:xfrm>
            <a:off x="797633" y="3167433"/>
            <a:ext cx="509362" cy="506392"/>
          </a:xfrm>
          <a:custGeom>
            <a:avLst/>
            <a:gdLst>
              <a:gd name="T0" fmla="*/ 168 w 171"/>
              <a:gd name="T1" fmla="*/ 0 h 170"/>
              <a:gd name="T2" fmla="*/ 165 w 171"/>
              <a:gd name="T3" fmla="*/ 0 h 170"/>
              <a:gd name="T4" fmla="*/ 162 w 171"/>
              <a:gd name="T5" fmla="*/ 1 h 170"/>
              <a:gd name="T6" fmla="*/ 2 w 171"/>
              <a:gd name="T7" fmla="*/ 107 h 170"/>
              <a:gd name="T8" fmla="*/ 0 w 171"/>
              <a:gd name="T9" fmla="*/ 112 h 170"/>
              <a:gd name="T10" fmla="*/ 3 w 171"/>
              <a:gd name="T11" fmla="*/ 117 h 170"/>
              <a:gd name="T12" fmla="*/ 45 w 171"/>
              <a:gd name="T13" fmla="*/ 133 h 170"/>
              <a:gd name="T14" fmla="*/ 64 w 171"/>
              <a:gd name="T15" fmla="*/ 168 h 170"/>
              <a:gd name="T16" fmla="*/ 69 w 171"/>
              <a:gd name="T17" fmla="*/ 170 h 170"/>
              <a:gd name="T18" fmla="*/ 69 w 171"/>
              <a:gd name="T19" fmla="*/ 170 h 170"/>
              <a:gd name="T20" fmla="*/ 74 w 171"/>
              <a:gd name="T21" fmla="*/ 168 h 170"/>
              <a:gd name="T22" fmla="*/ 85 w 171"/>
              <a:gd name="T23" fmla="*/ 149 h 170"/>
              <a:gd name="T24" fmla="*/ 136 w 171"/>
              <a:gd name="T25" fmla="*/ 170 h 170"/>
              <a:gd name="T26" fmla="*/ 138 w 171"/>
              <a:gd name="T27" fmla="*/ 170 h 170"/>
              <a:gd name="T28" fmla="*/ 141 w 171"/>
              <a:gd name="T29" fmla="*/ 170 h 170"/>
              <a:gd name="T30" fmla="*/ 144 w 171"/>
              <a:gd name="T31" fmla="*/ 166 h 170"/>
              <a:gd name="T32" fmla="*/ 170 w 171"/>
              <a:gd name="T33" fmla="*/ 6 h 170"/>
              <a:gd name="T34" fmla="*/ 168 w 171"/>
              <a:gd name="T35" fmla="*/ 0 h 170"/>
              <a:gd name="T36" fmla="*/ 16 w 171"/>
              <a:gd name="T37" fmla="*/ 110 h 170"/>
              <a:gd name="T38" fmla="*/ 140 w 171"/>
              <a:gd name="T39" fmla="*/ 28 h 170"/>
              <a:gd name="T40" fmla="*/ 50 w 171"/>
              <a:gd name="T41" fmla="*/ 124 h 170"/>
              <a:gd name="T42" fmla="*/ 49 w 171"/>
              <a:gd name="T43" fmla="*/ 123 h 170"/>
              <a:gd name="T44" fmla="*/ 16 w 171"/>
              <a:gd name="T45" fmla="*/ 110 h 170"/>
              <a:gd name="T46" fmla="*/ 54 w 171"/>
              <a:gd name="T47" fmla="*/ 128 h 170"/>
              <a:gd name="T48" fmla="*/ 54 w 171"/>
              <a:gd name="T49" fmla="*/ 128 h 170"/>
              <a:gd name="T50" fmla="*/ 155 w 171"/>
              <a:gd name="T51" fmla="*/ 20 h 170"/>
              <a:gd name="T52" fmla="*/ 69 w 171"/>
              <a:gd name="T53" fmla="*/ 154 h 170"/>
              <a:gd name="T54" fmla="*/ 54 w 171"/>
              <a:gd name="T55" fmla="*/ 128 h 170"/>
              <a:gd name="T56" fmla="*/ 134 w 171"/>
              <a:gd name="T57" fmla="*/ 158 h 170"/>
              <a:gd name="T58" fmla="*/ 89 w 171"/>
              <a:gd name="T59" fmla="*/ 139 h 170"/>
              <a:gd name="T60" fmla="*/ 85 w 171"/>
              <a:gd name="T61" fmla="*/ 139 h 170"/>
              <a:gd name="T62" fmla="*/ 155 w 171"/>
              <a:gd name="T63" fmla="*/ 30 h 170"/>
              <a:gd name="T64" fmla="*/ 134 w 171"/>
              <a:gd name="T65" fmla="*/ 158 h 170"/>
              <a:gd name="T66" fmla="*/ 134 w 171"/>
              <a:gd name="T67" fmla="*/ 158 h 170"/>
              <a:gd name="T68" fmla="*/ 134 w 171"/>
              <a:gd name="T6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170">
                <a:moveTo>
                  <a:pt x="168" y="0"/>
                </a:moveTo>
                <a:cubicBezTo>
                  <a:pt x="167" y="0"/>
                  <a:pt x="166" y="0"/>
                  <a:pt x="165" y="0"/>
                </a:cubicBezTo>
                <a:cubicBezTo>
                  <a:pt x="164" y="0"/>
                  <a:pt x="163" y="0"/>
                  <a:pt x="162" y="1"/>
                </a:cubicBezTo>
                <a:cubicBezTo>
                  <a:pt x="2" y="107"/>
                  <a:pt x="2" y="107"/>
                  <a:pt x="2" y="107"/>
                </a:cubicBezTo>
                <a:cubicBezTo>
                  <a:pt x="0" y="108"/>
                  <a:pt x="0" y="110"/>
                  <a:pt x="0" y="112"/>
                </a:cubicBezTo>
                <a:cubicBezTo>
                  <a:pt x="0" y="114"/>
                  <a:pt x="1" y="116"/>
                  <a:pt x="3" y="117"/>
                </a:cubicBezTo>
                <a:cubicBezTo>
                  <a:pt x="45" y="133"/>
                  <a:pt x="45" y="133"/>
                  <a:pt x="45" y="133"/>
                </a:cubicBezTo>
                <a:cubicBezTo>
                  <a:pt x="64" y="168"/>
                  <a:pt x="64" y="168"/>
                  <a:pt x="64" y="168"/>
                </a:cubicBezTo>
                <a:cubicBezTo>
                  <a:pt x="65" y="169"/>
                  <a:pt x="67" y="170"/>
                  <a:pt x="69" y="170"/>
                </a:cubicBezTo>
                <a:cubicBezTo>
                  <a:pt x="69" y="170"/>
                  <a:pt x="69" y="170"/>
                  <a:pt x="69" y="170"/>
                </a:cubicBezTo>
                <a:cubicBezTo>
                  <a:pt x="71" y="170"/>
                  <a:pt x="73" y="169"/>
                  <a:pt x="74" y="168"/>
                </a:cubicBezTo>
                <a:cubicBezTo>
                  <a:pt x="85" y="149"/>
                  <a:pt x="85" y="149"/>
                  <a:pt x="85" y="149"/>
                </a:cubicBezTo>
                <a:cubicBezTo>
                  <a:pt x="136" y="170"/>
                  <a:pt x="136" y="170"/>
                  <a:pt x="136" y="170"/>
                </a:cubicBezTo>
                <a:cubicBezTo>
                  <a:pt x="137" y="170"/>
                  <a:pt x="138" y="170"/>
                  <a:pt x="138" y="170"/>
                </a:cubicBezTo>
                <a:cubicBezTo>
                  <a:pt x="139" y="170"/>
                  <a:pt x="140" y="170"/>
                  <a:pt x="141" y="170"/>
                </a:cubicBezTo>
                <a:cubicBezTo>
                  <a:pt x="142" y="169"/>
                  <a:pt x="143" y="167"/>
                  <a:pt x="144" y="166"/>
                </a:cubicBezTo>
                <a:cubicBezTo>
                  <a:pt x="170" y="6"/>
                  <a:pt x="170" y="6"/>
                  <a:pt x="170" y="6"/>
                </a:cubicBezTo>
                <a:cubicBezTo>
                  <a:pt x="171" y="4"/>
                  <a:pt x="170" y="2"/>
                  <a:pt x="168" y="0"/>
                </a:cubicBezTo>
                <a:close/>
                <a:moveTo>
                  <a:pt x="16" y="110"/>
                </a:moveTo>
                <a:cubicBezTo>
                  <a:pt x="140" y="28"/>
                  <a:pt x="140" y="28"/>
                  <a:pt x="140" y="28"/>
                </a:cubicBezTo>
                <a:cubicBezTo>
                  <a:pt x="50" y="124"/>
                  <a:pt x="50" y="124"/>
                  <a:pt x="50" y="124"/>
                </a:cubicBezTo>
                <a:cubicBezTo>
                  <a:pt x="50" y="124"/>
                  <a:pt x="49" y="124"/>
                  <a:pt x="49" y="123"/>
                </a:cubicBezTo>
                <a:lnTo>
                  <a:pt x="16" y="110"/>
                </a:lnTo>
                <a:close/>
                <a:moveTo>
                  <a:pt x="54" y="128"/>
                </a:moveTo>
                <a:cubicBezTo>
                  <a:pt x="54" y="128"/>
                  <a:pt x="54" y="128"/>
                  <a:pt x="54" y="128"/>
                </a:cubicBezTo>
                <a:cubicBezTo>
                  <a:pt x="155" y="20"/>
                  <a:pt x="155" y="20"/>
                  <a:pt x="155" y="20"/>
                </a:cubicBezTo>
                <a:cubicBezTo>
                  <a:pt x="69" y="154"/>
                  <a:pt x="69" y="154"/>
                  <a:pt x="69" y="154"/>
                </a:cubicBezTo>
                <a:lnTo>
                  <a:pt x="54" y="128"/>
                </a:lnTo>
                <a:close/>
                <a:moveTo>
                  <a:pt x="134" y="158"/>
                </a:moveTo>
                <a:cubicBezTo>
                  <a:pt x="89" y="139"/>
                  <a:pt x="89" y="139"/>
                  <a:pt x="89" y="139"/>
                </a:cubicBezTo>
                <a:cubicBezTo>
                  <a:pt x="88" y="139"/>
                  <a:pt x="86" y="139"/>
                  <a:pt x="85" y="139"/>
                </a:cubicBezTo>
                <a:cubicBezTo>
                  <a:pt x="155" y="30"/>
                  <a:pt x="155" y="30"/>
                  <a:pt x="155" y="30"/>
                </a:cubicBezTo>
                <a:lnTo>
                  <a:pt x="134" y="158"/>
                </a:lnTo>
                <a:close/>
                <a:moveTo>
                  <a:pt x="134" y="158"/>
                </a:moveTo>
                <a:cubicBezTo>
                  <a:pt x="134" y="158"/>
                  <a:pt x="134" y="158"/>
                  <a:pt x="134" y="158"/>
                </a:cubicBezTo>
              </a:path>
            </a:pathLst>
          </a:custGeom>
          <a:solidFill>
            <a:srgbClr val="0B66B4"/>
          </a:solidFill>
          <a:ln>
            <a:noFill/>
          </a:ln>
        </p:spPr>
        <p:txBody>
          <a:bodyPr vert="horz" wrap="square" lIns="91440" tIns="45720" rIns="91440" bIns="45720" numCol="1" anchor="t" anchorCtr="0" compatLnSpc="1"/>
          <a:lstStyle/>
          <a:p>
            <a:endParaRPr lang="en-US"/>
          </a:p>
        </p:txBody>
      </p:sp>
      <p:sp>
        <p:nvSpPr>
          <p:cNvPr id="9" name="Subtitle 2"/>
          <p:cNvSpPr txBox="1"/>
          <p:nvPr/>
        </p:nvSpPr>
        <p:spPr>
          <a:xfrm>
            <a:off x="1501571" y="3437063"/>
            <a:ext cx="3864016" cy="8770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0"/>
              </a:spcBef>
              <a:buNone/>
            </a:pPr>
            <a:r>
              <a:rPr lang="zh-CN" altLang="en-US" sz="1200" dirty="0">
                <a:solidFill>
                  <a:schemeClr val="tx1">
                    <a:lumMod val="75000"/>
                    <a:lumOff val="25000"/>
                  </a:schemeClr>
                </a:solidFill>
                <a:latin typeface="微软雅黑" panose="020B0503020204020204" charset="-122"/>
                <a:ea typeface="微软雅黑" panose="020B0503020204020204" charset="-122"/>
              </a:rPr>
              <a:t>通过收银宝产品完成其各门店日常营业收款，按照客户需求、行业规范、收单管理办法完成客户资金结算收单及总分门店资金归集</a:t>
            </a:r>
            <a:r>
              <a:rPr lang="zh-CN" altLang="en-US" sz="1150" dirty="0">
                <a:solidFill>
                  <a:schemeClr val="tx1">
                    <a:lumMod val="75000"/>
                    <a:lumOff val="25000"/>
                  </a:schemeClr>
                </a:solidFill>
                <a:latin typeface="Raleway" panose="020B0503030101060003" pitchFamily="34" charset="0"/>
              </a:rPr>
              <a:t>。</a:t>
            </a:r>
            <a:endParaRPr lang="en-US" sz="1150" dirty="0">
              <a:solidFill>
                <a:schemeClr val="tx1">
                  <a:lumMod val="75000"/>
                  <a:lumOff val="25000"/>
                </a:schemeClr>
              </a:solidFill>
              <a:latin typeface="Raleway" panose="020B0503030101060003" pitchFamily="34" charset="0"/>
            </a:endParaRPr>
          </a:p>
        </p:txBody>
      </p:sp>
      <p:sp>
        <p:nvSpPr>
          <p:cNvPr id="10" name="TextBox 18"/>
          <p:cNvSpPr txBox="1"/>
          <p:nvPr/>
        </p:nvSpPr>
        <p:spPr>
          <a:xfrm>
            <a:off x="1517868" y="3041204"/>
            <a:ext cx="1005403" cy="338554"/>
          </a:xfrm>
          <a:prstGeom prst="rect">
            <a:avLst/>
          </a:prstGeom>
          <a:noFill/>
        </p:spPr>
        <p:txBody>
          <a:bodyPr wrap="none" rtlCol="0">
            <a:spAutoFit/>
          </a:bodyPr>
          <a:lstStyle/>
          <a:p>
            <a:r>
              <a:rPr lang="en-US" sz="1600" dirty="0" err="1">
                <a:latin typeface="微软雅黑" panose="020B0503020204020204" charset="-122"/>
                <a:ea typeface="微软雅黑" panose="020B0503020204020204" charset="-122"/>
              </a:rPr>
              <a:t>支付服务</a:t>
            </a:r>
            <a:endParaRPr lang="en-US" sz="1600" dirty="0">
              <a:latin typeface="微软雅黑" panose="020B0503020204020204" charset="-122"/>
              <a:ea typeface="微软雅黑" panose="020B0503020204020204" charset="-122"/>
            </a:endParaRPr>
          </a:p>
        </p:txBody>
      </p:sp>
      <p:sp>
        <p:nvSpPr>
          <p:cNvPr id="11" name="Subtitle 2"/>
          <p:cNvSpPr txBox="1"/>
          <p:nvPr/>
        </p:nvSpPr>
        <p:spPr>
          <a:xfrm>
            <a:off x="1804681" y="5195088"/>
            <a:ext cx="3864016" cy="84999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0"/>
              </a:spcBef>
              <a:buNone/>
            </a:pPr>
            <a:r>
              <a:rPr lang="zh-CN" altLang="en-US" sz="1200" dirty="0">
                <a:solidFill>
                  <a:schemeClr val="bg1"/>
                </a:solidFill>
                <a:latin typeface="微软雅黑" panose="020B0503020204020204" charset="-122"/>
                <a:ea typeface="微软雅黑" panose="020B0503020204020204" charset="-122"/>
              </a:rPr>
              <a:t>配合客户基于其各门店日营业数据模式下，根据客户业务清分需求，以客户指定存管银行为其开发提供清分功能，协助客户实现各门店资金的清分处理服务。</a:t>
            </a:r>
            <a:endParaRPr lang="zh-CN" altLang="en-US" sz="1200" dirty="0">
              <a:solidFill>
                <a:schemeClr val="bg1"/>
              </a:solidFill>
              <a:latin typeface="微软雅黑" panose="020B0503020204020204" charset="-122"/>
              <a:ea typeface="微软雅黑" panose="020B0503020204020204" charset="-122"/>
            </a:endParaRPr>
          </a:p>
        </p:txBody>
      </p:sp>
      <p:sp>
        <p:nvSpPr>
          <p:cNvPr id="12" name="TextBox 22"/>
          <p:cNvSpPr txBox="1"/>
          <p:nvPr/>
        </p:nvSpPr>
        <p:spPr>
          <a:xfrm>
            <a:off x="1804680" y="4877538"/>
            <a:ext cx="1415772" cy="338554"/>
          </a:xfrm>
          <a:prstGeom prst="rect">
            <a:avLst/>
          </a:prstGeom>
          <a:noFill/>
        </p:spPr>
        <p:txBody>
          <a:bodyPr wrap="none" rtlCol="0">
            <a:spAutoFit/>
          </a:bodyPr>
          <a:lstStyle/>
          <a:p>
            <a:r>
              <a:rPr lang="en-US" sz="1600" dirty="0" err="1">
                <a:solidFill>
                  <a:schemeClr val="bg1"/>
                </a:solidFill>
                <a:latin typeface="微软雅黑" panose="020B0503020204020204" charset="-122"/>
                <a:ea typeface="微软雅黑" panose="020B0503020204020204" charset="-122"/>
              </a:rPr>
              <a:t>金融科技服务</a:t>
            </a:r>
            <a:endParaRPr lang="en-US" sz="1600" dirty="0">
              <a:solidFill>
                <a:schemeClr val="bg1"/>
              </a:solidFill>
              <a:latin typeface="微软雅黑" panose="020B0503020204020204" charset="-122"/>
              <a:ea typeface="微软雅黑" panose="020B0503020204020204" charset="-122"/>
            </a:endParaRPr>
          </a:p>
        </p:txBody>
      </p:sp>
      <p:sp>
        <p:nvSpPr>
          <p:cNvPr id="13" name="Freeform 13"/>
          <p:cNvSpPr>
            <a:spLocks noEditPoints="1"/>
          </p:cNvSpPr>
          <p:nvPr/>
        </p:nvSpPr>
        <p:spPr bwMode="auto">
          <a:xfrm>
            <a:off x="782784" y="5072712"/>
            <a:ext cx="536092" cy="464811"/>
          </a:xfrm>
          <a:custGeom>
            <a:avLst/>
            <a:gdLst>
              <a:gd name="T0" fmla="*/ 160 w 180"/>
              <a:gd name="T1" fmla="*/ 19 h 156"/>
              <a:gd name="T2" fmla="*/ 90 w 180"/>
              <a:gd name="T3" fmla="*/ 18 h 156"/>
              <a:gd name="T4" fmla="*/ 20 w 180"/>
              <a:gd name="T5" fmla="*/ 19 h 156"/>
              <a:gd name="T6" fmla="*/ 20 w 180"/>
              <a:gd name="T7" fmla="*/ 91 h 156"/>
              <a:gd name="T8" fmla="*/ 79 w 180"/>
              <a:gd name="T9" fmla="*/ 149 h 156"/>
              <a:gd name="T10" fmla="*/ 101 w 180"/>
              <a:gd name="T11" fmla="*/ 149 h 156"/>
              <a:gd name="T12" fmla="*/ 160 w 180"/>
              <a:gd name="T13" fmla="*/ 91 h 156"/>
              <a:gd name="T14" fmla="*/ 160 w 180"/>
              <a:gd name="T15" fmla="*/ 19 h 156"/>
              <a:gd name="T16" fmla="*/ 153 w 180"/>
              <a:gd name="T17" fmla="*/ 83 h 156"/>
              <a:gd name="T18" fmla="*/ 94 w 180"/>
              <a:gd name="T19" fmla="*/ 142 h 156"/>
              <a:gd name="T20" fmla="*/ 86 w 180"/>
              <a:gd name="T21" fmla="*/ 142 h 156"/>
              <a:gd name="T22" fmla="*/ 27 w 180"/>
              <a:gd name="T23" fmla="*/ 83 h 156"/>
              <a:gd name="T24" fmla="*/ 27 w 180"/>
              <a:gd name="T25" fmla="*/ 27 h 156"/>
              <a:gd name="T26" fmla="*/ 83 w 180"/>
              <a:gd name="T27" fmla="*/ 26 h 156"/>
              <a:gd name="T28" fmla="*/ 90 w 180"/>
              <a:gd name="T29" fmla="*/ 32 h 156"/>
              <a:gd name="T30" fmla="*/ 97 w 180"/>
              <a:gd name="T31" fmla="*/ 26 h 156"/>
              <a:gd name="T32" fmla="*/ 153 w 180"/>
              <a:gd name="T33" fmla="*/ 27 h 156"/>
              <a:gd name="T34" fmla="*/ 153 w 180"/>
              <a:gd name="T35" fmla="*/ 83 h 156"/>
              <a:gd name="T36" fmla="*/ 54 w 180"/>
              <a:gd name="T37" fmla="*/ 31 h 156"/>
              <a:gd name="T38" fmla="*/ 54 w 180"/>
              <a:gd name="T39" fmla="*/ 31 h 156"/>
              <a:gd name="T40" fmla="*/ 31 w 180"/>
              <a:gd name="T41" fmla="*/ 54 h 156"/>
              <a:gd name="T42" fmla="*/ 34 w 180"/>
              <a:gd name="T43" fmla="*/ 57 h 156"/>
              <a:gd name="T44" fmla="*/ 37 w 180"/>
              <a:gd name="T45" fmla="*/ 54 h 156"/>
              <a:gd name="T46" fmla="*/ 54 w 180"/>
              <a:gd name="T47" fmla="*/ 37 h 156"/>
              <a:gd name="T48" fmla="*/ 57 w 180"/>
              <a:gd name="T49" fmla="*/ 34 h 156"/>
              <a:gd name="T50" fmla="*/ 54 w 180"/>
              <a:gd name="T51" fmla="*/ 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0" h="156">
                <a:moveTo>
                  <a:pt x="160" y="19"/>
                </a:moveTo>
                <a:cubicBezTo>
                  <a:pt x="141" y="0"/>
                  <a:pt x="110" y="0"/>
                  <a:pt x="90" y="18"/>
                </a:cubicBezTo>
                <a:cubicBezTo>
                  <a:pt x="70" y="0"/>
                  <a:pt x="39" y="0"/>
                  <a:pt x="20" y="19"/>
                </a:cubicBezTo>
                <a:cubicBezTo>
                  <a:pt x="0" y="39"/>
                  <a:pt x="0" y="71"/>
                  <a:pt x="20" y="91"/>
                </a:cubicBezTo>
                <a:cubicBezTo>
                  <a:pt x="25" y="97"/>
                  <a:pt x="79" y="149"/>
                  <a:pt x="79" y="149"/>
                </a:cubicBezTo>
                <a:cubicBezTo>
                  <a:pt x="85" y="156"/>
                  <a:pt x="95" y="156"/>
                  <a:pt x="101" y="149"/>
                </a:cubicBezTo>
                <a:cubicBezTo>
                  <a:pt x="101" y="149"/>
                  <a:pt x="160" y="92"/>
                  <a:pt x="160" y="91"/>
                </a:cubicBezTo>
                <a:cubicBezTo>
                  <a:pt x="180" y="71"/>
                  <a:pt x="180" y="39"/>
                  <a:pt x="160" y="19"/>
                </a:cubicBezTo>
                <a:close/>
                <a:moveTo>
                  <a:pt x="153" y="83"/>
                </a:moveTo>
                <a:cubicBezTo>
                  <a:pt x="94" y="142"/>
                  <a:pt x="94" y="142"/>
                  <a:pt x="94" y="142"/>
                </a:cubicBezTo>
                <a:cubicBezTo>
                  <a:pt x="92" y="144"/>
                  <a:pt x="88" y="144"/>
                  <a:pt x="86" y="142"/>
                </a:cubicBezTo>
                <a:cubicBezTo>
                  <a:pt x="27" y="83"/>
                  <a:pt x="27" y="83"/>
                  <a:pt x="27" y="83"/>
                </a:cubicBezTo>
                <a:cubicBezTo>
                  <a:pt x="12" y="68"/>
                  <a:pt x="12" y="43"/>
                  <a:pt x="27" y="27"/>
                </a:cubicBezTo>
                <a:cubicBezTo>
                  <a:pt x="42" y="12"/>
                  <a:pt x="67" y="11"/>
                  <a:pt x="83" y="26"/>
                </a:cubicBezTo>
                <a:cubicBezTo>
                  <a:pt x="90" y="32"/>
                  <a:pt x="90" y="32"/>
                  <a:pt x="90" y="32"/>
                </a:cubicBezTo>
                <a:cubicBezTo>
                  <a:pt x="97" y="26"/>
                  <a:pt x="97" y="26"/>
                  <a:pt x="97" y="26"/>
                </a:cubicBezTo>
                <a:cubicBezTo>
                  <a:pt x="113" y="11"/>
                  <a:pt x="138" y="12"/>
                  <a:pt x="153" y="27"/>
                </a:cubicBezTo>
                <a:cubicBezTo>
                  <a:pt x="169" y="43"/>
                  <a:pt x="169" y="68"/>
                  <a:pt x="153" y="83"/>
                </a:cubicBezTo>
                <a:close/>
                <a:moveTo>
                  <a:pt x="54" y="31"/>
                </a:moveTo>
                <a:cubicBezTo>
                  <a:pt x="54" y="31"/>
                  <a:pt x="54" y="31"/>
                  <a:pt x="54" y="31"/>
                </a:cubicBezTo>
                <a:cubicBezTo>
                  <a:pt x="42" y="31"/>
                  <a:pt x="31" y="42"/>
                  <a:pt x="31" y="54"/>
                </a:cubicBezTo>
                <a:cubicBezTo>
                  <a:pt x="31" y="55"/>
                  <a:pt x="33" y="57"/>
                  <a:pt x="34" y="57"/>
                </a:cubicBezTo>
                <a:cubicBezTo>
                  <a:pt x="36" y="57"/>
                  <a:pt x="37" y="55"/>
                  <a:pt x="37" y="54"/>
                </a:cubicBezTo>
                <a:cubicBezTo>
                  <a:pt x="37" y="44"/>
                  <a:pt x="45" y="37"/>
                  <a:pt x="54" y="37"/>
                </a:cubicBezTo>
                <a:cubicBezTo>
                  <a:pt x="56" y="37"/>
                  <a:pt x="57" y="35"/>
                  <a:pt x="57" y="34"/>
                </a:cubicBezTo>
                <a:cubicBezTo>
                  <a:pt x="57" y="33"/>
                  <a:pt x="56" y="31"/>
                  <a:pt x="54" y="31"/>
                </a:cubicBezTo>
                <a:close/>
              </a:path>
            </a:pathLst>
          </a:custGeom>
          <a:solidFill>
            <a:schemeClr val="accent1"/>
          </a:solidFill>
          <a:ln>
            <a:noFill/>
          </a:ln>
        </p:spPr>
        <p:txBody>
          <a:bodyPr vert="horz" wrap="square" lIns="91440" tIns="45720" rIns="91440" bIns="45720" numCol="1" anchor="t" anchorCtr="0" compatLnSpc="1"/>
          <a:lstStyle/>
          <a:p>
            <a:endParaRPr lang="en-US"/>
          </a:p>
        </p:txBody>
      </p:sp>
      <p:pic>
        <p:nvPicPr>
          <p:cNvPr id="14" name="图片 13"/>
          <p:cNvPicPr>
            <a:picLocks noChangeAspect="1"/>
          </p:cNvPicPr>
          <p:nvPr/>
        </p:nvPicPr>
        <p:blipFill>
          <a:blip r:embed="rId1"/>
          <a:stretch>
            <a:fillRect/>
          </a:stretch>
        </p:blipFill>
        <p:spPr>
          <a:xfrm>
            <a:off x="5929440" y="1447961"/>
            <a:ext cx="5984434" cy="4718750"/>
          </a:xfrm>
          <a:prstGeom prst="rect">
            <a:avLst/>
          </a:prstGeom>
        </p:spPr>
      </p:pic>
      <p:sp>
        <p:nvSpPr>
          <p:cNvPr id="15"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智管家</a:t>
            </a:r>
            <a:r>
              <a:rPr lang="en-US" altLang="zh-CN" dirty="0"/>
              <a:t>-SAAS</a:t>
            </a:r>
            <a:r>
              <a:rPr lang="zh-CN" altLang="en-US" dirty="0"/>
              <a:t>版</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704431" y="1652693"/>
            <a:ext cx="7522108" cy="4261671"/>
          </a:xfrm>
          <a:prstGeom prst="rect">
            <a:avLst/>
          </a:prstGeom>
        </p:spPr>
      </p:pic>
      <p:sp>
        <p:nvSpPr>
          <p:cNvPr id="4" name="矩形: 圆角 133"/>
          <p:cNvSpPr/>
          <p:nvPr/>
        </p:nvSpPr>
        <p:spPr>
          <a:xfrm>
            <a:off x="667748" y="5914506"/>
            <a:ext cx="3987622" cy="661720"/>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kumimoji="1" lang="zh-CN" altLang="en-US" sz="1200" dirty="0">
                <a:solidFill>
                  <a:schemeClr val="tx1"/>
                </a:solidFill>
                <a:latin typeface="微软雅黑" panose="020B0503020204020204" charset="-122"/>
                <a:ea typeface="微软雅黑" panose="020B0503020204020204" charset="-122"/>
              </a:rPr>
              <a:t>接口文档：云商通二代银行托管接口规范</a:t>
            </a:r>
            <a:endParaRPr kumimoji="1" lang="zh-CN" altLang="en-US" sz="1200" dirty="0">
              <a:solidFill>
                <a:schemeClr val="tx1"/>
              </a:solidFill>
              <a:latin typeface="微软雅黑" panose="020B0503020204020204" charset="-122"/>
              <a:ea typeface="微软雅黑" panose="020B0503020204020204" charset="-122"/>
            </a:endParaRPr>
          </a:p>
          <a:p>
            <a:pPr>
              <a:lnSpc>
                <a:spcPct val="150000"/>
              </a:lnSpc>
            </a:pPr>
            <a:r>
              <a:rPr kumimoji="1" lang="en-GB" altLang="zh-CN" sz="1200" dirty="0">
                <a:solidFill>
                  <a:schemeClr val="tx1"/>
                </a:solidFill>
                <a:latin typeface="微软雅黑" panose="020B0503020204020204" charset="-122"/>
                <a:ea typeface="微软雅黑" panose="020B0503020204020204" charset="-122"/>
              </a:rPr>
              <a:t>https://</a:t>
            </a:r>
            <a:r>
              <a:rPr kumimoji="1" lang="en-GB" altLang="zh-CN" sz="1200" dirty="0" err="1">
                <a:solidFill>
                  <a:schemeClr val="tx1"/>
                </a:solidFill>
                <a:latin typeface="微软雅黑" panose="020B0503020204020204" charset="-122"/>
                <a:ea typeface="微软雅黑" panose="020B0503020204020204" charset="-122"/>
              </a:rPr>
              <a:t>kdocs.cn</a:t>
            </a:r>
            <a:r>
              <a:rPr kumimoji="1" lang="en-GB" altLang="zh-CN" sz="1200" dirty="0">
                <a:solidFill>
                  <a:schemeClr val="tx1"/>
                </a:solidFill>
                <a:latin typeface="微软雅黑" panose="020B0503020204020204" charset="-122"/>
                <a:ea typeface="微软雅黑" panose="020B0503020204020204" charset="-122"/>
              </a:rPr>
              <a:t>/l/</a:t>
            </a:r>
            <a:r>
              <a:rPr kumimoji="1" lang="en-GB" altLang="zh-CN" sz="1200" dirty="0" err="1">
                <a:solidFill>
                  <a:schemeClr val="tx1"/>
                </a:solidFill>
                <a:latin typeface="微软雅黑" panose="020B0503020204020204" charset="-122"/>
                <a:ea typeface="微软雅黑" panose="020B0503020204020204" charset="-122"/>
              </a:rPr>
              <a:t>cmEFkUWANiIJ</a:t>
            </a:r>
            <a:endParaRPr kumimoji="1" lang="en-US" altLang="zh-CN" sz="1200" dirty="0">
              <a:solidFill>
                <a:schemeClr val="tx1"/>
              </a:solidFill>
              <a:latin typeface="微软雅黑" panose="020B0503020204020204" charset="-122"/>
              <a:ea typeface="微软雅黑" panose="020B0503020204020204" charset="-122"/>
            </a:endParaRPr>
          </a:p>
        </p:txBody>
      </p:sp>
      <p:sp>
        <p:nvSpPr>
          <p:cNvPr id="5" name="TextBox 19"/>
          <p:cNvSpPr txBox="1"/>
          <p:nvPr/>
        </p:nvSpPr>
        <p:spPr>
          <a:xfrm>
            <a:off x="596261" y="1661740"/>
            <a:ext cx="1107996" cy="276999"/>
          </a:xfrm>
          <a:prstGeom prst="rect">
            <a:avLst/>
          </a:prstGeom>
          <a:noFill/>
        </p:spPr>
        <p:txBody>
          <a:bodyPr wrap="none" rtlCol="0">
            <a:spAutoFit/>
          </a:bodyPr>
          <a:lstStyle/>
          <a:p>
            <a:pPr algn="ctr"/>
            <a:r>
              <a:rPr lang="zh-CN" altLang="en-US" sz="1200" dirty="0">
                <a:latin typeface="Mont Heavy DEMO" panose="00000A00000000000000" pitchFamily="50" charset="0"/>
              </a:rPr>
              <a:t>资金管理模式</a:t>
            </a:r>
            <a:endParaRPr lang="en-US" sz="1200" dirty="0">
              <a:solidFill>
                <a:srgbClr val="FF0000"/>
              </a:solidFill>
              <a:latin typeface="Mont Heavy DEMO" panose="00000A00000000000000" pitchFamily="50" charset="0"/>
            </a:endParaRPr>
          </a:p>
        </p:txBody>
      </p:sp>
      <p:sp>
        <p:nvSpPr>
          <p:cNvPr id="6" name="文本框 5"/>
          <p:cNvSpPr txBox="1"/>
          <p:nvPr/>
        </p:nvSpPr>
        <p:spPr>
          <a:xfrm>
            <a:off x="1649393" y="1674644"/>
            <a:ext cx="5826807" cy="276999"/>
          </a:xfrm>
          <a:prstGeom prst="rect">
            <a:avLst/>
          </a:prstGeom>
          <a:noFill/>
        </p:spPr>
        <p:txBody>
          <a:bodyPr wrap="square" rtlCol="0">
            <a:spAutoFit/>
          </a:bodyPr>
          <a:lstStyle/>
          <a:p>
            <a:r>
              <a:rPr kumimoji="1" lang="zh-CN" altLang="en-US" sz="1200" dirty="0">
                <a:solidFill>
                  <a:srgbClr val="0A67FE"/>
                </a:solidFill>
              </a:rPr>
              <a:t>银行托管</a:t>
            </a:r>
            <a:endParaRPr kumimoji="1" lang="en-US" altLang="zh-CN" sz="1200" dirty="0">
              <a:solidFill>
                <a:srgbClr val="0A67FE"/>
              </a:solidFill>
            </a:endParaRPr>
          </a:p>
        </p:txBody>
      </p:sp>
      <p:sp>
        <p:nvSpPr>
          <p:cNvPr id="7" name="TextBox 19"/>
          <p:cNvSpPr txBox="1"/>
          <p:nvPr/>
        </p:nvSpPr>
        <p:spPr>
          <a:xfrm>
            <a:off x="596261" y="1200368"/>
            <a:ext cx="7849235" cy="368300"/>
          </a:xfrm>
          <a:prstGeom prst="rect">
            <a:avLst/>
          </a:prstGeom>
          <a:noFill/>
        </p:spPr>
        <p:txBody>
          <a:bodyPr wrap="none" rtlCol="0">
            <a:spAutoFit/>
          </a:bodyPr>
          <a:lstStyle/>
          <a:p>
            <a:pPr algn="l"/>
            <a:r>
              <a:rPr lang="en-US" altLang="zh-CN" dirty="0">
                <a:latin typeface="Mont Heavy DEMO" panose="00000A00000000000000" pitchFamily="50" charset="0"/>
                <a:sym typeface="+mn-ea"/>
              </a:rPr>
              <a:t>API</a:t>
            </a:r>
            <a:r>
              <a:rPr lang="zh-CN" altLang="en-US" dirty="0">
                <a:latin typeface="Mont Heavy DEMO" panose="00000A00000000000000" pitchFamily="50" charset="0"/>
                <a:sym typeface="+mn-ea"/>
              </a:rPr>
              <a:t>接入：提供丰富的接口</a:t>
            </a:r>
            <a:r>
              <a:rPr lang="zh-CN" altLang="en-US" dirty="0">
                <a:latin typeface="Mont Heavy DEMO" panose="00000A00000000000000" pitchFamily="50" charset="0"/>
              </a:rPr>
              <a:t>，根据客户业务场景及资金管理模式，按需接入。</a:t>
            </a:r>
            <a:endParaRPr lang="en-US" dirty="0">
              <a:solidFill>
                <a:srgbClr val="FF0000"/>
              </a:solidFill>
              <a:latin typeface="Mont Heavy DEMO" panose="00000A00000000000000" pitchFamily="50" charset="0"/>
            </a:endParaRPr>
          </a:p>
        </p:txBody>
      </p:sp>
      <p:sp>
        <p:nvSpPr>
          <p:cNvPr id="8"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9"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解决方案</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7d195523061f1c0" descr="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 hidden="1"/>
          <p:cNvSpPr txBox="1"/>
          <p:nvPr/>
        </p:nvSpPr>
        <p:spPr>
          <a:xfrm>
            <a:off x="-474133" y="2404533"/>
            <a:ext cx="287899" cy="1354667"/>
          </a:xfrm>
          <a:prstGeom prst="rect">
            <a:avLst/>
          </a:prstGeom>
          <a:noFill/>
        </p:spPr>
        <p:txBody>
          <a:bodyPr vert="wordArtVert" rtlCol="0">
            <a:spAutoFit/>
          </a:bodyPr>
          <a:lstStyle/>
          <a:p>
            <a:r>
              <a:rPr lang="en-US" altLang="zh-CN" sz="135"/>
              <a:t>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a:t>
            </a:r>
            <a:endParaRPr lang="zh-CN" altLang="en-US" sz="135"/>
          </a:p>
        </p:txBody>
      </p:sp>
      <p:cxnSp>
        <p:nvCxnSpPr>
          <p:cNvPr id="16" name="爱设计-7-2"/>
          <p:cNvCxnSpPr/>
          <p:nvPr/>
        </p:nvCxnSpPr>
        <p:spPr>
          <a:xfrm>
            <a:off x="1092191" y="3292516"/>
            <a:ext cx="6397180" cy="0"/>
          </a:xfrm>
          <a:prstGeom prst="line">
            <a:avLst/>
          </a:prstGeom>
          <a:noFill/>
          <a:ln w="15875" cap="rnd" cmpd="sng" algn="ctr">
            <a:solidFill>
              <a:srgbClr val="267DFF">
                <a:alpha val="40000"/>
              </a:srgbClr>
            </a:solidFill>
            <a:prstDash val="dash"/>
            <a:miter lim="800000"/>
            <a:headEnd type="none" w="sm" len="sm"/>
            <a:tailEnd type="none" w="sm" len="sm"/>
          </a:ln>
          <a:effectLst/>
        </p:spPr>
      </p:cxnSp>
      <p:sp>
        <p:nvSpPr>
          <p:cNvPr id="18" name="爱设计-7-6"/>
          <p:cNvSpPr/>
          <p:nvPr/>
        </p:nvSpPr>
        <p:spPr>
          <a:xfrm>
            <a:off x="988695" y="3650615"/>
            <a:ext cx="6335395" cy="860425"/>
          </a:xfrm>
          <a:prstGeom prst="rect">
            <a:avLst/>
          </a:prstGeom>
          <a:noFill/>
        </p:spPr>
        <p:txBody>
          <a:bodyPr wrap="square" rtlCol="0">
            <a:spAutoFit/>
          </a:bodyPr>
          <a:lstStyle/>
          <a:p>
            <a:pPr algn="dist"/>
            <a:r>
              <a:rPr lang="zh-CN" altLang="en-US" sz="5000" b="1" dirty="0">
                <a:latin typeface="微软雅黑" panose="020B0503020204020204" charset="-122"/>
                <a:ea typeface="微软雅黑" panose="020B0503020204020204" charset="-122"/>
                <a:cs typeface="Alibaba PuHuiTi H" pitchFamily="18" charset="-122"/>
              </a:rPr>
              <a:t>产品功能</a:t>
            </a:r>
            <a:endParaRPr lang="zh-CN" altLang="en-US" sz="5000" b="1" dirty="0">
              <a:latin typeface="微软雅黑" panose="020B0503020204020204" charset="-122"/>
              <a:ea typeface="微软雅黑" panose="020B0503020204020204" charset="-122"/>
              <a:cs typeface="Alibaba PuHuiTi H" pitchFamily="18" charset="-122"/>
            </a:endParaRPr>
          </a:p>
        </p:txBody>
      </p:sp>
      <p:sp>
        <p:nvSpPr>
          <p:cNvPr id="23" name="爱设计-7-8"/>
          <p:cNvSpPr txBox="1"/>
          <p:nvPr/>
        </p:nvSpPr>
        <p:spPr>
          <a:xfrm>
            <a:off x="1081321" y="2260613"/>
            <a:ext cx="3001010" cy="830580"/>
          </a:xfrm>
          <a:prstGeom prst="rect">
            <a:avLst/>
          </a:prstGeom>
          <a:noFill/>
          <a:effectLst/>
        </p:spPr>
        <p:txBody>
          <a:bodyPr vert="horz" wrap="none"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3800" kern="1200" dirty="0">
                <a:gradFill>
                  <a:gsLst>
                    <a:gs pos="75000">
                      <a:schemeClr val="bg1">
                        <a:alpha val="0"/>
                      </a:schemeClr>
                    </a:gs>
                    <a:gs pos="0">
                      <a:schemeClr val="bg1"/>
                    </a:gs>
                  </a:gsLst>
                  <a:lin ang="5400000" scaled="0"/>
                </a:gradFill>
                <a:latin typeface="Impact" panose="020B080603090205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a:pPr>
            <a:r>
              <a:rPr kumimoji="0" lang="en-US" altLang="zh-CN" sz="2800" b="1" u="none" strike="noStrike" kern="1200" cap="none" normalizeH="0" baseline="0" noProof="0" dirty="0">
                <a:ln w="15875">
                  <a:noFill/>
                </a:ln>
                <a:solidFill>
                  <a:schemeClr val="tx1">
                    <a:lumMod val="85000"/>
                    <a:lumOff val="15000"/>
                  </a:schemeClr>
                </a:solidFill>
                <a:uLnTx/>
                <a:uFillTx/>
                <a:latin typeface="微软雅黑" panose="020B0503020204020204" charset="-122"/>
                <a:ea typeface="微软雅黑" panose="020B0503020204020204" charset="-122"/>
              </a:rPr>
              <a:t>PART ONE . </a:t>
            </a:r>
            <a:r>
              <a:rPr kumimoji="0" lang="en-US" altLang="zh-CN" sz="54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rPr>
              <a:t>02</a:t>
            </a:r>
            <a:endParaRPr kumimoji="0" lang="en-US" altLang="en-US" sz="28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endParaRPr>
          </a:p>
        </p:txBody>
      </p:sp>
      <p:grpSp>
        <p:nvGrpSpPr>
          <p:cNvPr id="24" name="组合 23"/>
          <p:cNvGrpSpPr/>
          <p:nvPr/>
        </p:nvGrpSpPr>
        <p:grpSpPr>
          <a:xfrm>
            <a:off x="7019353" y="2676112"/>
            <a:ext cx="470018" cy="208812"/>
            <a:chOff x="6754631" y="2864794"/>
            <a:chExt cx="470018" cy="208812"/>
          </a:xfrm>
        </p:grpSpPr>
        <p:sp>
          <p:nvSpPr>
            <p:cNvPr id="25" name="爱设计-7-9"/>
            <p:cNvSpPr/>
            <p:nvPr/>
          </p:nvSpPr>
          <p:spPr>
            <a:xfrm>
              <a:off x="7085724" y="2864794"/>
              <a:ext cx="138925" cy="208812"/>
            </a:xfrm>
            <a:prstGeom prst="chevron">
              <a:avLst>
                <a:gd name="adj" fmla="val 41921"/>
              </a:avLst>
            </a:prstGeom>
            <a:solidFill>
              <a:srgbClr val="267DFF">
                <a:alpha val="3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6" name="爱设计-7-10"/>
            <p:cNvSpPr/>
            <p:nvPr/>
          </p:nvSpPr>
          <p:spPr>
            <a:xfrm>
              <a:off x="6920177" y="2864794"/>
              <a:ext cx="138925" cy="208812"/>
            </a:xfrm>
            <a:prstGeom prst="chevron">
              <a:avLst>
                <a:gd name="adj" fmla="val 41921"/>
              </a:avLst>
            </a:prstGeom>
            <a:solidFill>
              <a:srgbClr val="267DFF">
                <a:alpha val="5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7" name="爱设计-7-11"/>
            <p:cNvSpPr/>
            <p:nvPr/>
          </p:nvSpPr>
          <p:spPr>
            <a:xfrm>
              <a:off x="6754631" y="2864794"/>
              <a:ext cx="138925" cy="208812"/>
            </a:xfrm>
            <a:prstGeom prst="chevron">
              <a:avLst>
                <a:gd name="adj" fmla="val 41921"/>
              </a:avLst>
            </a:prstGeom>
            <a:solidFill>
              <a:srgbClr val="267DFF"/>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gr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p:nvPr/>
        </p:nvGrpSpPr>
        <p:grpSpPr>
          <a:xfrm>
            <a:off x="4065376" y="1894343"/>
            <a:ext cx="1451146" cy="2650985"/>
            <a:chOff x="4114800" y="2168525"/>
            <a:chExt cx="1503363" cy="2746375"/>
          </a:xfrm>
        </p:grpSpPr>
        <p:sp>
          <p:nvSpPr>
            <p:cNvPr id="4" name="Freeform 21"/>
            <p:cNvSpPr/>
            <p:nvPr/>
          </p:nvSpPr>
          <p:spPr bwMode="auto">
            <a:xfrm>
              <a:off x="4114800" y="2682875"/>
              <a:ext cx="995363" cy="2232025"/>
            </a:xfrm>
            <a:custGeom>
              <a:avLst/>
              <a:gdLst>
                <a:gd name="T0" fmla="*/ 102 w 369"/>
                <a:gd name="T1" fmla="*/ 782 h 827"/>
                <a:gd name="T2" fmla="*/ 246 w 369"/>
                <a:gd name="T3" fmla="*/ 708 h 827"/>
                <a:gd name="T4" fmla="*/ 365 w 369"/>
                <a:gd name="T5" fmla="*/ 153 h 827"/>
                <a:gd name="T6" fmla="*/ 369 w 369"/>
                <a:gd name="T7" fmla="*/ 149 h 827"/>
                <a:gd name="T8" fmla="*/ 220 w 369"/>
                <a:gd name="T9" fmla="*/ 0 h 827"/>
                <a:gd name="T10" fmla="*/ 215 w 369"/>
                <a:gd name="T11" fmla="*/ 4 h 827"/>
                <a:gd name="T12" fmla="*/ 0 w 369"/>
                <a:gd name="T13" fmla="*/ 523 h 827"/>
                <a:gd name="T14" fmla="*/ 66 w 369"/>
                <a:gd name="T15" fmla="*/ 827 h 827"/>
                <a:gd name="T16" fmla="*/ 102 w 369"/>
                <a:gd name="T17" fmla="*/ 782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827">
                  <a:moveTo>
                    <a:pt x="102" y="782"/>
                  </a:moveTo>
                  <a:cubicBezTo>
                    <a:pt x="142" y="741"/>
                    <a:pt x="193" y="717"/>
                    <a:pt x="246" y="708"/>
                  </a:cubicBezTo>
                  <a:cubicBezTo>
                    <a:pt x="175" y="522"/>
                    <a:pt x="215" y="303"/>
                    <a:pt x="365" y="153"/>
                  </a:cubicBezTo>
                  <a:cubicBezTo>
                    <a:pt x="366" y="152"/>
                    <a:pt x="368" y="151"/>
                    <a:pt x="369" y="149"/>
                  </a:cubicBezTo>
                  <a:cubicBezTo>
                    <a:pt x="220" y="0"/>
                    <a:pt x="220" y="0"/>
                    <a:pt x="220" y="0"/>
                  </a:cubicBezTo>
                  <a:cubicBezTo>
                    <a:pt x="218" y="1"/>
                    <a:pt x="217" y="2"/>
                    <a:pt x="215" y="4"/>
                  </a:cubicBezTo>
                  <a:cubicBezTo>
                    <a:pt x="77" y="142"/>
                    <a:pt x="0" y="327"/>
                    <a:pt x="0" y="523"/>
                  </a:cubicBezTo>
                  <a:cubicBezTo>
                    <a:pt x="0" y="629"/>
                    <a:pt x="23" y="732"/>
                    <a:pt x="66" y="827"/>
                  </a:cubicBezTo>
                  <a:cubicBezTo>
                    <a:pt x="76" y="811"/>
                    <a:pt x="88" y="796"/>
                    <a:pt x="102" y="782"/>
                  </a:cubicBezTo>
                  <a:close/>
                </a:path>
              </a:pathLst>
            </a:custGeom>
          </p:spPr>
          <p:style>
            <a:lnRef idx="0">
              <a:srgbClr val="FFFFFF"/>
            </a:lnRef>
            <a:fillRef idx="2">
              <a:schemeClr val="accent1"/>
            </a:fillRef>
            <a:effectRef idx="0">
              <a:srgbClr val="FFFFFF"/>
            </a:effectRef>
            <a:fontRef idx="minor">
              <a:schemeClr val="lt1"/>
            </a:fontRef>
          </p:style>
          <p:txBody>
            <a:bodyPr vert="horz" wrap="square" lIns="88264" tIns="44132" rIns="88264" bIns="44132" numCol="1" anchor="t" anchorCtr="0" compatLnSpc="1"/>
            <a:lstStyle/>
            <a:p>
              <a:pPr>
                <a:lnSpc>
                  <a:spcPct val="120000"/>
                </a:lnSpc>
              </a:pPr>
              <a:endParaRPr lang="id-ID" sz="1650">
                <a:latin typeface="微软雅黑" panose="020B0503020204020204" charset="-122"/>
                <a:ea typeface="微软雅黑" panose="020B0503020204020204" charset="-122"/>
                <a:cs typeface="+mn-ea"/>
                <a:sym typeface="Arial" panose="020B0604020202020204" pitchFamily="34" charset="0"/>
              </a:endParaRPr>
            </a:p>
          </p:txBody>
        </p:sp>
        <p:sp>
          <p:nvSpPr>
            <p:cNvPr id="5" name="Freeform 24"/>
            <p:cNvSpPr/>
            <p:nvPr/>
          </p:nvSpPr>
          <p:spPr bwMode="auto">
            <a:xfrm>
              <a:off x="4173538" y="2168525"/>
              <a:ext cx="1444625" cy="1444625"/>
            </a:xfrm>
            <a:custGeom>
              <a:avLst/>
              <a:gdLst>
                <a:gd name="T0" fmla="*/ 440 w 535"/>
                <a:gd name="T1" fmla="*/ 95 h 535"/>
                <a:gd name="T2" fmla="*/ 440 w 535"/>
                <a:gd name="T3" fmla="*/ 440 h 535"/>
                <a:gd name="T4" fmla="*/ 95 w 535"/>
                <a:gd name="T5" fmla="*/ 440 h 535"/>
                <a:gd name="T6" fmla="*/ 95 w 535"/>
                <a:gd name="T7" fmla="*/ 95 h 535"/>
                <a:gd name="T8" fmla="*/ 440 w 535"/>
                <a:gd name="T9" fmla="*/ 95 h 535"/>
              </a:gdLst>
              <a:ahLst/>
              <a:cxnLst>
                <a:cxn ang="0">
                  <a:pos x="T0" y="T1"/>
                </a:cxn>
                <a:cxn ang="0">
                  <a:pos x="T2" y="T3"/>
                </a:cxn>
                <a:cxn ang="0">
                  <a:pos x="T4" y="T5"/>
                </a:cxn>
                <a:cxn ang="0">
                  <a:pos x="T6" y="T7"/>
                </a:cxn>
                <a:cxn ang="0">
                  <a:pos x="T8" y="T9"/>
                </a:cxn>
              </a:cxnLst>
              <a:rect l="0" t="0" r="r" b="b"/>
              <a:pathLst>
                <a:path w="535" h="535">
                  <a:moveTo>
                    <a:pt x="440" y="95"/>
                  </a:moveTo>
                  <a:cubicBezTo>
                    <a:pt x="535" y="191"/>
                    <a:pt x="535" y="345"/>
                    <a:pt x="440" y="440"/>
                  </a:cubicBezTo>
                  <a:cubicBezTo>
                    <a:pt x="344" y="535"/>
                    <a:pt x="190" y="535"/>
                    <a:pt x="95" y="440"/>
                  </a:cubicBezTo>
                  <a:cubicBezTo>
                    <a:pt x="0" y="345"/>
                    <a:pt x="0" y="191"/>
                    <a:pt x="95" y="95"/>
                  </a:cubicBezTo>
                  <a:cubicBezTo>
                    <a:pt x="190" y="0"/>
                    <a:pt x="344" y="0"/>
                    <a:pt x="440" y="95"/>
                  </a:cubicBezTo>
                  <a:close/>
                </a:path>
              </a:pathLst>
            </a:custGeom>
          </p:spPr>
          <p:style>
            <a:lnRef idx="0">
              <a:srgbClr val="FFFFFF"/>
            </a:lnRef>
            <a:fillRef idx="2">
              <a:schemeClr val="accent1"/>
            </a:fillRef>
            <a:effectRef idx="0">
              <a:srgbClr val="FFFFFF"/>
            </a:effectRef>
            <a:fontRef idx="minor">
              <a:schemeClr val="lt1"/>
            </a:fontRef>
          </p:style>
          <p:txBody>
            <a:bodyPr vert="horz" wrap="square" lIns="88264" tIns="44132" rIns="88264" bIns="44132" numCol="1" anchor="t" anchorCtr="0" compatLnSpc="1"/>
            <a:lstStyle/>
            <a:p>
              <a:pPr>
                <a:lnSpc>
                  <a:spcPct val="120000"/>
                </a:lnSpc>
              </a:pPr>
              <a:endParaRPr lang="id-ID" sz="1650">
                <a:latin typeface="微软雅黑" panose="020B0503020204020204" charset="-122"/>
                <a:ea typeface="微软雅黑" panose="020B0503020204020204" charset="-122"/>
                <a:cs typeface="+mn-ea"/>
                <a:sym typeface="Arial" panose="020B0604020202020204" pitchFamily="34" charset="0"/>
              </a:endParaRPr>
            </a:p>
          </p:txBody>
        </p:sp>
      </p:grpSp>
      <p:grpSp>
        <p:nvGrpSpPr>
          <p:cNvPr id="6" name="Group 6"/>
          <p:cNvGrpSpPr/>
          <p:nvPr/>
        </p:nvGrpSpPr>
        <p:grpSpPr>
          <a:xfrm>
            <a:off x="6443603" y="2965466"/>
            <a:ext cx="1446550" cy="2647920"/>
            <a:chOff x="6578600" y="3278188"/>
            <a:chExt cx="1498601" cy="2743199"/>
          </a:xfrm>
        </p:grpSpPr>
        <p:sp>
          <p:nvSpPr>
            <p:cNvPr id="7" name="Freeform 23"/>
            <p:cNvSpPr/>
            <p:nvPr/>
          </p:nvSpPr>
          <p:spPr bwMode="auto">
            <a:xfrm>
              <a:off x="7056438" y="3278188"/>
              <a:ext cx="1020763" cy="2249487"/>
            </a:xfrm>
            <a:custGeom>
              <a:avLst/>
              <a:gdLst>
                <a:gd name="T0" fmla="*/ 278 w 378"/>
                <a:gd name="T1" fmla="*/ 44 h 833"/>
                <a:gd name="T2" fmla="*/ 133 w 378"/>
                <a:gd name="T3" fmla="*/ 118 h 833"/>
                <a:gd name="T4" fmla="*/ 13 w 378"/>
                <a:gd name="T5" fmla="*/ 671 h 833"/>
                <a:gd name="T6" fmla="*/ 0 w 378"/>
                <a:gd name="T7" fmla="*/ 684 h 833"/>
                <a:gd name="T8" fmla="*/ 150 w 378"/>
                <a:gd name="T9" fmla="*/ 833 h 833"/>
                <a:gd name="T10" fmla="*/ 163 w 378"/>
                <a:gd name="T11" fmla="*/ 820 h 833"/>
                <a:gd name="T12" fmla="*/ 378 w 378"/>
                <a:gd name="T13" fmla="*/ 302 h 833"/>
                <a:gd name="T14" fmla="*/ 313 w 378"/>
                <a:gd name="T15" fmla="*/ 0 h 833"/>
                <a:gd name="T16" fmla="*/ 278 w 378"/>
                <a:gd name="T17" fmla="*/ 44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833">
                  <a:moveTo>
                    <a:pt x="278" y="44"/>
                  </a:moveTo>
                  <a:cubicBezTo>
                    <a:pt x="237" y="85"/>
                    <a:pt x="186" y="110"/>
                    <a:pt x="133" y="118"/>
                  </a:cubicBezTo>
                  <a:cubicBezTo>
                    <a:pt x="202" y="304"/>
                    <a:pt x="163" y="522"/>
                    <a:pt x="13" y="671"/>
                  </a:cubicBezTo>
                  <a:cubicBezTo>
                    <a:pt x="9" y="675"/>
                    <a:pt x="5" y="679"/>
                    <a:pt x="0" y="684"/>
                  </a:cubicBezTo>
                  <a:cubicBezTo>
                    <a:pt x="150" y="833"/>
                    <a:pt x="150" y="833"/>
                    <a:pt x="150" y="833"/>
                  </a:cubicBezTo>
                  <a:cubicBezTo>
                    <a:pt x="154" y="829"/>
                    <a:pt x="159" y="825"/>
                    <a:pt x="163" y="820"/>
                  </a:cubicBezTo>
                  <a:cubicBezTo>
                    <a:pt x="301" y="682"/>
                    <a:pt x="378" y="498"/>
                    <a:pt x="378" y="302"/>
                  </a:cubicBezTo>
                  <a:cubicBezTo>
                    <a:pt x="378" y="196"/>
                    <a:pt x="355" y="94"/>
                    <a:pt x="313" y="0"/>
                  </a:cubicBezTo>
                  <a:cubicBezTo>
                    <a:pt x="303" y="16"/>
                    <a:pt x="291" y="30"/>
                    <a:pt x="278" y="44"/>
                  </a:cubicBezTo>
                  <a:close/>
                </a:path>
              </a:pathLst>
            </a:custGeom>
          </p:spPr>
          <p:style>
            <a:lnRef idx="0">
              <a:srgbClr val="FFFFFF"/>
            </a:lnRef>
            <a:fillRef idx="2">
              <a:schemeClr val="accent1"/>
            </a:fillRef>
            <a:effectRef idx="1">
              <a:schemeClr val="accent1"/>
            </a:effectRef>
            <a:fontRef idx="minor">
              <a:schemeClr val="lt1"/>
            </a:fontRef>
          </p:style>
          <p:txBody>
            <a:bodyPr vert="horz" wrap="square" lIns="88264" tIns="44132" rIns="88264" bIns="44132" numCol="1" anchor="t" anchorCtr="0" compatLnSpc="1"/>
            <a:lstStyle/>
            <a:p>
              <a:pPr>
                <a:lnSpc>
                  <a:spcPct val="120000"/>
                </a:lnSpc>
              </a:pPr>
              <a:endParaRPr lang="id-ID" sz="1650">
                <a:latin typeface="微软雅黑" panose="020B0503020204020204" charset="-122"/>
                <a:ea typeface="微软雅黑" panose="020B0503020204020204" charset="-122"/>
                <a:cs typeface="+mn-ea"/>
                <a:sym typeface="Arial" panose="020B0604020202020204" pitchFamily="34" charset="0"/>
              </a:endParaRPr>
            </a:p>
          </p:txBody>
        </p:sp>
        <p:sp>
          <p:nvSpPr>
            <p:cNvPr id="8" name="Freeform 25"/>
            <p:cNvSpPr/>
            <p:nvPr/>
          </p:nvSpPr>
          <p:spPr bwMode="auto">
            <a:xfrm>
              <a:off x="6578600" y="4575175"/>
              <a:ext cx="1444625" cy="1446212"/>
            </a:xfrm>
            <a:custGeom>
              <a:avLst/>
              <a:gdLst>
                <a:gd name="T0" fmla="*/ 440 w 535"/>
                <a:gd name="T1" fmla="*/ 96 h 536"/>
                <a:gd name="T2" fmla="*/ 440 w 535"/>
                <a:gd name="T3" fmla="*/ 440 h 536"/>
                <a:gd name="T4" fmla="*/ 95 w 535"/>
                <a:gd name="T5" fmla="*/ 440 h 536"/>
                <a:gd name="T6" fmla="*/ 95 w 535"/>
                <a:gd name="T7" fmla="*/ 96 h 536"/>
                <a:gd name="T8" fmla="*/ 440 w 535"/>
                <a:gd name="T9" fmla="*/ 96 h 536"/>
              </a:gdLst>
              <a:ahLst/>
              <a:cxnLst>
                <a:cxn ang="0">
                  <a:pos x="T0" y="T1"/>
                </a:cxn>
                <a:cxn ang="0">
                  <a:pos x="T2" y="T3"/>
                </a:cxn>
                <a:cxn ang="0">
                  <a:pos x="T4" y="T5"/>
                </a:cxn>
                <a:cxn ang="0">
                  <a:pos x="T6" y="T7"/>
                </a:cxn>
                <a:cxn ang="0">
                  <a:pos x="T8" y="T9"/>
                </a:cxn>
              </a:cxnLst>
              <a:rect l="0" t="0" r="r" b="b"/>
              <a:pathLst>
                <a:path w="535" h="536">
                  <a:moveTo>
                    <a:pt x="440" y="96"/>
                  </a:moveTo>
                  <a:cubicBezTo>
                    <a:pt x="535" y="191"/>
                    <a:pt x="535" y="345"/>
                    <a:pt x="440" y="440"/>
                  </a:cubicBezTo>
                  <a:cubicBezTo>
                    <a:pt x="345" y="536"/>
                    <a:pt x="190" y="536"/>
                    <a:pt x="95" y="440"/>
                  </a:cubicBezTo>
                  <a:cubicBezTo>
                    <a:pt x="0" y="345"/>
                    <a:pt x="0" y="191"/>
                    <a:pt x="95" y="96"/>
                  </a:cubicBezTo>
                  <a:cubicBezTo>
                    <a:pt x="190" y="0"/>
                    <a:pt x="345" y="0"/>
                    <a:pt x="440" y="96"/>
                  </a:cubicBezTo>
                  <a:close/>
                </a:path>
              </a:pathLst>
            </a:custGeom>
          </p:spPr>
          <p:style>
            <a:lnRef idx="0">
              <a:srgbClr val="FFFFFF"/>
            </a:lnRef>
            <a:fillRef idx="2">
              <a:schemeClr val="accent1"/>
            </a:fillRef>
            <a:effectRef idx="1">
              <a:schemeClr val="accent1"/>
            </a:effectRef>
            <a:fontRef idx="minor">
              <a:schemeClr val="lt1"/>
            </a:fontRef>
          </p:style>
          <p:txBody>
            <a:bodyPr vert="horz" wrap="square" lIns="88264" tIns="44132" rIns="88264" bIns="44132" numCol="1" anchor="t" anchorCtr="0" compatLnSpc="1"/>
            <a:lstStyle/>
            <a:p>
              <a:pPr>
                <a:lnSpc>
                  <a:spcPct val="120000"/>
                </a:lnSpc>
              </a:pPr>
              <a:endParaRPr lang="id-ID" sz="1650">
                <a:latin typeface="微软雅黑" panose="020B0503020204020204" charset="-122"/>
                <a:ea typeface="微软雅黑" panose="020B0503020204020204" charset="-122"/>
                <a:cs typeface="+mn-ea"/>
                <a:sym typeface="Arial" panose="020B0604020202020204" pitchFamily="34" charset="0"/>
              </a:endParaRPr>
            </a:p>
          </p:txBody>
        </p:sp>
      </p:grpSp>
      <p:grpSp>
        <p:nvGrpSpPr>
          <p:cNvPr id="9" name="Group 5"/>
          <p:cNvGrpSpPr/>
          <p:nvPr/>
        </p:nvGrpSpPr>
        <p:grpSpPr>
          <a:xfrm>
            <a:off x="5188598" y="1840713"/>
            <a:ext cx="2649453" cy="1448081"/>
            <a:chOff x="5278438" y="2112963"/>
            <a:chExt cx="2744787" cy="1500187"/>
          </a:xfrm>
          <a:solidFill>
            <a:schemeClr val="accent2">
              <a:lumMod val="40000"/>
              <a:lumOff val="60000"/>
            </a:schemeClr>
          </a:solidFill>
        </p:grpSpPr>
        <p:sp>
          <p:nvSpPr>
            <p:cNvPr id="10" name="Freeform 20"/>
            <p:cNvSpPr/>
            <p:nvPr/>
          </p:nvSpPr>
          <p:spPr bwMode="auto">
            <a:xfrm>
              <a:off x="5278438" y="2112963"/>
              <a:ext cx="2309813" cy="1084262"/>
            </a:xfrm>
            <a:custGeom>
              <a:avLst/>
              <a:gdLst>
                <a:gd name="T0" fmla="*/ 46 w 856"/>
                <a:gd name="T1" fmla="*/ 102 h 402"/>
                <a:gd name="T2" fmla="*/ 119 w 856"/>
                <a:gd name="T3" fmla="*/ 245 h 402"/>
                <a:gd name="T4" fmla="*/ 672 w 856"/>
                <a:gd name="T5" fmla="*/ 364 h 402"/>
                <a:gd name="T6" fmla="*/ 706 w 856"/>
                <a:gd name="T7" fmla="*/ 402 h 402"/>
                <a:gd name="T8" fmla="*/ 856 w 856"/>
                <a:gd name="T9" fmla="*/ 252 h 402"/>
                <a:gd name="T10" fmla="*/ 822 w 856"/>
                <a:gd name="T11" fmla="*/ 215 h 402"/>
                <a:gd name="T12" fmla="*/ 303 w 856"/>
                <a:gd name="T13" fmla="*/ 0 h 402"/>
                <a:gd name="T14" fmla="*/ 0 w 856"/>
                <a:gd name="T15" fmla="*/ 65 h 402"/>
                <a:gd name="T16" fmla="*/ 46 w 856"/>
                <a:gd name="T17" fmla="*/ 1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6" h="402">
                  <a:moveTo>
                    <a:pt x="46" y="102"/>
                  </a:moveTo>
                  <a:cubicBezTo>
                    <a:pt x="86" y="142"/>
                    <a:pt x="110" y="192"/>
                    <a:pt x="119" y="245"/>
                  </a:cubicBezTo>
                  <a:cubicBezTo>
                    <a:pt x="305" y="175"/>
                    <a:pt x="523" y="215"/>
                    <a:pt x="672" y="364"/>
                  </a:cubicBezTo>
                  <a:cubicBezTo>
                    <a:pt x="684" y="376"/>
                    <a:pt x="696" y="389"/>
                    <a:pt x="706" y="402"/>
                  </a:cubicBezTo>
                  <a:cubicBezTo>
                    <a:pt x="856" y="252"/>
                    <a:pt x="856" y="252"/>
                    <a:pt x="856" y="252"/>
                  </a:cubicBezTo>
                  <a:cubicBezTo>
                    <a:pt x="845" y="239"/>
                    <a:pt x="834" y="227"/>
                    <a:pt x="822" y="215"/>
                  </a:cubicBezTo>
                  <a:cubicBezTo>
                    <a:pt x="683" y="76"/>
                    <a:pt x="499" y="0"/>
                    <a:pt x="303" y="0"/>
                  </a:cubicBezTo>
                  <a:cubicBezTo>
                    <a:pt x="197" y="0"/>
                    <a:pt x="94" y="22"/>
                    <a:pt x="0" y="65"/>
                  </a:cubicBezTo>
                  <a:cubicBezTo>
                    <a:pt x="16" y="75"/>
                    <a:pt x="31" y="87"/>
                    <a:pt x="46" y="102"/>
                  </a:cubicBezTo>
                  <a:close/>
                </a:path>
              </a:pathLst>
            </a:custGeom>
          </p:spPr>
          <p:style>
            <a:lnRef idx="0">
              <a:srgbClr val="FFFFFF"/>
            </a:lnRef>
            <a:fillRef idx="2">
              <a:schemeClr val="accent2"/>
            </a:fillRef>
            <a:effectRef idx="0">
              <a:srgbClr val="FFFFFF"/>
            </a:effectRef>
            <a:fontRef idx="minor">
              <a:schemeClr val="lt1"/>
            </a:fontRef>
          </p:style>
          <p:txBody>
            <a:bodyPr vert="horz" wrap="square" lIns="88264" tIns="44132" rIns="88264" bIns="44132" numCol="1" anchor="t" anchorCtr="0" compatLnSpc="1"/>
            <a:lstStyle/>
            <a:p>
              <a:pPr>
                <a:lnSpc>
                  <a:spcPct val="120000"/>
                </a:lnSpc>
              </a:pPr>
              <a:endParaRPr lang="id-ID" sz="1650">
                <a:latin typeface="微软雅黑" panose="020B0503020204020204" charset="-122"/>
                <a:ea typeface="微软雅黑" panose="020B0503020204020204" charset="-122"/>
                <a:cs typeface="+mn-ea"/>
                <a:sym typeface="Arial" panose="020B0604020202020204" pitchFamily="34" charset="0"/>
              </a:endParaRPr>
            </a:p>
          </p:txBody>
        </p:sp>
        <p:sp>
          <p:nvSpPr>
            <p:cNvPr id="11" name="Freeform 26"/>
            <p:cNvSpPr/>
            <p:nvPr/>
          </p:nvSpPr>
          <p:spPr bwMode="auto">
            <a:xfrm>
              <a:off x="6578600" y="2168525"/>
              <a:ext cx="1444625" cy="1444625"/>
            </a:xfrm>
            <a:custGeom>
              <a:avLst/>
              <a:gdLst>
                <a:gd name="T0" fmla="*/ 440 w 535"/>
                <a:gd name="T1" fmla="*/ 440 h 535"/>
                <a:gd name="T2" fmla="*/ 95 w 535"/>
                <a:gd name="T3" fmla="*/ 440 h 535"/>
                <a:gd name="T4" fmla="*/ 95 w 535"/>
                <a:gd name="T5" fmla="*/ 95 h 535"/>
                <a:gd name="T6" fmla="*/ 440 w 535"/>
                <a:gd name="T7" fmla="*/ 95 h 535"/>
                <a:gd name="T8" fmla="*/ 440 w 535"/>
                <a:gd name="T9" fmla="*/ 440 h 535"/>
              </a:gdLst>
              <a:ahLst/>
              <a:cxnLst>
                <a:cxn ang="0">
                  <a:pos x="T0" y="T1"/>
                </a:cxn>
                <a:cxn ang="0">
                  <a:pos x="T2" y="T3"/>
                </a:cxn>
                <a:cxn ang="0">
                  <a:pos x="T4" y="T5"/>
                </a:cxn>
                <a:cxn ang="0">
                  <a:pos x="T6" y="T7"/>
                </a:cxn>
                <a:cxn ang="0">
                  <a:pos x="T8" y="T9"/>
                </a:cxn>
              </a:cxnLst>
              <a:rect l="0" t="0" r="r" b="b"/>
              <a:pathLst>
                <a:path w="535" h="535">
                  <a:moveTo>
                    <a:pt x="440" y="440"/>
                  </a:moveTo>
                  <a:cubicBezTo>
                    <a:pt x="345" y="535"/>
                    <a:pt x="190" y="535"/>
                    <a:pt x="95" y="440"/>
                  </a:cubicBezTo>
                  <a:cubicBezTo>
                    <a:pt x="0" y="345"/>
                    <a:pt x="0" y="191"/>
                    <a:pt x="95" y="95"/>
                  </a:cubicBezTo>
                  <a:cubicBezTo>
                    <a:pt x="190" y="0"/>
                    <a:pt x="345" y="0"/>
                    <a:pt x="440" y="95"/>
                  </a:cubicBezTo>
                  <a:cubicBezTo>
                    <a:pt x="535" y="191"/>
                    <a:pt x="535" y="345"/>
                    <a:pt x="440" y="440"/>
                  </a:cubicBezTo>
                  <a:close/>
                </a:path>
              </a:pathLst>
            </a:custGeom>
          </p:spPr>
          <p:style>
            <a:lnRef idx="0">
              <a:srgbClr val="FFFFFF"/>
            </a:lnRef>
            <a:fillRef idx="2">
              <a:schemeClr val="accent2"/>
            </a:fillRef>
            <a:effectRef idx="0">
              <a:srgbClr val="FFFFFF"/>
            </a:effectRef>
            <a:fontRef idx="minor">
              <a:schemeClr val="lt1"/>
            </a:fontRef>
          </p:style>
          <p:txBody>
            <a:bodyPr vert="horz" wrap="square" lIns="88264" tIns="44132" rIns="88264" bIns="44132" numCol="1" anchor="t" anchorCtr="0" compatLnSpc="1"/>
            <a:lstStyle/>
            <a:p>
              <a:pPr>
                <a:lnSpc>
                  <a:spcPct val="120000"/>
                </a:lnSpc>
              </a:pPr>
              <a:endParaRPr lang="id-ID" sz="1650">
                <a:latin typeface="微软雅黑" panose="020B0503020204020204" charset="-122"/>
                <a:ea typeface="微软雅黑" panose="020B0503020204020204" charset="-122"/>
                <a:cs typeface="+mn-ea"/>
                <a:sym typeface="Arial" panose="020B0604020202020204" pitchFamily="34" charset="0"/>
              </a:endParaRPr>
            </a:p>
          </p:txBody>
        </p:sp>
      </p:grpSp>
      <p:grpSp>
        <p:nvGrpSpPr>
          <p:cNvPr id="12" name="Group 7"/>
          <p:cNvGrpSpPr/>
          <p:nvPr/>
        </p:nvGrpSpPr>
        <p:grpSpPr>
          <a:xfrm>
            <a:off x="4122075" y="4217403"/>
            <a:ext cx="2644856" cy="1446549"/>
            <a:chOff x="4173538" y="4575175"/>
            <a:chExt cx="2740025" cy="1498600"/>
          </a:xfrm>
        </p:grpSpPr>
        <p:sp>
          <p:nvSpPr>
            <p:cNvPr id="13" name="Freeform 22"/>
            <p:cNvSpPr/>
            <p:nvPr/>
          </p:nvSpPr>
          <p:spPr bwMode="auto">
            <a:xfrm>
              <a:off x="4551363" y="4926013"/>
              <a:ext cx="2362200" cy="1147762"/>
            </a:xfrm>
            <a:custGeom>
              <a:avLst/>
              <a:gdLst>
                <a:gd name="T0" fmla="*/ 831 w 875"/>
                <a:gd name="T1" fmla="*/ 325 h 425"/>
                <a:gd name="T2" fmla="*/ 757 w 875"/>
                <a:gd name="T3" fmla="*/ 180 h 425"/>
                <a:gd name="T4" fmla="*/ 203 w 875"/>
                <a:gd name="T5" fmla="*/ 61 h 425"/>
                <a:gd name="T6" fmla="*/ 151 w 875"/>
                <a:gd name="T7" fmla="*/ 0 h 425"/>
                <a:gd name="T8" fmla="*/ 0 w 875"/>
                <a:gd name="T9" fmla="*/ 151 h 425"/>
                <a:gd name="T10" fmla="*/ 53 w 875"/>
                <a:gd name="T11" fmla="*/ 210 h 425"/>
                <a:gd name="T12" fmla="*/ 572 w 875"/>
                <a:gd name="T13" fmla="*/ 425 h 425"/>
                <a:gd name="T14" fmla="*/ 875 w 875"/>
                <a:gd name="T15" fmla="*/ 360 h 425"/>
                <a:gd name="T16" fmla="*/ 831 w 875"/>
                <a:gd name="T17" fmla="*/ 3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5" h="425">
                  <a:moveTo>
                    <a:pt x="831" y="325"/>
                  </a:moveTo>
                  <a:cubicBezTo>
                    <a:pt x="790" y="284"/>
                    <a:pt x="765" y="233"/>
                    <a:pt x="757" y="180"/>
                  </a:cubicBezTo>
                  <a:cubicBezTo>
                    <a:pt x="571" y="250"/>
                    <a:pt x="352" y="211"/>
                    <a:pt x="203" y="61"/>
                  </a:cubicBezTo>
                  <a:cubicBezTo>
                    <a:pt x="184" y="42"/>
                    <a:pt x="166" y="22"/>
                    <a:pt x="151" y="0"/>
                  </a:cubicBezTo>
                  <a:cubicBezTo>
                    <a:pt x="0" y="151"/>
                    <a:pt x="0" y="151"/>
                    <a:pt x="0" y="151"/>
                  </a:cubicBezTo>
                  <a:cubicBezTo>
                    <a:pt x="17" y="172"/>
                    <a:pt x="34" y="192"/>
                    <a:pt x="53" y="210"/>
                  </a:cubicBezTo>
                  <a:cubicBezTo>
                    <a:pt x="192" y="349"/>
                    <a:pt x="376" y="425"/>
                    <a:pt x="572" y="425"/>
                  </a:cubicBezTo>
                  <a:cubicBezTo>
                    <a:pt x="678" y="425"/>
                    <a:pt x="781" y="403"/>
                    <a:pt x="875" y="360"/>
                  </a:cubicBezTo>
                  <a:cubicBezTo>
                    <a:pt x="859" y="350"/>
                    <a:pt x="845" y="339"/>
                    <a:pt x="831" y="325"/>
                  </a:cubicBezTo>
                  <a:close/>
                </a:path>
              </a:pathLst>
            </a:custGeom>
          </p:spPr>
          <p:style>
            <a:lnRef idx="0">
              <a:srgbClr val="FFFFFF"/>
            </a:lnRef>
            <a:fillRef idx="2">
              <a:schemeClr val="accent2"/>
            </a:fillRef>
            <a:effectRef idx="0">
              <a:srgbClr val="FFFFFF"/>
            </a:effectRef>
            <a:fontRef idx="minor">
              <a:schemeClr val="lt1"/>
            </a:fontRef>
          </p:style>
          <p:txBody>
            <a:bodyPr vert="horz" wrap="square" lIns="88264" tIns="44132" rIns="88264" bIns="44132" numCol="1" anchor="t" anchorCtr="0" compatLnSpc="1"/>
            <a:lstStyle/>
            <a:p>
              <a:pPr>
                <a:lnSpc>
                  <a:spcPct val="120000"/>
                </a:lnSpc>
              </a:pPr>
              <a:endParaRPr lang="id-ID" sz="1650">
                <a:latin typeface="微软雅黑" panose="020B0503020204020204" charset="-122"/>
                <a:ea typeface="微软雅黑" panose="020B0503020204020204" charset="-122"/>
                <a:cs typeface="+mn-ea"/>
                <a:sym typeface="Arial" panose="020B0604020202020204" pitchFamily="34" charset="0"/>
              </a:endParaRPr>
            </a:p>
          </p:txBody>
        </p:sp>
        <p:sp>
          <p:nvSpPr>
            <p:cNvPr id="14" name="Freeform 27"/>
            <p:cNvSpPr/>
            <p:nvPr/>
          </p:nvSpPr>
          <p:spPr bwMode="auto">
            <a:xfrm>
              <a:off x="4173538" y="4575175"/>
              <a:ext cx="1444625" cy="1444625"/>
            </a:xfrm>
            <a:custGeom>
              <a:avLst/>
              <a:gdLst>
                <a:gd name="T0" fmla="*/ 440 w 535"/>
                <a:gd name="T1" fmla="*/ 440 h 535"/>
                <a:gd name="T2" fmla="*/ 95 w 535"/>
                <a:gd name="T3" fmla="*/ 440 h 535"/>
                <a:gd name="T4" fmla="*/ 95 w 535"/>
                <a:gd name="T5" fmla="*/ 96 h 535"/>
                <a:gd name="T6" fmla="*/ 440 w 535"/>
                <a:gd name="T7" fmla="*/ 96 h 535"/>
                <a:gd name="T8" fmla="*/ 440 w 535"/>
                <a:gd name="T9" fmla="*/ 440 h 535"/>
              </a:gdLst>
              <a:ahLst/>
              <a:cxnLst>
                <a:cxn ang="0">
                  <a:pos x="T0" y="T1"/>
                </a:cxn>
                <a:cxn ang="0">
                  <a:pos x="T2" y="T3"/>
                </a:cxn>
                <a:cxn ang="0">
                  <a:pos x="T4" y="T5"/>
                </a:cxn>
                <a:cxn ang="0">
                  <a:pos x="T6" y="T7"/>
                </a:cxn>
                <a:cxn ang="0">
                  <a:pos x="T8" y="T9"/>
                </a:cxn>
              </a:cxnLst>
              <a:rect l="0" t="0" r="r" b="b"/>
              <a:pathLst>
                <a:path w="535" h="535">
                  <a:moveTo>
                    <a:pt x="440" y="440"/>
                  </a:moveTo>
                  <a:cubicBezTo>
                    <a:pt x="344" y="535"/>
                    <a:pt x="190" y="535"/>
                    <a:pt x="95" y="440"/>
                  </a:cubicBezTo>
                  <a:cubicBezTo>
                    <a:pt x="0" y="345"/>
                    <a:pt x="0" y="191"/>
                    <a:pt x="95" y="96"/>
                  </a:cubicBezTo>
                  <a:cubicBezTo>
                    <a:pt x="190" y="0"/>
                    <a:pt x="344" y="0"/>
                    <a:pt x="440" y="96"/>
                  </a:cubicBezTo>
                  <a:cubicBezTo>
                    <a:pt x="535" y="191"/>
                    <a:pt x="535" y="345"/>
                    <a:pt x="440" y="440"/>
                  </a:cubicBezTo>
                  <a:close/>
                </a:path>
              </a:pathLst>
            </a:custGeom>
          </p:spPr>
          <p:style>
            <a:lnRef idx="0">
              <a:srgbClr val="FFFFFF"/>
            </a:lnRef>
            <a:fillRef idx="2">
              <a:schemeClr val="accent2"/>
            </a:fillRef>
            <a:effectRef idx="0">
              <a:srgbClr val="FFFFFF"/>
            </a:effectRef>
            <a:fontRef idx="minor">
              <a:schemeClr val="lt1"/>
            </a:fontRef>
          </p:style>
          <p:txBody>
            <a:bodyPr vert="horz" wrap="square" lIns="88264" tIns="44132" rIns="88264" bIns="44132" numCol="1" anchor="t" anchorCtr="0" compatLnSpc="1"/>
            <a:lstStyle/>
            <a:p>
              <a:pPr>
                <a:lnSpc>
                  <a:spcPct val="120000"/>
                </a:lnSpc>
              </a:pPr>
              <a:endParaRPr lang="id-ID" sz="1650">
                <a:latin typeface="微软雅黑" panose="020B0503020204020204" charset="-122"/>
                <a:ea typeface="微软雅黑" panose="020B0503020204020204" charset="-122"/>
                <a:cs typeface="+mn-ea"/>
                <a:sym typeface="Arial" panose="020B0604020202020204" pitchFamily="34" charset="0"/>
              </a:endParaRPr>
            </a:p>
          </p:txBody>
        </p:sp>
      </p:grpSp>
      <p:sp>
        <p:nvSpPr>
          <p:cNvPr id="15" name="Freeform 28"/>
          <p:cNvSpPr/>
          <p:nvPr/>
        </p:nvSpPr>
        <p:spPr bwMode="auto">
          <a:xfrm>
            <a:off x="4338137" y="2111940"/>
            <a:ext cx="962323" cy="960790"/>
          </a:xfrm>
          <a:custGeom>
            <a:avLst/>
            <a:gdLst>
              <a:gd name="T0" fmla="*/ 303 w 369"/>
              <a:gd name="T1" fmla="*/ 304 h 369"/>
              <a:gd name="T2" fmla="*/ 65 w 369"/>
              <a:gd name="T3" fmla="*/ 304 h 369"/>
              <a:gd name="T4" fmla="*/ 65 w 369"/>
              <a:gd name="T5" fmla="*/ 66 h 369"/>
              <a:gd name="T6" fmla="*/ 303 w 369"/>
              <a:gd name="T7" fmla="*/ 66 h 369"/>
              <a:gd name="T8" fmla="*/ 303 w 369"/>
              <a:gd name="T9" fmla="*/ 304 h 369"/>
            </a:gdLst>
            <a:ahLst/>
            <a:cxnLst>
              <a:cxn ang="0">
                <a:pos x="T0" y="T1"/>
              </a:cxn>
              <a:cxn ang="0">
                <a:pos x="T2" y="T3"/>
              </a:cxn>
              <a:cxn ang="0">
                <a:pos x="T4" y="T5"/>
              </a:cxn>
              <a:cxn ang="0">
                <a:pos x="T6" y="T7"/>
              </a:cxn>
              <a:cxn ang="0">
                <a:pos x="T8" y="T9"/>
              </a:cxn>
            </a:cxnLst>
            <a:rect l="0" t="0" r="r" b="b"/>
            <a:pathLst>
              <a:path w="369" h="369">
                <a:moveTo>
                  <a:pt x="303" y="304"/>
                </a:moveTo>
                <a:cubicBezTo>
                  <a:pt x="238" y="369"/>
                  <a:pt x="131" y="369"/>
                  <a:pt x="65" y="304"/>
                </a:cubicBezTo>
                <a:cubicBezTo>
                  <a:pt x="0" y="238"/>
                  <a:pt x="0" y="131"/>
                  <a:pt x="65" y="66"/>
                </a:cubicBezTo>
                <a:cubicBezTo>
                  <a:pt x="131" y="0"/>
                  <a:pt x="238" y="0"/>
                  <a:pt x="303" y="66"/>
                </a:cubicBezTo>
                <a:cubicBezTo>
                  <a:pt x="369" y="131"/>
                  <a:pt x="369" y="238"/>
                  <a:pt x="303" y="304"/>
                </a:cubicBezTo>
                <a:close/>
              </a:path>
            </a:pathLst>
          </a:custGeom>
        </p:spPr>
        <p:style>
          <a:lnRef idx="0">
            <a:srgbClr val="FFFFFF"/>
          </a:lnRef>
          <a:fillRef idx="2">
            <a:schemeClr val="accent1"/>
          </a:fillRef>
          <a:effectRef idx="1">
            <a:schemeClr val="accent1"/>
          </a:effectRef>
          <a:fontRef idx="minor">
            <a:schemeClr val="lt1"/>
          </a:fontRef>
        </p:style>
        <p:txBody>
          <a:bodyPr vert="horz" wrap="square" lIns="88264" tIns="44132" rIns="88264" bIns="44132" numCol="1" anchor="t" anchorCtr="0" compatLnSpc="1"/>
          <a:lstStyle/>
          <a:p>
            <a:pPr>
              <a:lnSpc>
                <a:spcPct val="120000"/>
              </a:lnSpc>
            </a:pPr>
            <a:endParaRPr lang="id-ID" sz="1650" dirty="0">
              <a:latin typeface="微软雅黑" panose="020B0503020204020204" charset="-122"/>
              <a:ea typeface="微软雅黑" panose="020B0503020204020204" charset="-122"/>
              <a:cs typeface="+mn-ea"/>
              <a:sym typeface="Arial" panose="020B0604020202020204" pitchFamily="34" charset="0"/>
            </a:endParaRPr>
          </a:p>
        </p:txBody>
      </p:sp>
      <p:sp>
        <p:nvSpPr>
          <p:cNvPr id="16" name="Freeform 29"/>
          <p:cNvSpPr/>
          <p:nvPr/>
        </p:nvSpPr>
        <p:spPr bwMode="auto">
          <a:xfrm>
            <a:off x="6661196" y="4433467"/>
            <a:ext cx="960791" cy="963855"/>
          </a:xfrm>
          <a:custGeom>
            <a:avLst/>
            <a:gdLst>
              <a:gd name="T0" fmla="*/ 303 w 369"/>
              <a:gd name="T1" fmla="*/ 304 h 370"/>
              <a:gd name="T2" fmla="*/ 65 w 369"/>
              <a:gd name="T3" fmla="*/ 304 h 370"/>
              <a:gd name="T4" fmla="*/ 65 w 369"/>
              <a:gd name="T5" fmla="*/ 66 h 370"/>
              <a:gd name="T6" fmla="*/ 303 w 369"/>
              <a:gd name="T7" fmla="*/ 66 h 370"/>
              <a:gd name="T8" fmla="*/ 303 w 369"/>
              <a:gd name="T9" fmla="*/ 304 h 370"/>
            </a:gdLst>
            <a:ahLst/>
            <a:cxnLst>
              <a:cxn ang="0">
                <a:pos x="T0" y="T1"/>
              </a:cxn>
              <a:cxn ang="0">
                <a:pos x="T2" y="T3"/>
              </a:cxn>
              <a:cxn ang="0">
                <a:pos x="T4" y="T5"/>
              </a:cxn>
              <a:cxn ang="0">
                <a:pos x="T6" y="T7"/>
              </a:cxn>
              <a:cxn ang="0">
                <a:pos x="T8" y="T9"/>
              </a:cxn>
            </a:cxnLst>
            <a:rect l="0" t="0" r="r" b="b"/>
            <a:pathLst>
              <a:path w="369" h="370">
                <a:moveTo>
                  <a:pt x="303" y="304"/>
                </a:moveTo>
                <a:cubicBezTo>
                  <a:pt x="238" y="370"/>
                  <a:pt x="131" y="370"/>
                  <a:pt x="65" y="304"/>
                </a:cubicBezTo>
                <a:cubicBezTo>
                  <a:pt x="0" y="238"/>
                  <a:pt x="0" y="132"/>
                  <a:pt x="65" y="66"/>
                </a:cubicBezTo>
                <a:cubicBezTo>
                  <a:pt x="131" y="0"/>
                  <a:pt x="238" y="0"/>
                  <a:pt x="303" y="66"/>
                </a:cubicBezTo>
                <a:cubicBezTo>
                  <a:pt x="369" y="132"/>
                  <a:pt x="369" y="238"/>
                  <a:pt x="303" y="304"/>
                </a:cubicBezTo>
                <a:close/>
              </a:path>
            </a:pathLst>
          </a:custGeom>
        </p:spPr>
        <p:style>
          <a:lnRef idx="0">
            <a:srgbClr val="FFFFFF"/>
          </a:lnRef>
          <a:fillRef idx="2">
            <a:schemeClr val="accent1"/>
          </a:fillRef>
          <a:effectRef idx="1">
            <a:schemeClr val="accent1"/>
          </a:effectRef>
          <a:fontRef idx="minor">
            <a:schemeClr val="lt1"/>
          </a:fontRef>
        </p:style>
        <p:txBody>
          <a:bodyPr vert="horz" wrap="square" lIns="88264" tIns="44132" rIns="88264" bIns="44132" numCol="1" anchor="t" anchorCtr="0" compatLnSpc="1"/>
          <a:lstStyle/>
          <a:p>
            <a:pPr>
              <a:lnSpc>
                <a:spcPct val="120000"/>
              </a:lnSpc>
            </a:pPr>
            <a:endParaRPr lang="id-ID" sz="1650">
              <a:latin typeface="微软雅黑" panose="020B0503020204020204" charset="-122"/>
              <a:ea typeface="微软雅黑" panose="020B0503020204020204" charset="-122"/>
              <a:cs typeface="+mn-ea"/>
              <a:sym typeface="Arial" panose="020B0604020202020204" pitchFamily="34" charset="0"/>
            </a:endParaRPr>
          </a:p>
        </p:txBody>
      </p:sp>
      <p:sp>
        <p:nvSpPr>
          <p:cNvPr id="17" name="Freeform 30"/>
          <p:cNvSpPr/>
          <p:nvPr/>
        </p:nvSpPr>
        <p:spPr bwMode="auto">
          <a:xfrm>
            <a:off x="6661196" y="2111940"/>
            <a:ext cx="960791" cy="960790"/>
          </a:xfrm>
          <a:custGeom>
            <a:avLst/>
            <a:gdLst>
              <a:gd name="T0" fmla="*/ 303 w 369"/>
              <a:gd name="T1" fmla="*/ 304 h 369"/>
              <a:gd name="T2" fmla="*/ 65 w 369"/>
              <a:gd name="T3" fmla="*/ 304 h 369"/>
              <a:gd name="T4" fmla="*/ 65 w 369"/>
              <a:gd name="T5" fmla="*/ 66 h 369"/>
              <a:gd name="T6" fmla="*/ 303 w 369"/>
              <a:gd name="T7" fmla="*/ 66 h 369"/>
              <a:gd name="T8" fmla="*/ 303 w 369"/>
              <a:gd name="T9" fmla="*/ 304 h 369"/>
            </a:gdLst>
            <a:ahLst/>
            <a:cxnLst>
              <a:cxn ang="0">
                <a:pos x="T0" y="T1"/>
              </a:cxn>
              <a:cxn ang="0">
                <a:pos x="T2" y="T3"/>
              </a:cxn>
              <a:cxn ang="0">
                <a:pos x="T4" y="T5"/>
              </a:cxn>
              <a:cxn ang="0">
                <a:pos x="T6" y="T7"/>
              </a:cxn>
              <a:cxn ang="0">
                <a:pos x="T8" y="T9"/>
              </a:cxn>
            </a:cxnLst>
            <a:rect l="0" t="0" r="r" b="b"/>
            <a:pathLst>
              <a:path w="369" h="369">
                <a:moveTo>
                  <a:pt x="303" y="304"/>
                </a:moveTo>
                <a:cubicBezTo>
                  <a:pt x="238" y="369"/>
                  <a:pt x="131" y="369"/>
                  <a:pt x="65" y="304"/>
                </a:cubicBezTo>
                <a:cubicBezTo>
                  <a:pt x="0" y="238"/>
                  <a:pt x="0" y="131"/>
                  <a:pt x="65" y="66"/>
                </a:cubicBezTo>
                <a:cubicBezTo>
                  <a:pt x="131" y="0"/>
                  <a:pt x="238" y="0"/>
                  <a:pt x="303" y="66"/>
                </a:cubicBezTo>
                <a:cubicBezTo>
                  <a:pt x="369" y="131"/>
                  <a:pt x="369" y="238"/>
                  <a:pt x="303" y="304"/>
                </a:cubicBezTo>
                <a:close/>
              </a:path>
            </a:pathLst>
          </a:custGeom>
        </p:spPr>
        <p:style>
          <a:lnRef idx="0">
            <a:srgbClr val="FFFFFF"/>
          </a:lnRef>
          <a:fillRef idx="2">
            <a:schemeClr val="accent2"/>
          </a:fillRef>
          <a:effectRef idx="0">
            <a:srgbClr val="FFFFFF"/>
          </a:effectRef>
          <a:fontRef idx="minor">
            <a:schemeClr val="lt1"/>
          </a:fontRef>
        </p:style>
        <p:txBody>
          <a:bodyPr vert="horz" wrap="square" lIns="88264" tIns="44132" rIns="88264" bIns="44132" numCol="1" anchor="t" anchorCtr="0" compatLnSpc="1"/>
          <a:lstStyle/>
          <a:p>
            <a:pPr>
              <a:lnSpc>
                <a:spcPct val="120000"/>
              </a:lnSpc>
            </a:pPr>
            <a:endParaRPr lang="id-ID" sz="1650">
              <a:solidFill>
                <a:schemeClr val="accent1"/>
              </a:solidFill>
              <a:latin typeface="微软雅黑" panose="020B0503020204020204" charset="-122"/>
              <a:ea typeface="微软雅黑" panose="020B0503020204020204" charset="-122"/>
              <a:cs typeface="+mn-ea"/>
              <a:sym typeface="Arial" panose="020B0604020202020204" pitchFamily="34" charset="0"/>
            </a:endParaRPr>
          </a:p>
        </p:txBody>
      </p:sp>
      <p:sp>
        <p:nvSpPr>
          <p:cNvPr id="18" name="Freeform 31"/>
          <p:cNvSpPr/>
          <p:nvPr/>
        </p:nvSpPr>
        <p:spPr bwMode="auto">
          <a:xfrm>
            <a:off x="4338137" y="4433467"/>
            <a:ext cx="962323" cy="963855"/>
          </a:xfrm>
          <a:custGeom>
            <a:avLst/>
            <a:gdLst>
              <a:gd name="T0" fmla="*/ 303 w 369"/>
              <a:gd name="T1" fmla="*/ 304 h 370"/>
              <a:gd name="T2" fmla="*/ 65 w 369"/>
              <a:gd name="T3" fmla="*/ 304 h 370"/>
              <a:gd name="T4" fmla="*/ 65 w 369"/>
              <a:gd name="T5" fmla="*/ 66 h 370"/>
              <a:gd name="T6" fmla="*/ 303 w 369"/>
              <a:gd name="T7" fmla="*/ 66 h 370"/>
              <a:gd name="T8" fmla="*/ 303 w 369"/>
              <a:gd name="T9" fmla="*/ 304 h 370"/>
            </a:gdLst>
            <a:ahLst/>
            <a:cxnLst>
              <a:cxn ang="0">
                <a:pos x="T0" y="T1"/>
              </a:cxn>
              <a:cxn ang="0">
                <a:pos x="T2" y="T3"/>
              </a:cxn>
              <a:cxn ang="0">
                <a:pos x="T4" y="T5"/>
              </a:cxn>
              <a:cxn ang="0">
                <a:pos x="T6" y="T7"/>
              </a:cxn>
              <a:cxn ang="0">
                <a:pos x="T8" y="T9"/>
              </a:cxn>
            </a:cxnLst>
            <a:rect l="0" t="0" r="r" b="b"/>
            <a:pathLst>
              <a:path w="369" h="370">
                <a:moveTo>
                  <a:pt x="303" y="304"/>
                </a:moveTo>
                <a:cubicBezTo>
                  <a:pt x="238" y="370"/>
                  <a:pt x="131" y="370"/>
                  <a:pt x="65" y="304"/>
                </a:cubicBezTo>
                <a:cubicBezTo>
                  <a:pt x="0" y="238"/>
                  <a:pt x="0" y="132"/>
                  <a:pt x="65" y="66"/>
                </a:cubicBezTo>
                <a:cubicBezTo>
                  <a:pt x="131" y="0"/>
                  <a:pt x="238" y="0"/>
                  <a:pt x="303" y="66"/>
                </a:cubicBezTo>
                <a:cubicBezTo>
                  <a:pt x="369" y="132"/>
                  <a:pt x="369" y="238"/>
                  <a:pt x="303" y="304"/>
                </a:cubicBezTo>
                <a:close/>
              </a:path>
            </a:pathLst>
          </a:custGeom>
        </p:spPr>
        <p:style>
          <a:lnRef idx="0">
            <a:srgbClr val="FFFFFF"/>
          </a:lnRef>
          <a:fillRef idx="2">
            <a:schemeClr val="accent2"/>
          </a:fillRef>
          <a:effectRef idx="0">
            <a:srgbClr val="FFFFFF"/>
          </a:effectRef>
          <a:fontRef idx="minor">
            <a:schemeClr val="lt1"/>
          </a:fontRef>
        </p:style>
        <p:txBody>
          <a:bodyPr vert="horz" wrap="square" lIns="88264" tIns="44132" rIns="88264" bIns="44132" numCol="1" anchor="t" anchorCtr="0" compatLnSpc="1"/>
          <a:lstStyle/>
          <a:p>
            <a:pPr>
              <a:lnSpc>
                <a:spcPct val="120000"/>
              </a:lnSpc>
            </a:pPr>
            <a:endParaRPr lang="id-ID" sz="1650">
              <a:latin typeface="微软雅黑" panose="020B0503020204020204" charset="-122"/>
              <a:ea typeface="微软雅黑" panose="020B0503020204020204" charset="-122"/>
              <a:cs typeface="+mn-ea"/>
              <a:sym typeface="Arial" panose="020B0604020202020204" pitchFamily="34" charset="0"/>
            </a:endParaRPr>
          </a:p>
        </p:txBody>
      </p:sp>
      <p:sp>
        <p:nvSpPr>
          <p:cNvPr id="19" name="TextBox 36"/>
          <p:cNvSpPr txBox="1"/>
          <p:nvPr/>
        </p:nvSpPr>
        <p:spPr>
          <a:xfrm>
            <a:off x="8484709" y="1833009"/>
            <a:ext cx="1332416" cy="499624"/>
          </a:xfrm>
          <a:prstGeom prst="rect">
            <a:avLst/>
          </a:prstGeom>
          <a:noFill/>
        </p:spPr>
        <p:txBody>
          <a:bodyPr wrap="none" rtlCol="0">
            <a:spAutoFit/>
          </a:bodyPr>
          <a:lstStyle/>
          <a:p>
            <a:pPr algn="ctr" defTabSz="457200">
              <a:lnSpc>
                <a:spcPct val="150000"/>
              </a:lnSpc>
              <a:defRPr/>
            </a:pPr>
            <a:r>
              <a:rPr lang="zh-CN" altLang="en-US" sz="2000" b="1" dirty="0">
                <a:latin typeface="微软雅黑" panose="020B0503020204020204" charset="-122"/>
                <a:ea typeface="微软雅黑" panose="020B0503020204020204" charset="-122"/>
                <a:cs typeface="+mn-ea"/>
                <a:sym typeface="+mn-ea"/>
              </a:rPr>
              <a:t>入金</a:t>
            </a:r>
            <a:r>
              <a:rPr lang="en-US" altLang="zh-CN" sz="2000" b="1" dirty="0">
                <a:latin typeface="微软雅黑" panose="020B0503020204020204" charset="-122"/>
                <a:ea typeface="微软雅黑" panose="020B0503020204020204" charset="-122"/>
                <a:cs typeface="+mn-ea"/>
                <a:sym typeface="+mn-ea"/>
              </a:rPr>
              <a:t>/</a:t>
            </a:r>
            <a:r>
              <a:rPr lang="zh-CN" altLang="en-US" sz="2000" b="1" dirty="0">
                <a:latin typeface="微软雅黑" panose="020B0503020204020204" charset="-122"/>
                <a:ea typeface="微软雅黑" panose="020B0503020204020204" charset="-122"/>
                <a:cs typeface="+mn-ea"/>
                <a:sym typeface="+mn-ea"/>
              </a:rPr>
              <a:t>转账</a:t>
            </a:r>
            <a:endParaRPr lang="zh-CN" altLang="en-US" sz="2000" b="1" dirty="0">
              <a:latin typeface="微软雅黑" panose="020B0503020204020204" charset="-122"/>
              <a:ea typeface="微软雅黑" panose="020B0503020204020204" charset="-122"/>
              <a:cs typeface="+mn-ea"/>
              <a:sym typeface="+mn-ea"/>
            </a:endParaRPr>
          </a:p>
        </p:txBody>
      </p:sp>
      <p:sp>
        <p:nvSpPr>
          <p:cNvPr id="20" name="TextBox 38"/>
          <p:cNvSpPr txBox="1"/>
          <p:nvPr/>
        </p:nvSpPr>
        <p:spPr>
          <a:xfrm>
            <a:off x="2405241" y="4688582"/>
            <a:ext cx="1210588" cy="430374"/>
          </a:xfrm>
          <a:prstGeom prst="rect">
            <a:avLst/>
          </a:prstGeom>
          <a:noFill/>
        </p:spPr>
        <p:txBody>
          <a:bodyPr wrap="none" rtlCol="0">
            <a:spAutoFit/>
          </a:bodyPr>
          <a:lstStyle/>
          <a:p>
            <a:pPr>
              <a:lnSpc>
                <a:spcPct val="120000"/>
              </a:lnSpc>
            </a:pPr>
            <a:r>
              <a:rPr lang="zh-CN" altLang="en-US" sz="2000" b="1" dirty="0">
                <a:latin typeface="微软雅黑" panose="020B0503020204020204" charset="-122"/>
                <a:ea typeface="微软雅黑" panose="020B0503020204020204" charset="-122"/>
                <a:cs typeface="+mn-ea"/>
                <a:sym typeface="Arial" panose="020B0604020202020204" pitchFamily="34" charset="0"/>
              </a:rPr>
              <a:t>资金清分</a:t>
            </a:r>
            <a:endParaRPr lang="id-ID" sz="2000" b="1" dirty="0">
              <a:latin typeface="微软雅黑" panose="020B0503020204020204" charset="-122"/>
              <a:ea typeface="微软雅黑" panose="020B0503020204020204" charset="-122"/>
              <a:cs typeface="+mn-ea"/>
              <a:sym typeface="Arial" panose="020B0604020202020204" pitchFamily="34" charset="0"/>
            </a:endParaRPr>
          </a:p>
        </p:txBody>
      </p:sp>
      <p:sp>
        <p:nvSpPr>
          <p:cNvPr id="21" name="Rectangle 39"/>
          <p:cNvSpPr/>
          <p:nvPr/>
        </p:nvSpPr>
        <p:spPr>
          <a:xfrm>
            <a:off x="1010211" y="5041813"/>
            <a:ext cx="3373981" cy="1346907"/>
          </a:xfrm>
          <a:prstGeom prst="rect">
            <a:avLst/>
          </a:prstGeom>
          <a:noFill/>
        </p:spPr>
        <p:txBody>
          <a:bodyPr wrap="square">
            <a:spAutoFit/>
          </a:bodyPr>
          <a:lstStyle/>
          <a:p>
            <a:pPr>
              <a:lnSpc>
                <a:spcPct val="150000"/>
              </a:lnSpc>
            </a:pP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根据平台客户提供的业务订单明细，由银行根据交易资金按子商户维度进行台账登记</a:t>
            </a:r>
            <a:endParaRPr lang="en-US" altLang="zh-CN" sz="14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a:p>
            <a:pPr lvl="0">
              <a:lnSpc>
                <a:spcPct val="150000"/>
              </a:lnSpc>
            </a:pPr>
            <a:endParaRPr lang="zh-CN" altLang="en-US" sz="1400" dirty="0">
              <a:latin typeface="微软雅黑" panose="020B0503020204020204" charset="-122"/>
              <a:ea typeface="微软雅黑" panose="020B0503020204020204" charset="-122"/>
            </a:endParaRPr>
          </a:p>
        </p:txBody>
      </p:sp>
      <p:sp>
        <p:nvSpPr>
          <p:cNvPr id="22" name="TextBox 40"/>
          <p:cNvSpPr txBox="1"/>
          <p:nvPr/>
        </p:nvSpPr>
        <p:spPr>
          <a:xfrm>
            <a:off x="2614482" y="1902259"/>
            <a:ext cx="1210588" cy="430374"/>
          </a:xfrm>
          <a:prstGeom prst="rect">
            <a:avLst/>
          </a:prstGeom>
          <a:noFill/>
        </p:spPr>
        <p:txBody>
          <a:bodyPr wrap="none" rtlCol="0">
            <a:spAutoFit/>
          </a:bodyPr>
          <a:lstStyle/>
          <a:p>
            <a:pPr algn="r">
              <a:lnSpc>
                <a:spcPct val="120000"/>
              </a:lnSpc>
            </a:pPr>
            <a:r>
              <a:rPr lang="zh-CN" altLang="en-US" sz="2000" b="1" dirty="0">
                <a:latin typeface="微软雅黑" panose="020B0503020204020204" charset="-122"/>
                <a:ea typeface="微软雅黑" panose="020B0503020204020204" charset="-122"/>
                <a:cs typeface="+mn-ea"/>
                <a:sym typeface="Arial" panose="020B0604020202020204" pitchFamily="34" charset="0"/>
              </a:rPr>
              <a:t>用户注册</a:t>
            </a:r>
            <a:endParaRPr lang="id-ID" sz="2000" b="1" dirty="0">
              <a:latin typeface="微软雅黑" panose="020B0503020204020204" charset="-122"/>
              <a:ea typeface="微软雅黑" panose="020B0503020204020204" charset="-122"/>
              <a:cs typeface="+mn-ea"/>
              <a:sym typeface="Arial" panose="020B0604020202020204" pitchFamily="34" charset="0"/>
            </a:endParaRPr>
          </a:p>
        </p:txBody>
      </p:sp>
      <p:sp>
        <p:nvSpPr>
          <p:cNvPr id="23" name="Rectangle 41"/>
          <p:cNvSpPr/>
          <p:nvPr/>
        </p:nvSpPr>
        <p:spPr>
          <a:xfrm>
            <a:off x="985837" y="2270356"/>
            <a:ext cx="2879585" cy="1346907"/>
          </a:xfrm>
          <a:prstGeom prst="rect">
            <a:avLst/>
          </a:prstGeom>
          <a:noFill/>
        </p:spPr>
        <p:txBody>
          <a:bodyPr wrap="square">
            <a:spAutoFit/>
          </a:bodyPr>
          <a:lstStyle/>
          <a:p>
            <a:pPr>
              <a:lnSpc>
                <a:spcPct val="150000"/>
              </a:lnSpc>
            </a:pPr>
            <a:r>
              <a:rPr lang="zh-CN" altLang="en-US" sz="14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加强平台客户用户</a:t>
            </a:r>
            <a:r>
              <a:rPr lang="en-US" altLang="zh-CN" sz="14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KYC</a:t>
            </a:r>
            <a:r>
              <a:rPr lang="zh-CN" altLang="en-US" sz="14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，提供用户注册、实名、绑卡能力，实现</a:t>
            </a:r>
            <a:r>
              <a:rPr lang="zh-CN" altLang="en-US" sz="1400" dirty="0">
                <a:solidFill>
                  <a:schemeClr val="tx1">
                    <a:lumMod val="65000"/>
                    <a:lumOff val="35000"/>
                  </a:schemeClr>
                </a:solidFill>
                <a:latin typeface="微软雅黑" panose="020B0503020204020204" charset="-122"/>
                <a:ea typeface="微软雅黑" panose="020B0503020204020204" charset="-122"/>
                <a:sym typeface="+mn-ea"/>
              </a:rPr>
              <a:t>平台用户在银行登记子商户信息，开通银行子账户</a:t>
            </a:r>
            <a:endParaRPr lang="en-US" altLang="zh-CN" sz="14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24" name="TextBox 42"/>
          <p:cNvSpPr txBox="1"/>
          <p:nvPr/>
        </p:nvSpPr>
        <p:spPr>
          <a:xfrm>
            <a:off x="8759139" y="4688582"/>
            <a:ext cx="1210588" cy="430374"/>
          </a:xfrm>
          <a:prstGeom prst="rect">
            <a:avLst/>
          </a:prstGeom>
          <a:noFill/>
        </p:spPr>
        <p:txBody>
          <a:bodyPr wrap="none" rtlCol="0">
            <a:spAutoFit/>
          </a:bodyPr>
          <a:lstStyle/>
          <a:p>
            <a:pPr algn="r">
              <a:lnSpc>
                <a:spcPct val="120000"/>
              </a:lnSpc>
            </a:pPr>
            <a:r>
              <a:rPr lang="zh-CN" altLang="en-US" sz="2000" b="1" dirty="0">
                <a:latin typeface="微软雅黑" panose="020B0503020204020204" charset="-122"/>
                <a:ea typeface="微软雅黑" panose="020B0503020204020204" charset="-122"/>
                <a:cs typeface="+mn-ea"/>
                <a:sym typeface="Arial" panose="020B0604020202020204" pitchFamily="34" charset="0"/>
              </a:rPr>
              <a:t>跨行提现</a:t>
            </a:r>
            <a:endParaRPr lang="id-ID" sz="2000" b="1" dirty="0">
              <a:latin typeface="微软雅黑" panose="020B0503020204020204" charset="-122"/>
              <a:ea typeface="微软雅黑" panose="020B0503020204020204" charset="-122"/>
              <a:cs typeface="+mn-ea"/>
              <a:sym typeface="Arial" panose="020B0604020202020204" pitchFamily="34" charset="0"/>
            </a:endParaRPr>
          </a:p>
        </p:txBody>
      </p:sp>
      <p:sp>
        <p:nvSpPr>
          <p:cNvPr id="25" name="Rectangle 43"/>
          <p:cNvSpPr/>
          <p:nvPr/>
        </p:nvSpPr>
        <p:spPr>
          <a:xfrm>
            <a:off x="7948243" y="5041813"/>
            <a:ext cx="3175861" cy="1023742"/>
          </a:xfrm>
          <a:prstGeom prst="rect">
            <a:avLst/>
          </a:prstGeom>
          <a:noFill/>
        </p:spPr>
        <p:txBody>
          <a:bodyPr wrap="square">
            <a:spAutoFit/>
          </a:bodyPr>
          <a:lstStyle/>
          <a:p>
            <a:pPr>
              <a:lnSpc>
                <a:spcPct val="150000"/>
              </a:lnSpc>
            </a:pPr>
            <a:r>
              <a:rPr lang="zh-CN" altLang="en-US" sz="1400" dirty="0">
                <a:solidFill>
                  <a:schemeClr val="tx1">
                    <a:lumMod val="75000"/>
                    <a:lumOff val="25000"/>
                  </a:schemeClr>
                </a:solidFill>
                <a:latin typeface="+mn-ea"/>
                <a:sym typeface="+mn-ea"/>
              </a:rPr>
              <a:t>提交提现出金指令，将交易结算款项清分至银行子商户绑定的实体银行账户</a:t>
            </a:r>
            <a:endParaRPr lang="en-US" altLang="zh-CN" sz="1400" dirty="0">
              <a:latin typeface="微软雅黑" panose="020B0503020204020204" charset="-122"/>
              <a:ea typeface="微软雅黑" panose="020B0503020204020204" charset="-122"/>
              <a:cs typeface="+mn-ea"/>
              <a:sym typeface="Arial" panose="020B0604020202020204" pitchFamily="34" charset="0"/>
            </a:endParaRPr>
          </a:p>
        </p:txBody>
      </p:sp>
      <p:sp>
        <p:nvSpPr>
          <p:cNvPr id="26" name="TextBox 50"/>
          <p:cNvSpPr txBox="1">
            <a:spLocks noChangeAspect="1"/>
          </p:cNvSpPr>
          <p:nvPr/>
        </p:nvSpPr>
        <p:spPr>
          <a:xfrm>
            <a:off x="4568220" y="4678068"/>
            <a:ext cx="451746" cy="451746"/>
          </a:xfrm>
          <a:prstGeom prst="rect">
            <a:avLst/>
          </a:prstGeom>
          <a:noFill/>
        </p:spPr>
        <p:txBody>
          <a:bodyPr wrap="none" lIns="0" tIns="0" rIns="0" bIns="0" rtlCol="0" anchor="ctr" anchorCtr="0">
            <a:noAutofit/>
          </a:bodyPr>
          <a:lstStyle/>
          <a:p>
            <a:pPr algn="ctr">
              <a:lnSpc>
                <a:spcPct val="120000"/>
              </a:lnSpc>
            </a:pPr>
            <a:r>
              <a:rPr lang="en-US" sz="3090" dirty="0">
                <a:latin typeface="微软雅黑" panose="020B0503020204020204" charset="-122"/>
                <a:ea typeface="微软雅黑" panose="020B0503020204020204" charset="-122"/>
                <a:cs typeface="+mn-ea"/>
                <a:sym typeface="Arial" panose="020B0604020202020204" pitchFamily="34" charset="0"/>
              </a:rPr>
              <a:t>04</a:t>
            </a:r>
            <a:endParaRPr lang="ru-RU" sz="3090" dirty="0">
              <a:latin typeface="微软雅黑" panose="020B0503020204020204" charset="-122"/>
              <a:ea typeface="微软雅黑" panose="020B0503020204020204" charset="-122"/>
              <a:cs typeface="+mn-ea"/>
              <a:sym typeface="Arial" panose="020B0604020202020204" pitchFamily="34" charset="0"/>
            </a:endParaRPr>
          </a:p>
        </p:txBody>
      </p:sp>
      <p:sp>
        <p:nvSpPr>
          <p:cNvPr id="27" name="TextBox 51"/>
          <p:cNvSpPr txBox="1">
            <a:spLocks noChangeAspect="1"/>
          </p:cNvSpPr>
          <p:nvPr/>
        </p:nvSpPr>
        <p:spPr>
          <a:xfrm>
            <a:off x="4568220" y="2326241"/>
            <a:ext cx="451746" cy="451746"/>
          </a:xfrm>
          <a:prstGeom prst="rect">
            <a:avLst/>
          </a:prstGeom>
          <a:noFill/>
        </p:spPr>
        <p:txBody>
          <a:bodyPr wrap="none" lIns="0" tIns="0" rIns="0" bIns="0" rtlCol="0" anchor="ctr" anchorCtr="0">
            <a:noAutofit/>
          </a:bodyPr>
          <a:lstStyle/>
          <a:p>
            <a:pPr algn="ctr">
              <a:lnSpc>
                <a:spcPct val="120000"/>
              </a:lnSpc>
            </a:pPr>
            <a:r>
              <a:rPr lang="en-US" sz="3090">
                <a:solidFill>
                  <a:schemeClr val="bg1"/>
                </a:solidFill>
                <a:latin typeface="微软雅黑" panose="020B0503020204020204" charset="-122"/>
                <a:ea typeface="微软雅黑" panose="020B0503020204020204" charset="-122"/>
                <a:cs typeface="+mn-ea"/>
                <a:sym typeface="Arial" panose="020B0604020202020204" pitchFamily="34" charset="0"/>
              </a:rPr>
              <a:t>01</a:t>
            </a:r>
            <a:endParaRPr lang="ru-RU" sz="3090"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28" name="TextBox 52"/>
          <p:cNvSpPr txBox="1">
            <a:spLocks noChangeAspect="1"/>
          </p:cNvSpPr>
          <p:nvPr/>
        </p:nvSpPr>
        <p:spPr>
          <a:xfrm>
            <a:off x="6907909" y="2326241"/>
            <a:ext cx="451746" cy="451746"/>
          </a:xfrm>
          <a:prstGeom prst="rect">
            <a:avLst/>
          </a:prstGeom>
          <a:noFill/>
        </p:spPr>
        <p:txBody>
          <a:bodyPr wrap="none" lIns="0" tIns="0" rIns="0" bIns="0" rtlCol="0" anchor="ctr" anchorCtr="0">
            <a:noAutofit/>
          </a:bodyPr>
          <a:lstStyle/>
          <a:p>
            <a:pPr algn="ctr">
              <a:lnSpc>
                <a:spcPct val="120000"/>
              </a:lnSpc>
            </a:pPr>
            <a:r>
              <a:rPr lang="en-US" sz="3090" dirty="0">
                <a:solidFill>
                  <a:schemeClr val="bg1"/>
                </a:solidFill>
                <a:latin typeface="微软雅黑" panose="020B0503020204020204" charset="-122"/>
                <a:ea typeface="微软雅黑" panose="020B0503020204020204" charset="-122"/>
                <a:cs typeface="+mn-ea"/>
                <a:sym typeface="Arial" panose="020B0604020202020204" pitchFamily="34" charset="0"/>
              </a:rPr>
              <a:t>02</a:t>
            </a:r>
            <a:endParaRPr lang="ru-RU" sz="3090"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29" name="TextBox 53"/>
          <p:cNvSpPr txBox="1">
            <a:spLocks noChangeAspect="1"/>
          </p:cNvSpPr>
          <p:nvPr/>
        </p:nvSpPr>
        <p:spPr>
          <a:xfrm>
            <a:off x="6907909" y="4678068"/>
            <a:ext cx="451746" cy="451746"/>
          </a:xfrm>
          <a:prstGeom prst="rect">
            <a:avLst/>
          </a:prstGeom>
          <a:noFill/>
        </p:spPr>
        <p:txBody>
          <a:bodyPr wrap="none" lIns="0" tIns="0" rIns="0" bIns="0" rtlCol="0" anchor="ctr" anchorCtr="0">
            <a:noAutofit/>
          </a:bodyPr>
          <a:lstStyle/>
          <a:p>
            <a:pPr algn="ctr">
              <a:lnSpc>
                <a:spcPct val="120000"/>
              </a:lnSpc>
            </a:pPr>
            <a:r>
              <a:rPr lang="en-US" sz="3090" dirty="0">
                <a:solidFill>
                  <a:schemeClr val="bg1"/>
                </a:solidFill>
                <a:latin typeface="微软雅黑" panose="020B0503020204020204" charset="-122"/>
                <a:ea typeface="微软雅黑" panose="020B0503020204020204" charset="-122"/>
                <a:cs typeface="+mn-ea"/>
                <a:sym typeface="Arial" panose="020B0604020202020204" pitchFamily="34" charset="0"/>
              </a:rPr>
              <a:t>03</a:t>
            </a:r>
            <a:endParaRPr lang="ru-RU" sz="3090"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30" name="TextBox 54"/>
          <p:cNvSpPr txBox="1"/>
          <p:nvPr/>
        </p:nvSpPr>
        <p:spPr>
          <a:xfrm rot="16200000">
            <a:off x="4096967" y="3562747"/>
            <a:ext cx="763140" cy="302164"/>
          </a:xfrm>
          <a:prstGeom prst="rect">
            <a:avLst/>
          </a:prstGeom>
          <a:noFill/>
        </p:spPr>
        <p:txBody>
          <a:bodyPr wrap="none" rtlCol="0">
            <a:prstTxWarp prst="textArchUp">
              <a:avLst>
                <a:gd name="adj" fmla="val 10800000"/>
              </a:avLst>
            </a:prstTxWarp>
            <a:spAutoFit/>
          </a:bodyPr>
          <a:lstStyle/>
          <a:p>
            <a:pPr algn="ctr">
              <a:lnSpc>
                <a:spcPct val="120000"/>
              </a:lnSpc>
            </a:pPr>
            <a:r>
              <a:rPr lang="zh-CN" altLang="en-US" sz="1350" b="1" dirty="0">
                <a:solidFill>
                  <a:schemeClr val="bg1"/>
                </a:solidFill>
                <a:latin typeface="微软雅黑" panose="020B0503020204020204" charset="-122"/>
                <a:ea typeface="微软雅黑" panose="020B0503020204020204" charset="-122"/>
                <a:cs typeface="+mn-ea"/>
                <a:sym typeface="Arial" panose="020B0604020202020204" pitchFamily="34" charset="0"/>
              </a:rPr>
              <a:t>资金管理</a:t>
            </a:r>
            <a:endParaRPr lang="id-ID" sz="1350" b="1"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31" name="TextBox 55"/>
          <p:cNvSpPr txBox="1"/>
          <p:nvPr/>
        </p:nvSpPr>
        <p:spPr>
          <a:xfrm>
            <a:off x="5555914" y="2121812"/>
            <a:ext cx="953531" cy="297087"/>
          </a:xfrm>
          <a:prstGeom prst="rect">
            <a:avLst/>
          </a:prstGeom>
          <a:noFill/>
        </p:spPr>
        <p:txBody>
          <a:bodyPr wrap="none" rtlCol="0">
            <a:prstTxWarp prst="textArchUp">
              <a:avLst/>
            </a:prstTxWarp>
            <a:spAutoFit/>
          </a:bodyPr>
          <a:lstStyle/>
          <a:p>
            <a:pPr algn="ctr">
              <a:lnSpc>
                <a:spcPct val="120000"/>
              </a:lnSpc>
            </a:pPr>
            <a:r>
              <a:rPr lang="zh-CN" altLang="en-US" sz="1350" b="1" dirty="0">
                <a:solidFill>
                  <a:schemeClr val="bg1"/>
                </a:solidFill>
                <a:latin typeface="微软雅黑" panose="020B0503020204020204" charset="-122"/>
                <a:ea typeface="微软雅黑" panose="020B0503020204020204" charset="-122"/>
                <a:cs typeface="+mn-ea"/>
                <a:sym typeface="Arial" panose="020B0604020202020204" pitchFamily="34" charset="0"/>
              </a:rPr>
              <a:t>会员管理</a:t>
            </a:r>
            <a:endParaRPr lang="id-ID" sz="1350" b="1"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32" name="TextBox 56"/>
          <p:cNvSpPr txBox="1"/>
          <p:nvPr/>
        </p:nvSpPr>
        <p:spPr>
          <a:xfrm rot="5400000">
            <a:off x="7109298" y="3617205"/>
            <a:ext cx="763140" cy="297087"/>
          </a:xfrm>
          <a:prstGeom prst="rect">
            <a:avLst/>
          </a:prstGeom>
          <a:noFill/>
        </p:spPr>
        <p:txBody>
          <a:bodyPr wrap="none" rtlCol="0">
            <a:prstTxWarp prst="textArchUp">
              <a:avLst/>
            </a:prstTxWarp>
            <a:spAutoFit/>
          </a:bodyPr>
          <a:lstStyle/>
          <a:p>
            <a:pPr algn="ctr">
              <a:lnSpc>
                <a:spcPct val="120000"/>
              </a:lnSpc>
            </a:pPr>
            <a:r>
              <a:rPr lang="zh-CN" altLang="en-US" sz="1350" b="1" dirty="0">
                <a:solidFill>
                  <a:schemeClr val="bg1"/>
                </a:solidFill>
                <a:latin typeface="微软雅黑" panose="020B0503020204020204" charset="-122"/>
                <a:ea typeface="微软雅黑" panose="020B0503020204020204" charset="-122"/>
                <a:cs typeface="+mn-ea"/>
                <a:sym typeface="Arial" panose="020B0604020202020204" pitchFamily="34" charset="0"/>
              </a:rPr>
              <a:t>账户管理</a:t>
            </a:r>
            <a:endParaRPr lang="id-ID" sz="1350" b="1"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33" name="TextBox 57"/>
          <p:cNvSpPr txBox="1"/>
          <p:nvPr/>
        </p:nvSpPr>
        <p:spPr>
          <a:xfrm>
            <a:off x="5573221" y="5119840"/>
            <a:ext cx="789251" cy="297087"/>
          </a:xfrm>
          <a:prstGeom prst="rect">
            <a:avLst/>
          </a:prstGeom>
          <a:noFill/>
        </p:spPr>
        <p:txBody>
          <a:bodyPr wrap="none" rtlCol="0">
            <a:prstTxWarp prst="textArchDown">
              <a:avLst/>
            </a:prstTxWarp>
            <a:spAutoFit/>
          </a:bodyPr>
          <a:lstStyle/>
          <a:p>
            <a:pPr algn="ctr">
              <a:lnSpc>
                <a:spcPct val="120000"/>
              </a:lnSpc>
            </a:pPr>
            <a:r>
              <a:rPr lang="zh-CN" altLang="en-US" sz="1350" b="1" dirty="0">
                <a:latin typeface="微软雅黑" panose="020B0503020204020204" charset="-122"/>
                <a:ea typeface="微软雅黑" panose="020B0503020204020204" charset="-122"/>
                <a:cs typeface="+mn-ea"/>
                <a:sym typeface="Arial" panose="020B0604020202020204" pitchFamily="34" charset="0"/>
              </a:rPr>
              <a:t>交易管理</a:t>
            </a:r>
            <a:endParaRPr lang="id-ID" sz="1350" b="1" dirty="0">
              <a:latin typeface="微软雅黑" panose="020B0503020204020204" charset="-122"/>
              <a:ea typeface="微软雅黑" panose="020B0503020204020204" charset="-122"/>
              <a:cs typeface="+mn-ea"/>
              <a:sym typeface="Arial" panose="020B0604020202020204" pitchFamily="34" charset="0"/>
            </a:endParaRPr>
          </a:p>
        </p:txBody>
      </p:sp>
      <p:sp>
        <p:nvSpPr>
          <p:cNvPr id="34" name="矩形 33"/>
          <p:cNvSpPr/>
          <p:nvPr/>
        </p:nvSpPr>
        <p:spPr>
          <a:xfrm>
            <a:off x="5330793" y="3533393"/>
            <a:ext cx="1415772" cy="481350"/>
          </a:xfrm>
          <a:prstGeom prst="rect">
            <a:avLst/>
          </a:prstGeom>
        </p:spPr>
        <p:txBody>
          <a:bodyPr wrap="none">
            <a:spAutoFit/>
          </a:bodyPr>
          <a:lstStyle/>
          <a:p>
            <a:pPr algn="ctr">
              <a:lnSpc>
                <a:spcPct val="114000"/>
              </a:lnSpc>
            </a:pPr>
            <a:r>
              <a:rPr lang="zh-CN" altLang="en-US" sz="2400" b="1" dirty="0">
                <a:solidFill>
                  <a:srgbClr val="152E52"/>
                </a:solidFill>
                <a:latin typeface="微软雅黑" panose="020B0503020204020204" charset="-122"/>
                <a:ea typeface="微软雅黑" panose="020B0503020204020204" charset="-122"/>
              </a:rPr>
              <a:t>银行托管</a:t>
            </a:r>
            <a:endParaRPr lang="en-US" altLang="zh-CN" sz="2400" b="1" dirty="0">
              <a:solidFill>
                <a:srgbClr val="152E52"/>
              </a:solidFill>
              <a:latin typeface="微软雅黑" panose="020B0503020204020204" charset="-122"/>
              <a:ea typeface="微软雅黑" panose="020B0503020204020204" charset="-122"/>
            </a:endParaRPr>
          </a:p>
        </p:txBody>
      </p:sp>
      <p:sp>
        <p:nvSpPr>
          <p:cNvPr id="35" name="Rectangle 43"/>
          <p:cNvSpPr/>
          <p:nvPr/>
        </p:nvSpPr>
        <p:spPr>
          <a:xfrm>
            <a:off x="7975964" y="2332633"/>
            <a:ext cx="3551018" cy="1670073"/>
          </a:xfrm>
          <a:prstGeom prst="rect">
            <a:avLst/>
          </a:prstGeom>
          <a:noFill/>
        </p:spPr>
        <p:txBody>
          <a:bodyPr wrap="square">
            <a:spAutoFit/>
          </a:bodyPr>
          <a:lstStyle/>
          <a:p>
            <a:pPr>
              <a:lnSpc>
                <a:spcPct val="150000"/>
              </a:lnSpc>
            </a:pPr>
            <a:r>
              <a:rPr lang="zh-CN" altLang="en-US" sz="1400" dirty="0">
                <a:solidFill>
                  <a:schemeClr val="tx1">
                    <a:lumMod val="75000"/>
                    <a:lumOff val="25000"/>
                  </a:schemeClr>
                </a:solidFill>
                <a:latin typeface="+mn-ea"/>
                <a:sym typeface="+mn-ea"/>
              </a:rPr>
              <a:t>支持多渠道收款资金结算入金</a:t>
            </a:r>
            <a:endParaRPr lang="en-US" altLang="zh-CN" sz="1400" dirty="0">
              <a:solidFill>
                <a:schemeClr val="tx1">
                  <a:lumMod val="75000"/>
                  <a:lumOff val="25000"/>
                </a:schemeClr>
              </a:solidFill>
              <a:latin typeface="+mn-ea"/>
              <a:sym typeface="+mn-ea"/>
            </a:endParaRPr>
          </a:p>
          <a:p>
            <a:pPr>
              <a:lnSpc>
                <a:spcPct val="150000"/>
              </a:lnSpc>
            </a:pPr>
            <a:r>
              <a:rPr lang="zh-CN" altLang="en-US" sz="1400" dirty="0">
                <a:solidFill>
                  <a:schemeClr val="tx1">
                    <a:lumMod val="75000"/>
                    <a:lumOff val="25000"/>
                  </a:schemeClr>
                </a:solidFill>
                <a:latin typeface="+mn-ea"/>
                <a:sym typeface="+mn-ea"/>
              </a:rPr>
              <a:t>支持用户绑定的银行实体账户转账入金</a:t>
            </a: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（需银行确认能力）</a:t>
            </a:r>
            <a:endParaRPr lang="en-US" altLang="zh-CN" sz="14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a:p>
            <a:pPr>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支持银行加白来款账户入金（需银行审批）</a:t>
            </a:r>
            <a:endParaRPr lang="en-US" altLang="zh-CN" sz="14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a:p>
            <a:pPr>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支持银行子账户间转账及退款</a:t>
            </a:r>
            <a:endParaRPr lang="en-US" altLang="zh-CN" sz="1400" dirty="0">
              <a:latin typeface="微软雅黑" panose="020B0503020204020204" charset="-122"/>
              <a:ea typeface="微软雅黑" panose="020B0503020204020204" charset="-122"/>
              <a:cs typeface="+mn-ea"/>
              <a:sym typeface="Arial" panose="020B0604020202020204" pitchFamily="34" charset="0"/>
            </a:endParaRPr>
          </a:p>
        </p:txBody>
      </p:sp>
      <p:sp>
        <p:nvSpPr>
          <p:cNvPr id="2" name="任意多边形: 形状 18"/>
          <p:cNvSpPr/>
          <p:nvPr>
            <p:custDataLst>
              <p:tags r:id="rId1"/>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37" name="对角圆角矩形 120"/>
          <p:cNvSpPr/>
          <p:nvPr>
            <p:custDataLst>
              <p:tags r:id="rId2"/>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产品能力</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5"/>
          <p:cNvSpPr txBox="1"/>
          <p:nvPr/>
        </p:nvSpPr>
        <p:spPr>
          <a:xfrm>
            <a:off x="696500" y="1678365"/>
            <a:ext cx="1056700" cy="335989"/>
          </a:xfrm>
          <a:prstGeom prst="rect">
            <a:avLst/>
          </a:prstGeom>
          <a:noFill/>
        </p:spPr>
        <p:txBody>
          <a:bodyPr wrap="none" rtlCol="0">
            <a:spAutoFit/>
          </a:bodyPr>
          <a:lstStyle/>
          <a:p>
            <a:pPr>
              <a:lnSpc>
                <a:spcPts val="1900"/>
              </a:lnSpc>
            </a:pPr>
            <a:r>
              <a:rPr lang="zh-CN" altLang="en-US" sz="1700" b="1" dirty="0">
                <a:latin typeface="+mn-ea"/>
              </a:rPr>
              <a:t>会员开户</a:t>
            </a:r>
            <a:endParaRPr lang="en-US" sz="1700" b="1" dirty="0">
              <a:latin typeface="+mn-ea"/>
            </a:endParaRPr>
          </a:p>
        </p:txBody>
      </p:sp>
      <p:sp>
        <p:nvSpPr>
          <p:cNvPr id="4" name="TextBox 27"/>
          <p:cNvSpPr txBox="1"/>
          <p:nvPr/>
        </p:nvSpPr>
        <p:spPr>
          <a:xfrm>
            <a:off x="796028" y="3510364"/>
            <a:ext cx="857645" cy="579646"/>
          </a:xfrm>
          <a:prstGeom prst="rect">
            <a:avLst/>
          </a:prstGeom>
          <a:noFill/>
        </p:spPr>
        <p:txBody>
          <a:bodyPr wrap="square" rtlCol="0">
            <a:spAutoFit/>
          </a:bodyPr>
          <a:lstStyle/>
          <a:p>
            <a:pPr algn="ctr">
              <a:lnSpc>
                <a:spcPts val="1900"/>
              </a:lnSpc>
            </a:pPr>
            <a:r>
              <a:rPr lang="en-US" altLang="zh-CN" sz="1700" b="1" dirty="0" err="1">
                <a:latin typeface="+mn-ea"/>
              </a:rPr>
              <a:t>多渠道</a:t>
            </a:r>
            <a:r>
              <a:rPr lang="zh-CN" altLang="en-US" sz="1700" b="1" dirty="0">
                <a:latin typeface="+mn-ea"/>
              </a:rPr>
              <a:t>收款</a:t>
            </a:r>
            <a:endParaRPr lang="en-US" altLang="zh-CN" sz="1700" b="1" dirty="0">
              <a:latin typeface="+mn-ea"/>
            </a:endParaRPr>
          </a:p>
        </p:txBody>
      </p:sp>
      <p:sp>
        <p:nvSpPr>
          <p:cNvPr id="5" name="TextBox 29"/>
          <p:cNvSpPr txBox="1"/>
          <p:nvPr/>
        </p:nvSpPr>
        <p:spPr>
          <a:xfrm>
            <a:off x="696500" y="5493288"/>
            <a:ext cx="1147380" cy="335989"/>
          </a:xfrm>
          <a:prstGeom prst="rect">
            <a:avLst/>
          </a:prstGeom>
          <a:noFill/>
        </p:spPr>
        <p:txBody>
          <a:bodyPr wrap="square" rtlCol="0">
            <a:spAutoFit/>
          </a:bodyPr>
          <a:lstStyle/>
          <a:p>
            <a:pPr algn="ctr">
              <a:lnSpc>
                <a:spcPts val="1900"/>
              </a:lnSpc>
            </a:pPr>
            <a:r>
              <a:rPr lang="zh-CN" altLang="en-US" sz="1700" b="1" dirty="0">
                <a:latin typeface="+mn-ea"/>
              </a:rPr>
              <a:t>资金清分</a:t>
            </a:r>
            <a:endParaRPr lang="en-US" sz="1700" b="1" dirty="0">
              <a:latin typeface="+mn-ea"/>
            </a:endParaRPr>
          </a:p>
        </p:txBody>
      </p:sp>
      <p:sp>
        <p:nvSpPr>
          <p:cNvPr id="6" name="Subtitle 2"/>
          <p:cNvSpPr txBox="1"/>
          <p:nvPr/>
        </p:nvSpPr>
        <p:spPr>
          <a:xfrm>
            <a:off x="3261849" y="3089201"/>
            <a:ext cx="2764050" cy="1740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00"/>
              </a:lnSpc>
              <a:spcBef>
                <a:spcPts val="0"/>
              </a:spcBef>
            </a:pPr>
            <a:r>
              <a:rPr lang="zh-CN" altLang="en-US" sz="1400" dirty="0">
                <a:latin typeface="微软雅黑" panose="020B0503020204020204" charset="-122"/>
                <a:ea typeface="微软雅黑" panose="020B0503020204020204" charset="-122"/>
              </a:rPr>
              <a:t>通联</a:t>
            </a:r>
            <a:endParaRPr lang="en-US" altLang="zh-CN" sz="1400" dirty="0">
              <a:latin typeface="微软雅黑" panose="020B0503020204020204" charset="-122"/>
              <a:ea typeface="微软雅黑" panose="020B0503020204020204" charset="-122"/>
            </a:endParaRPr>
          </a:p>
          <a:p>
            <a:pPr>
              <a:lnSpc>
                <a:spcPts val="1600"/>
              </a:lnSpc>
              <a:spcBef>
                <a:spcPts val="0"/>
              </a:spcBef>
            </a:pPr>
            <a:r>
              <a:rPr lang="zh-CN" altLang="en-US" sz="1400" dirty="0">
                <a:latin typeface="微软雅黑" panose="020B0503020204020204" charset="-122"/>
                <a:ea typeface="微软雅黑" panose="020B0503020204020204" charset="-122"/>
              </a:rPr>
              <a:t>乐刷</a:t>
            </a:r>
            <a:endParaRPr lang="zh-CN" altLang="en-US" sz="1400" dirty="0">
              <a:latin typeface="微软雅黑" panose="020B0503020204020204" charset="-122"/>
              <a:ea typeface="微软雅黑" panose="020B0503020204020204" charset="-122"/>
            </a:endParaRPr>
          </a:p>
          <a:p>
            <a:pPr>
              <a:lnSpc>
                <a:spcPts val="1600"/>
              </a:lnSpc>
              <a:spcBef>
                <a:spcPts val="0"/>
              </a:spcBef>
            </a:pPr>
            <a:r>
              <a:rPr lang="zh-CN" altLang="en-US" sz="1400" dirty="0">
                <a:latin typeface="微软雅黑" panose="020B0503020204020204" charset="-122"/>
                <a:ea typeface="微软雅黑" panose="020B0503020204020204" charset="-122"/>
              </a:rPr>
              <a:t>支付宝</a:t>
            </a:r>
            <a:endParaRPr lang="zh-CN" altLang="en-US" sz="1400" dirty="0">
              <a:latin typeface="微软雅黑" panose="020B0503020204020204" charset="-122"/>
              <a:ea typeface="微软雅黑" panose="020B0503020204020204" charset="-122"/>
            </a:endParaRPr>
          </a:p>
          <a:p>
            <a:pPr>
              <a:lnSpc>
                <a:spcPts val="1600"/>
              </a:lnSpc>
              <a:spcBef>
                <a:spcPts val="0"/>
              </a:spcBef>
            </a:pPr>
            <a:r>
              <a:rPr lang="zh-CN" altLang="en-US" sz="1400" dirty="0">
                <a:latin typeface="微软雅黑" panose="020B0503020204020204" charset="-122"/>
                <a:ea typeface="微软雅黑" panose="020B0503020204020204" charset="-122"/>
              </a:rPr>
              <a:t>财付通</a:t>
            </a:r>
            <a:endParaRPr lang="zh-CN" altLang="en-US" sz="1400" dirty="0">
              <a:latin typeface="微软雅黑" panose="020B0503020204020204" charset="-122"/>
              <a:ea typeface="微软雅黑" panose="020B0503020204020204" charset="-122"/>
            </a:endParaRPr>
          </a:p>
          <a:p>
            <a:pPr>
              <a:lnSpc>
                <a:spcPts val="1600"/>
              </a:lnSpc>
              <a:spcBef>
                <a:spcPts val="0"/>
              </a:spcBef>
            </a:pPr>
            <a:r>
              <a:rPr lang="zh-CN" altLang="en-US" sz="1400" dirty="0">
                <a:latin typeface="微软雅黑" panose="020B0503020204020204" charset="-122"/>
                <a:ea typeface="微软雅黑" panose="020B0503020204020204" charset="-122"/>
              </a:rPr>
              <a:t>美团团购</a:t>
            </a:r>
            <a:r>
              <a:rPr lang="en-US" altLang="zh-CN" sz="1400" dirty="0">
                <a:latin typeface="微软雅黑" panose="020B0503020204020204" charset="-122"/>
                <a:ea typeface="微软雅黑" panose="020B0503020204020204" charset="-122"/>
              </a:rPr>
              <a:t>/</a:t>
            </a:r>
            <a:r>
              <a:rPr lang="zh-CN" altLang="en-US" sz="1400" dirty="0">
                <a:latin typeface="微软雅黑" panose="020B0503020204020204" charset="-122"/>
                <a:ea typeface="微软雅黑" panose="020B0503020204020204" charset="-122"/>
              </a:rPr>
              <a:t>美团外卖</a:t>
            </a:r>
            <a:endParaRPr lang="zh-CN" altLang="en-US" sz="1400" dirty="0">
              <a:latin typeface="微软雅黑" panose="020B0503020204020204" charset="-122"/>
              <a:ea typeface="微软雅黑" panose="020B0503020204020204" charset="-122"/>
            </a:endParaRPr>
          </a:p>
          <a:p>
            <a:pPr>
              <a:lnSpc>
                <a:spcPts val="1600"/>
              </a:lnSpc>
              <a:spcBef>
                <a:spcPts val="0"/>
              </a:spcBef>
            </a:pPr>
            <a:r>
              <a:rPr lang="zh-CN" altLang="en-US" sz="1400" dirty="0">
                <a:latin typeface="微软雅黑" panose="020B0503020204020204" charset="-122"/>
                <a:ea typeface="微软雅黑" panose="020B0503020204020204" charset="-122"/>
              </a:rPr>
              <a:t>快手</a:t>
            </a:r>
            <a:endParaRPr lang="zh-CN" altLang="en-US" sz="1400" dirty="0">
              <a:latin typeface="微软雅黑" panose="020B0503020204020204" charset="-122"/>
              <a:ea typeface="微软雅黑" panose="020B0503020204020204" charset="-122"/>
            </a:endParaRPr>
          </a:p>
          <a:p>
            <a:pPr>
              <a:lnSpc>
                <a:spcPts val="1600"/>
              </a:lnSpc>
              <a:spcBef>
                <a:spcPts val="0"/>
              </a:spcBef>
            </a:pPr>
            <a:r>
              <a:rPr lang="zh-CN" altLang="en-US" sz="1400" dirty="0">
                <a:latin typeface="微软雅黑" panose="020B0503020204020204" charset="-122"/>
                <a:ea typeface="微软雅黑" panose="020B0503020204020204" charset="-122"/>
              </a:rPr>
              <a:t>抖音</a:t>
            </a:r>
            <a:endParaRPr lang="zh-CN" altLang="en-US" sz="1400" dirty="0">
              <a:latin typeface="微软雅黑" panose="020B0503020204020204" charset="-122"/>
              <a:ea typeface="微软雅黑" panose="020B0503020204020204" charset="-122"/>
            </a:endParaRPr>
          </a:p>
          <a:p>
            <a:pPr>
              <a:lnSpc>
                <a:spcPts val="1600"/>
              </a:lnSpc>
              <a:spcBef>
                <a:spcPts val="0"/>
              </a:spcBef>
            </a:pPr>
            <a:r>
              <a:rPr lang="zh-CN" altLang="en-US" sz="1400" dirty="0">
                <a:latin typeface="微软雅黑" panose="020B0503020204020204" charset="-122"/>
                <a:ea typeface="微软雅黑" panose="020B0503020204020204" charset="-122"/>
              </a:rPr>
              <a:t>饿了么</a:t>
            </a:r>
            <a:endParaRPr lang="en-US" altLang="zh-CN" sz="1400" dirty="0">
              <a:latin typeface="微软雅黑" panose="020B0503020204020204" charset="-122"/>
              <a:ea typeface="微软雅黑" panose="020B0503020204020204" charset="-122"/>
            </a:endParaRPr>
          </a:p>
          <a:p>
            <a:pPr>
              <a:lnSpc>
                <a:spcPts val="1600"/>
              </a:lnSpc>
              <a:spcBef>
                <a:spcPts val="0"/>
              </a:spcBef>
            </a:pPr>
            <a:r>
              <a:rPr lang="en-US" altLang="zh-CN" sz="1400" dirty="0">
                <a:latin typeface="微软雅黑" panose="020B0503020204020204" charset="-122"/>
                <a:ea typeface="微软雅黑" panose="020B0503020204020204" charset="-122"/>
              </a:rPr>
              <a:t>……..</a:t>
            </a:r>
            <a:endParaRPr lang="zh-CN" altLang="en-US" sz="1400" dirty="0">
              <a:latin typeface="微软雅黑" panose="020B0503020204020204" charset="-122"/>
              <a:ea typeface="微软雅黑" panose="020B0503020204020204" charset="-122"/>
            </a:endParaRPr>
          </a:p>
        </p:txBody>
      </p:sp>
      <p:sp>
        <p:nvSpPr>
          <p:cNvPr id="7" name="Subtitle 2"/>
          <p:cNvSpPr txBox="1"/>
          <p:nvPr/>
        </p:nvSpPr>
        <p:spPr>
          <a:xfrm>
            <a:off x="3142521" y="5440996"/>
            <a:ext cx="3014060" cy="123126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00"/>
              </a:lnSpc>
              <a:spcBef>
                <a:spcPts val="0"/>
              </a:spcBef>
            </a:pPr>
            <a:r>
              <a:rPr lang="zh-CN" altLang="en-US" sz="1400" dirty="0">
                <a:latin typeface="微软雅黑" panose="020B0503020204020204" charset="-122"/>
                <a:ea typeface="微软雅黑" panose="020B0503020204020204" charset="-122"/>
              </a:rPr>
              <a:t>根据商户发起的清分指令，银行按照一定规则清分至对应的银行子账户</a:t>
            </a:r>
            <a:endParaRPr lang="en-US" altLang="zh-CN" sz="1400" dirty="0">
              <a:latin typeface="微软雅黑" panose="020B0503020204020204" charset="-122"/>
              <a:ea typeface="微软雅黑" panose="020B0503020204020204" charset="-122"/>
            </a:endParaRPr>
          </a:p>
          <a:p>
            <a:pPr>
              <a:lnSpc>
                <a:spcPts val="1600"/>
              </a:lnSpc>
              <a:spcBef>
                <a:spcPts val="0"/>
              </a:spcBef>
            </a:pPr>
            <a:r>
              <a:rPr lang="zh-CN" altLang="en-US" sz="1400" dirty="0">
                <a:latin typeface="微软雅黑" panose="020B0503020204020204" charset="-122"/>
                <a:ea typeface="微软雅黑" panose="020B0503020204020204" charset="-122"/>
              </a:rPr>
              <a:t>银行子账户跨行提现至绑定的实体账户</a:t>
            </a:r>
            <a:endParaRPr lang="zh-CN" altLang="en-US" sz="1400" dirty="0">
              <a:latin typeface="微软雅黑" panose="020B0503020204020204" charset="-122"/>
              <a:ea typeface="微软雅黑" panose="020B0503020204020204" charset="-122"/>
            </a:endParaRPr>
          </a:p>
        </p:txBody>
      </p:sp>
      <p:grpSp>
        <p:nvGrpSpPr>
          <p:cNvPr id="8" name="Group 1"/>
          <p:cNvGrpSpPr/>
          <p:nvPr/>
        </p:nvGrpSpPr>
        <p:grpSpPr>
          <a:xfrm>
            <a:off x="1781472" y="1325029"/>
            <a:ext cx="1052878" cy="4820370"/>
            <a:chOff x="4155283" y="1018724"/>
            <a:chExt cx="1052878" cy="4820370"/>
          </a:xfrm>
        </p:grpSpPr>
        <p:sp>
          <p:nvSpPr>
            <p:cNvPr id="9" name="Line 12"/>
            <p:cNvSpPr>
              <a:spLocks noChangeShapeType="1"/>
            </p:cNvSpPr>
            <p:nvPr/>
          </p:nvSpPr>
          <p:spPr bwMode="auto">
            <a:xfrm>
              <a:off x="4680980" y="1496900"/>
              <a:ext cx="0" cy="1410767"/>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10" name="Line 13"/>
            <p:cNvSpPr>
              <a:spLocks noChangeShapeType="1"/>
            </p:cNvSpPr>
            <p:nvPr/>
          </p:nvSpPr>
          <p:spPr bwMode="auto">
            <a:xfrm>
              <a:off x="4680980" y="3944211"/>
              <a:ext cx="0" cy="1410767"/>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11" name="Oval 7"/>
            <p:cNvSpPr>
              <a:spLocks noChangeArrowheads="1"/>
            </p:cNvSpPr>
            <p:nvPr/>
          </p:nvSpPr>
          <p:spPr bwMode="auto">
            <a:xfrm>
              <a:off x="4155283" y="1018724"/>
              <a:ext cx="1052878" cy="1049908"/>
            </a:xfrm>
            <a:prstGeom prst="ellipse">
              <a:avLst/>
            </a:prstGeom>
          </p:spPr>
          <p:style>
            <a:lnRef idx="2">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lstStyle/>
            <a:p>
              <a:endParaRPr lang="en-US"/>
            </a:p>
          </p:txBody>
        </p:sp>
        <p:sp>
          <p:nvSpPr>
            <p:cNvPr id="12" name="Oval 8"/>
            <p:cNvSpPr>
              <a:spLocks noChangeArrowheads="1"/>
            </p:cNvSpPr>
            <p:nvPr/>
          </p:nvSpPr>
          <p:spPr bwMode="auto">
            <a:xfrm>
              <a:off x="4155283" y="4789186"/>
              <a:ext cx="1052878" cy="1049908"/>
            </a:xfrm>
            <a:prstGeom prst="ellipse">
              <a:avLst/>
            </a:prstGeom>
          </p:spPr>
          <p:style>
            <a:lnRef idx="0">
              <a:srgbClr val="FFFFFF"/>
            </a:lnRef>
            <a:fillRef idx="2">
              <a:schemeClr val="accent2"/>
            </a:fillRef>
            <a:effectRef idx="0">
              <a:srgbClr val="FFFFFF"/>
            </a:effectRef>
            <a:fontRef idx="minor">
              <a:schemeClr val="lt1"/>
            </a:fontRef>
          </p:style>
          <p:txBody>
            <a:bodyPr vert="horz" wrap="square" lIns="91440" tIns="45720" rIns="91440" bIns="45720" numCol="1" anchor="t" anchorCtr="0" compatLnSpc="1"/>
            <a:lstStyle/>
            <a:p>
              <a:endParaRPr lang="en-US" dirty="0"/>
            </a:p>
          </p:txBody>
        </p:sp>
        <p:sp>
          <p:nvSpPr>
            <p:cNvPr id="13" name="Oval 14"/>
            <p:cNvSpPr>
              <a:spLocks noChangeArrowheads="1"/>
            </p:cNvSpPr>
            <p:nvPr/>
          </p:nvSpPr>
          <p:spPr bwMode="auto">
            <a:xfrm>
              <a:off x="4155283" y="2907667"/>
              <a:ext cx="1052878" cy="1054363"/>
            </a:xfrm>
            <a:prstGeom prst="ellipse">
              <a:avLst/>
            </a:prstGeom>
            <a:solidFill>
              <a:schemeClr val="bg1"/>
            </a:solidFill>
            <a:ln>
              <a:solidFill>
                <a:srgbClr val="0A67FE"/>
              </a:solidFill>
            </a:ln>
            <a:effectLst>
              <a:outerShdw blurRad="152400" dist="152400" dir="2700000" algn="tl" rotWithShape="0">
                <a:schemeClr val="accent2">
                  <a:lumMod val="50000"/>
                  <a:lumOff val="50000"/>
                  <a:alpha val="20000"/>
                </a:schemeClr>
              </a:outerShdw>
            </a:effectLst>
          </p:spPr>
          <p:txBody>
            <a:bodyPr vert="horz" wrap="square" lIns="91440" tIns="45720" rIns="91440" bIns="45720" numCol="1" anchor="t" anchorCtr="0" compatLnSpc="1"/>
            <a:lstStyle/>
            <a:p>
              <a:endParaRPr lang="en-US"/>
            </a:p>
          </p:txBody>
        </p:sp>
      </p:grpSp>
      <p:sp>
        <p:nvSpPr>
          <p:cNvPr id="14" name="Freeform 10"/>
          <p:cNvSpPr>
            <a:spLocks noEditPoints="1"/>
          </p:cNvSpPr>
          <p:nvPr/>
        </p:nvSpPr>
        <p:spPr bwMode="auto">
          <a:xfrm>
            <a:off x="1924034" y="1610152"/>
            <a:ext cx="828640" cy="446991"/>
          </a:xfrm>
          <a:custGeom>
            <a:avLst/>
            <a:gdLst>
              <a:gd name="T0" fmla="*/ 135 w 279"/>
              <a:gd name="T1" fmla="*/ 11 h 150"/>
              <a:gd name="T2" fmla="*/ 135 w 279"/>
              <a:gd name="T3" fmla="*/ 16 h 150"/>
              <a:gd name="T4" fmla="*/ 128 w 279"/>
              <a:gd name="T5" fmla="*/ 22 h 150"/>
              <a:gd name="T6" fmla="*/ 215 w 279"/>
              <a:gd name="T7" fmla="*/ 61 h 150"/>
              <a:gd name="T8" fmla="*/ 191 w 279"/>
              <a:gd name="T9" fmla="*/ 84 h 150"/>
              <a:gd name="T10" fmla="*/ 218 w 279"/>
              <a:gd name="T11" fmla="*/ 64 h 150"/>
              <a:gd name="T12" fmla="*/ 248 w 279"/>
              <a:gd name="T13" fmla="*/ 45 h 150"/>
              <a:gd name="T14" fmla="*/ 205 w 279"/>
              <a:gd name="T15" fmla="*/ 12 h 150"/>
              <a:gd name="T16" fmla="*/ 157 w 279"/>
              <a:gd name="T17" fmla="*/ 14 h 150"/>
              <a:gd name="T18" fmla="*/ 116 w 279"/>
              <a:gd name="T19" fmla="*/ 12 h 150"/>
              <a:gd name="T20" fmla="*/ 88 w 279"/>
              <a:gd name="T21" fmla="*/ 13 h 150"/>
              <a:gd name="T22" fmla="*/ 23 w 279"/>
              <a:gd name="T23" fmla="*/ 45 h 150"/>
              <a:gd name="T24" fmla="*/ 8 w 279"/>
              <a:gd name="T25" fmla="*/ 119 h 150"/>
              <a:gd name="T26" fmla="*/ 110 w 279"/>
              <a:gd name="T27" fmla="*/ 94 h 150"/>
              <a:gd name="T28" fmla="*/ 129 w 279"/>
              <a:gd name="T29" fmla="*/ 65 h 150"/>
              <a:gd name="T30" fmla="*/ 148 w 279"/>
              <a:gd name="T31" fmla="*/ 84 h 150"/>
              <a:gd name="T32" fmla="*/ 172 w 279"/>
              <a:gd name="T33" fmla="*/ 123 h 150"/>
              <a:gd name="T34" fmla="*/ 135 w 279"/>
              <a:gd name="T35" fmla="*/ 5 h 150"/>
              <a:gd name="T36" fmla="*/ 118 w 279"/>
              <a:gd name="T37" fmla="*/ 23 h 150"/>
              <a:gd name="T38" fmla="*/ 5 w 279"/>
              <a:gd name="T39" fmla="*/ 89 h 150"/>
              <a:gd name="T40" fmla="*/ 54 w 279"/>
              <a:gd name="T41" fmla="*/ 140 h 150"/>
              <a:gd name="T42" fmla="*/ 109 w 279"/>
              <a:gd name="T43" fmla="*/ 88 h 150"/>
              <a:gd name="T44" fmla="*/ 57 w 279"/>
              <a:gd name="T45" fmla="*/ 25 h 150"/>
              <a:gd name="T46" fmla="*/ 110 w 279"/>
              <a:gd name="T47" fmla="*/ 49 h 150"/>
              <a:gd name="T48" fmla="*/ 135 w 279"/>
              <a:gd name="T49" fmla="*/ 57 h 150"/>
              <a:gd name="T50" fmla="*/ 113 w 279"/>
              <a:gd name="T51" fmla="*/ 19 h 150"/>
              <a:gd name="T52" fmla="*/ 157 w 279"/>
              <a:gd name="T53" fmla="*/ 19 h 150"/>
              <a:gd name="T54" fmla="*/ 135 w 279"/>
              <a:gd name="T55" fmla="*/ 57 h 150"/>
              <a:gd name="T56" fmla="*/ 151 w 279"/>
              <a:gd name="T57" fmla="*/ 81 h 150"/>
              <a:gd name="T58" fmla="*/ 183 w 279"/>
              <a:gd name="T59" fmla="*/ 20 h 150"/>
              <a:gd name="T60" fmla="*/ 222 w 279"/>
              <a:gd name="T61" fmla="*/ 32 h 150"/>
              <a:gd name="T62" fmla="*/ 181 w 279"/>
              <a:gd name="T63" fmla="*/ 47 h 150"/>
              <a:gd name="T64" fmla="*/ 166 w 279"/>
              <a:gd name="T65" fmla="*/ 89 h 150"/>
              <a:gd name="T66" fmla="*/ 216 w 279"/>
              <a:gd name="T67" fmla="*/ 140 h 150"/>
              <a:gd name="T68" fmla="*/ 215 w 279"/>
              <a:gd name="T69" fmla="*/ 130 h 150"/>
              <a:gd name="T70" fmla="*/ 216 w 279"/>
              <a:gd name="T71" fmla="*/ 125 h 150"/>
              <a:gd name="T72" fmla="*/ 251 w 279"/>
              <a:gd name="T73" fmla="*/ 90 h 150"/>
              <a:gd name="T74" fmla="*/ 53 w 279"/>
              <a:gd name="T75" fmla="*/ 61 h 150"/>
              <a:gd name="T76" fmla="*/ 29 w 279"/>
              <a:gd name="T77" fmla="*/ 84 h 150"/>
              <a:gd name="T78" fmla="*/ 54 w 279"/>
              <a:gd name="T79" fmla="*/ 66 h 150"/>
              <a:gd name="T80" fmla="*/ 56 w 279"/>
              <a:gd name="T81" fmla="*/ 62 h 150"/>
              <a:gd name="T82" fmla="*/ 55 w 279"/>
              <a:gd name="T83" fmla="*/ 130 h 150"/>
              <a:gd name="T84" fmla="*/ 55 w 279"/>
              <a:gd name="T85" fmla="*/ 125 h 150"/>
              <a:gd name="T86" fmla="*/ 90 w 279"/>
              <a:gd name="T87" fmla="*/ 8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9" h="150">
                <a:moveTo>
                  <a:pt x="135" y="34"/>
                </a:moveTo>
                <a:cubicBezTo>
                  <a:pt x="142" y="34"/>
                  <a:pt x="147" y="29"/>
                  <a:pt x="147" y="23"/>
                </a:cubicBezTo>
                <a:cubicBezTo>
                  <a:pt x="147" y="16"/>
                  <a:pt x="142" y="11"/>
                  <a:pt x="135" y="11"/>
                </a:cubicBezTo>
                <a:cubicBezTo>
                  <a:pt x="129" y="11"/>
                  <a:pt x="124" y="16"/>
                  <a:pt x="123" y="22"/>
                </a:cubicBezTo>
                <a:cubicBezTo>
                  <a:pt x="123" y="29"/>
                  <a:pt x="129" y="34"/>
                  <a:pt x="135" y="34"/>
                </a:cubicBezTo>
                <a:close/>
                <a:moveTo>
                  <a:pt x="135" y="16"/>
                </a:moveTo>
                <a:cubicBezTo>
                  <a:pt x="139" y="16"/>
                  <a:pt x="142" y="19"/>
                  <a:pt x="142" y="22"/>
                </a:cubicBezTo>
                <a:cubicBezTo>
                  <a:pt x="142" y="26"/>
                  <a:pt x="139" y="29"/>
                  <a:pt x="135" y="29"/>
                </a:cubicBezTo>
                <a:cubicBezTo>
                  <a:pt x="131" y="29"/>
                  <a:pt x="128" y="26"/>
                  <a:pt x="128" y="22"/>
                </a:cubicBezTo>
                <a:cubicBezTo>
                  <a:pt x="128" y="19"/>
                  <a:pt x="131" y="15"/>
                  <a:pt x="135" y="16"/>
                </a:cubicBezTo>
                <a:close/>
                <a:moveTo>
                  <a:pt x="215" y="61"/>
                </a:moveTo>
                <a:cubicBezTo>
                  <a:pt x="215" y="61"/>
                  <a:pt x="215" y="61"/>
                  <a:pt x="215" y="61"/>
                </a:cubicBezTo>
                <a:cubicBezTo>
                  <a:pt x="211" y="62"/>
                  <a:pt x="208" y="62"/>
                  <a:pt x="205" y="64"/>
                </a:cubicBezTo>
                <a:cubicBezTo>
                  <a:pt x="197" y="67"/>
                  <a:pt x="192" y="72"/>
                  <a:pt x="189" y="80"/>
                </a:cubicBezTo>
                <a:cubicBezTo>
                  <a:pt x="189" y="82"/>
                  <a:pt x="189" y="83"/>
                  <a:pt x="191" y="84"/>
                </a:cubicBezTo>
                <a:cubicBezTo>
                  <a:pt x="192" y="84"/>
                  <a:pt x="193" y="84"/>
                  <a:pt x="194" y="82"/>
                </a:cubicBezTo>
                <a:cubicBezTo>
                  <a:pt x="198" y="72"/>
                  <a:pt x="205" y="67"/>
                  <a:pt x="215" y="66"/>
                </a:cubicBezTo>
                <a:cubicBezTo>
                  <a:pt x="217" y="66"/>
                  <a:pt x="218" y="65"/>
                  <a:pt x="218" y="64"/>
                </a:cubicBezTo>
                <a:cubicBezTo>
                  <a:pt x="218" y="62"/>
                  <a:pt x="216" y="61"/>
                  <a:pt x="215" y="61"/>
                </a:cubicBezTo>
                <a:close/>
                <a:moveTo>
                  <a:pt x="262" y="60"/>
                </a:moveTo>
                <a:cubicBezTo>
                  <a:pt x="258" y="54"/>
                  <a:pt x="253" y="49"/>
                  <a:pt x="248" y="45"/>
                </a:cubicBezTo>
                <a:cubicBezTo>
                  <a:pt x="245" y="43"/>
                  <a:pt x="242" y="42"/>
                  <a:pt x="239" y="39"/>
                </a:cubicBezTo>
                <a:cubicBezTo>
                  <a:pt x="236" y="37"/>
                  <a:pt x="232" y="34"/>
                  <a:pt x="229" y="31"/>
                </a:cubicBezTo>
                <a:cubicBezTo>
                  <a:pt x="221" y="25"/>
                  <a:pt x="213" y="18"/>
                  <a:pt x="205" y="12"/>
                </a:cubicBezTo>
                <a:cubicBezTo>
                  <a:pt x="198" y="7"/>
                  <a:pt x="189" y="7"/>
                  <a:pt x="182" y="13"/>
                </a:cubicBezTo>
                <a:cubicBezTo>
                  <a:pt x="182" y="13"/>
                  <a:pt x="181" y="14"/>
                  <a:pt x="180" y="14"/>
                </a:cubicBezTo>
                <a:cubicBezTo>
                  <a:pt x="172" y="14"/>
                  <a:pt x="165" y="14"/>
                  <a:pt x="157" y="14"/>
                </a:cubicBezTo>
                <a:cubicBezTo>
                  <a:pt x="156" y="14"/>
                  <a:pt x="155" y="13"/>
                  <a:pt x="155" y="12"/>
                </a:cubicBezTo>
                <a:cubicBezTo>
                  <a:pt x="151" y="5"/>
                  <a:pt x="144" y="1"/>
                  <a:pt x="136" y="0"/>
                </a:cubicBezTo>
                <a:cubicBezTo>
                  <a:pt x="127" y="0"/>
                  <a:pt x="120" y="4"/>
                  <a:pt x="116" y="12"/>
                </a:cubicBezTo>
                <a:cubicBezTo>
                  <a:pt x="115" y="13"/>
                  <a:pt x="114" y="14"/>
                  <a:pt x="113" y="14"/>
                </a:cubicBezTo>
                <a:cubicBezTo>
                  <a:pt x="105" y="14"/>
                  <a:pt x="98" y="14"/>
                  <a:pt x="90" y="14"/>
                </a:cubicBezTo>
                <a:cubicBezTo>
                  <a:pt x="89" y="14"/>
                  <a:pt x="88" y="13"/>
                  <a:pt x="88" y="13"/>
                </a:cubicBezTo>
                <a:cubicBezTo>
                  <a:pt x="81" y="7"/>
                  <a:pt x="72" y="7"/>
                  <a:pt x="65" y="12"/>
                </a:cubicBezTo>
                <a:cubicBezTo>
                  <a:pt x="56" y="19"/>
                  <a:pt x="47" y="27"/>
                  <a:pt x="37" y="34"/>
                </a:cubicBezTo>
                <a:cubicBezTo>
                  <a:pt x="33" y="38"/>
                  <a:pt x="27" y="41"/>
                  <a:pt x="23" y="45"/>
                </a:cubicBezTo>
                <a:cubicBezTo>
                  <a:pt x="19" y="48"/>
                  <a:pt x="16" y="50"/>
                  <a:pt x="14" y="53"/>
                </a:cubicBezTo>
                <a:cubicBezTo>
                  <a:pt x="4" y="64"/>
                  <a:pt x="0" y="76"/>
                  <a:pt x="0" y="89"/>
                </a:cubicBezTo>
                <a:cubicBezTo>
                  <a:pt x="0" y="100"/>
                  <a:pt x="3" y="110"/>
                  <a:pt x="8" y="119"/>
                </a:cubicBezTo>
                <a:cubicBezTo>
                  <a:pt x="21" y="139"/>
                  <a:pt x="45" y="149"/>
                  <a:pt x="68" y="143"/>
                </a:cubicBezTo>
                <a:cubicBezTo>
                  <a:pt x="90" y="137"/>
                  <a:pt x="106" y="119"/>
                  <a:pt x="109" y="96"/>
                </a:cubicBezTo>
                <a:cubicBezTo>
                  <a:pt x="109" y="95"/>
                  <a:pt x="110" y="94"/>
                  <a:pt x="110" y="94"/>
                </a:cubicBezTo>
                <a:cubicBezTo>
                  <a:pt x="114" y="91"/>
                  <a:pt x="118" y="88"/>
                  <a:pt x="122" y="85"/>
                </a:cubicBezTo>
                <a:cubicBezTo>
                  <a:pt x="127" y="80"/>
                  <a:pt x="130" y="74"/>
                  <a:pt x="129" y="67"/>
                </a:cubicBezTo>
                <a:cubicBezTo>
                  <a:pt x="128" y="66"/>
                  <a:pt x="129" y="66"/>
                  <a:pt x="129" y="65"/>
                </a:cubicBezTo>
                <a:cubicBezTo>
                  <a:pt x="131" y="61"/>
                  <a:pt x="138" y="60"/>
                  <a:pt x="141" y="64"/>
                </a:cubicBezTo>
                <a:cubicBezTo>
                  <a:pt x="141" y="65"/>
                  <a:pt x="142" y="66"/>
                  <a:pt x="141" y="66"/>
                </a:cubicBezTo>
                <a:cubicBezTo>
                  <a:pt x="140" y="74"/>
                  <a:pt x="142" y="80"/>
                  <a:pt x="148" y="84"/>
                </a:cubicBezTo>
                <a:cubicBezTo>
                  <a:pt x="152" y="88"/>
                  <a:pt x="156" y="91"/>
                  <a:pt x="160" y="94"/>
                </a:cubicBezTo>
                <a:cubicBezTo>
                  <a:pt x="161" y="95"/>
                  <a:pt x="161" y="96"/>
                  <a:pt x="161" y="96"/>
                </a:cubicBezTo>
                <a:cubicBezTo>
                  <a:pt x="163" y="106"/>
                  <a:pt x="166" y="115"/>
                  <a:pt x="172" y="123"/>
                </a:cubicBezTo>
                <a:cubicBezTo>
                  <a:pt x="188" y="144"/>
                  <a:pt x="218" y="150"/>
                  <a:pt x="241" y="138"/>
                </a:cubicBezTo>
                <a:cubicBezTo>
                  <a:pt x="270" y="123"/>
                  <a:pt x="279" y="87"/>
                  <a:pt x="262" y="60"/>
                </a:cubicBezTo>
                <a:close/>
                <a:moveTo>
                  <a:pt x="135" y="5"/>
                </a:moveTo>
                <a:cubicBezTo>
                  <a:pt x="144" y="5"/>
                  <a:pt x="152" y="13"/>
                  <a:pt x="153" y="22"/>
                </a:cubicBezTo>
                <a:cubicBezTo>
                  <a:pt x="153" y="31"/>
                  <a:pt x="145" y="40"/>
                  <a:pt x="136" y="40"/>
                </a:cubicBezTo>
                <a:cubicBezTo>
                  <a:pt x="125" y="40"/>
                  <a:pt x="118" y="31"/>
                  <a:pt x="118" y="23"/>
                </a:cubicBezTo>
                <a:cubicBezTo>
                  <a:pt x="118" y="13"/>
                  <a:pt x="125" y="5"/>
                  <a:pt x="135" y="5"/>
                </a:cubicBezTo>
                <a:close/>
                <a:moveTo>
                  <a:pt x="54" y="140"/>
                </a:moveTo>
                <a:cubicBezTo>
                  <a:pt x="27" y="139"/>
                  <a:pt x="4" y="117"/>
                  <a:pt x="5" y="89"/>
                </a:cubicBezTo>
                <a:cubicBezTo>
                  <a:pt x="5" y="62"/>
                  <a:pt x="27" y="39"/>
                  <a:pt x="55" y="39"/>
                </a:cubicBezTo>
                <a:cubicBezTo>
                  <a:pt x="82" y="40"/>
                  <a:pt x="105" y="62"/>
                  <a:pt x="105" y="90"/>
                </a:cubicBezTo>
                <a:cubicBezTo>
                  <a:pt x="104" y="118"/>
                  <a:pt x="81" y="140"/>
                  <a:pt x="54" y="140"/>
                </a:cubicBezTo>
                <a:close/>
                <a:moveTo>
                  <a:pt x="119" y="80"/>
                </a:moveTo>
                <a:cubicBezTo>
                  <a:pt x="116" y="83"/>
                  <a:pt x="114" y="85"/>
                  <a:pt x="111" y="87"/>
                </a:cubicBezTo>
                <a:cubicBezTo>
                  <a:pt x="110" y="88"/>
                  <a:pt x="110" y="88"/>
                  <a:pt x="109" y="88"/>
                </a:cubicBezTo>
                <a:cubicBezTo>
                  <a:pt x="109" y="71"/>
                  <a:pt x="102" y="57"/>
                  <a:pt x="89" y="47"/>
                </a:cubicBezTo>
                <a:cubicBezTo>
                  <a:pt x="75" y="36"/>
                  <a:pt x="60" y="33"/>
                  <a:pt x="43" y="35"/>
                </a:cubicBezTo>
                <a:cubicBezTo>
                  <a:pt x="48" y="32"/>
                  <a:pt x="52" y="28"/>
                  <a:pt x="57" y="25"/>
                </a:cubicBezTo>
                <a:cubicBezTo>
                  <a:pt x="60" y="22"/>
                  <a:pt x="64" y="19"/>
                  <a:pt x="68" y="16"/>
                </a:cubicBezTo>
                <a:cubicBezTo>
                  <a:pt x="74" y="11"/>
                  <a:pt x="81" y="12"/>
                  <a:pt x="86" y="18"/>
                </a:cubicBezTo>
                <a:cubicBezTo>
                  <a:pt x="94" y="28"/>
                  <a:pt x="102" y="39"/>
                  <a:pt x="110" y="49"/>
                </a:cubicBezTo>
                <a:cubicBezTo>
                  <a:pt x="114" y="53"/>
                  <a:pt x="118" y="58"/>
                  <a:pt x="121" y="62"/>
                </a:cubicBezTo>
                <a:cubicBezTo>
                  <a:pt x="126" y="68"/>
                  <a:pt x="125" y="76"/>
                  <a:pt x="119" y="80"/>
                </a:cubicBezTo>
                <a:close/>
                <a:moveTo>
                  <a:pt x="135" y="57"/>
                </a:moveTo>
                <a:cubicBezTo>
                  <a:pt x="132" y="57"/>
                  <a:pt x="129" y="58"/>
                  <a:pt x="126" y="61"/>
                </a:cubicBezTo>
                <a:cubicBezTo>
                  <a:pt x="115" y="47"/>
                  <a:pt x="104" y="33"/>
                  <a:pt x="93" y="19"/>
                </a:cubicBezTo>
                <a:cubicBezTo>
                  <a:pt x="113" y="19"/>
                  <a:pt x="113" y="19"/>
                  <a:pt x="113" y="19"/>
                </a:cubicBezTo>
                <a:cubicBezTo>
                  <a:pt x="112" y="26"/>
                  <a:pt x="114" y="33"/>
                  <a:pt x="120" y="38"/>
                </a:cubicBezTo>
                <a:cubicBezTo>
                  <a:pt x="124" y="43"/>
                  <a:pt x="130" y="44"/>
                  <a:pt x="136" y="44"/>
                </a:cubicBezTo>
                <a:cubicBezTo>
                  <a:pt x="148" y="44"/>
                  <a:pt x="159" y="33"/>
                  <a:pt x="157" y="19"/>
                </a:cubicBezTo>
                <a:cubicBezTo>
                  <a:pt x="177" y="19"/>
                  <a:pt x="177" y="19"/>
                  <a:pt x="177" y="19"/>
                </a:cubicBezTo>
                <a:cubicBezTo>
                  <a:pt x="166" y="33"/>
                  <a:pt x="155" y="47"/>
                  <a:pt x="144" y="60"/>
                </a:cubicBezTo>
                <a:cubicBezTo>
                  <a:pt x="141" y="58"/>
                  <a:pt x="139" y="57"/>
                  <a:pt x="135" y="57"/>
                </a:cubicBezTo>
                <a:close/>
                <a:moveTo>
                  <a:pt x="161" y="89"/>
                </a:moveTo>
                <a:cubicBezTo>
                  <a:pt x="160" y="88"/>
                  <a:pt x="160" y="88"/>
                  <a:pt x="160" y="88"/>
                </a:cubicBezTo>
                <a:cubicBezTo>
                  <a:pt x="157" y="85"/>
                  <a:pt x="154" y="83"/>
                  <a:pt x="151" y="81"/>
                </a:cubicBezTo>
                <a:cubicBezTo>
                  <a:pt x="145" y="76"/>
                  <a:pt x="144" y="68"/>
                  <a:pt x="149" y="62"/>
                </a:cubicBezTo>
                <a:cubicBezTo>
                  <a:pt x="159" y="50"/>
                  <a:pt x="168" y="38"/>
                  <a:pt x="178" y="26"/>
                </a:cubicBezTo>
                <a:cubicBezTo>
                  <a:pt x="179" y="24"/>
                  <a:pt x="181" y="22"/>
                  <a:pt x="183" y="20"/>
                </a:cubicBezTo>
                <a:cubicBezTo>
                  <a:pt x="184" y="18"/>
                  <a:pt x="185" y="17"/>
                  <a:pt x="187" y="16"/>
                </a:cubicBezTo>
                <a:cubicBezTo>
                  <a:pt x="191" y="12"/>
                  <a:pt x="197" y="12"/>
                  <a:pt x="202" y="16"/>
                </a:cubicBezTo>
                <a:cubicBezTo>
                  <a:pt x="209" y="21"/>
                  <a:pt x="215" y="26"/>
                  <a:pt x="222" y="32"/>
                </a:cubicBezTo>
                <a:cubicBezTo>
                  <a:pt x="223" y="33"/>
                  <a:pt x="225" y="34"/>
                  <a:pt x="226" y="35"/>
                </a:cubicBezTo>
                <a:cubicBezTo>
                  <a:pt x="226" y="35"/>
                  <a:pt x="226" y="35"/>
                  <a:pt x="226" y="36"/>
                </a:cubicBezTo>
                <a:cubicBezTo>
                  <a:pt x="210" y="33"/>
                  <a:pt x="194" y="36"/>
                  <a:pt x="181" y="47"/>
                </a:cubicBezTo>
                <a:cubicBezTo>
                  <a:pt x="168" y="58"/>
                  <a:pt x="162" y="72"/>
                  <a:pt x="161" y="89"/>
                </a:cubicBezTo>
                <a:close/>
                <a:moveTo>
                  <a:pt x="216" y="140"/>
                </a:moveTo>
                <a:cubicBezTo>
                  <a:pt x="189" y="140"/>
                  <a:pt x="166" y="117"/>
                  <a:pt x="166" y="89"/>
                </a:cubicBezTo>
                <a:cubicBezTo>
                  <a:pt x="166" y="62"/>
                  <a:pt x="188" y="40"/>
                  <a:pt x="216" y="39"/>
                </a:cubicBezTo>
                <a:cubicBezTo>
                  <a:pt x="243" y="39"/>
                  <a:pt x="266" y="62"/>
                  <a:pt x="266" y="90"/>
                </a:cubicBezTo>
                <a:cubicBezTo>
                  <a:pt x="266" y="117"/>
                  <a:pt x="243" y="139"/>
                  <a:pt x="216" y="140"/>
                </a:cubicBezTo>
                <a:close/>
                <a:moveTo>
                  <a:pt x="216" y="49"/>
                </a:moveTo>
                <a:cubicBezTo>
                  <a:pt x="194" y="49"/>
                  <a:pt x="176" y="67"/>
                  <a:pt x="176" y="89"/>
                </a:cubicBezTo>
                <a:cubicBezTo>
                  <a:pt x="176" y="111"/>
                  <a:pt x="193" y="130"/>
                  <a:pt x="215" y="130"/>
                </a:cubicBezTo>
                <a:cubicBezTo>
                  <a:pt x="238" y="130"/>
                  <a:pt x="256" y="112"/>
                  <a:pt x="256" y="90"/>
                </a:cubicBezTo>
                <a:cubicBezTo>
                  <a:pt x="256" y="68"/>
                  <a:pt x="238" y="49"/>
                  <a:pt x="216" y="49"/>
                </a:cubicBezTo>
                <a:close/>
                <a:moveTo>
                  <a:pt x="216" y="125"/>
                </a:moveTo>
                <a:cubicBezTo>
                  <a:pt x="197" y="125"/>
                  <a:pt x="180" y="109"/>
                  <a:pt x="180" y="90"/>
                </a:cubicBezTo>
                <a:cubicBezTo>
                  <a:pt x="180" y="70"/>
                  <a:pt x="196" y="54"/>
                  <a:pt x="216" y="54"/>
                </a:cubicBezTo>
                <a:cubicBezTo>
                  <a:pt x="235" y="54"/>
                  <a:pt x="251" y="70"/>
                  <a:pt x="251" y="90"/>
                </a:cubicBezTo>
                <a:cubicBezTo>
                  <a:pt x="251" y="109"/>
                  <a:pt x="235" y="125"/>
                  <a:pt x="216" y="125"/>
                </a:cubicBezTo>
                <a:close/>
                <a:moveTo>
                  <a:pt x="56" y="62"/>
                </a:moveTo>
                <a:cubicBezTo>
                  <a:pt x="55" y="61"/>
                  <a:pt x="54" y="61"/>
                  <a:pt x="53" y="61"/>
                </a:cubicBezTo>
                <a:cubicBezTo>
                  <a:pt x="47" y="62"/>
                  <a:pt x="42" y="64"/>
                  <a:pt x="37" y="67"/>
                </a:cubicBezTo>
                <a:cubicBezTo>
                  <a:pt x="33" y="71"/>
                  <a:pt x="30" y="75"/>
                  <a:pt x="28" y="80"/>
                </a:cubicBezTo>
                <a:cubicBezTo>
                  <a:pt x="27" y="82"/>
                  <a:pt x="28" y="83"/>
                  <a:pt x="29" y="84"/>
                </a:cubicBezTo>
                <a:cubicBezTo>
                  <a:pt x="31" y="84"/>
                  <a:pt x="32" y="84"/>
                  <a:pt x="32" y="82"/>
                </a:cubicBezTo>
                <a:cubicBezTo>
                  <a:pt x="33" y="82"/>
                  <a:pt x="33" y="81"/>
                  <a:pt x="33" y="80"/>
                </a:cubicBezTo>
                <a:cubicBezTo>
                  <a:pt x="37" y="71"/>
                  <a:pt x="44" y="67"/>
                  <a:pt x="54" y="66"/>
                </a:cubicBezTo>
                <a:cubicBezTo>
                  <a:pt x="55" y="66"/>
                  <a:pt x="55" y="66"/>
                  <a:pt x="56" y="66"/>
                </a:cubicBezTo>
                <a:cubicBezTo>
                  <a:pt x="57" y="66"/>
                  <a:pt x="58" y="66"/>
                  <a:pt x="58" y="64"/>
                </a:cubicBezTo>
                <a:cubicBezTo>
                  <a:pt x="58" y="63"/>
                  <a:pt x="58" y="62"/>
                  <a:pt x="56" y="62"/>
                </a:cubicBezTo>
                <a:close/>
                <a:moveTo>
                  <a:pt x="55" y="49"/>
                </a:moveTo>
                <a:cubicBezTo>
                  <a:pt x="32" y="49"/>
                  <a:pt x="15" y="67"/>
                  <a:pt x="14" y="89"/>
                </a:cubicBezTo>
                <a:cubicBezTo>
                  <a:pt x="14" y="112"/>
                  <a:pt x="32" y="130"/>
                  <a:pt x="55" y="130"/>
                </a:cubicBezTo>
                <a:cubicBezTo>
                  <a:pt x="77" y="130"/>
                  <a:pt x="95" y="111"/>
                  <a:pt x="95" y="90"/>
                </a:cubicBezTo>
                <a:cubicBezTo>
                  <a:pt x="95" y="67"/>
                  <a:pt x="77" y="49"/>
                  <a:pt x="55" y="49"/>
                </a:cubicBezTo>
                <a:close/>
                <a:moveTo>
                  <a:pt x="55" y="125"/>
                </a:moveTo>
                <a:cubicBezTo>
                  <a:pt x="35" y="125"/>
                  <a:pt x="19" y="109"/>
                  <a:pt x="19" y="90"/>
                </a:cubicBezTo>
                <a:cubicBezTo>
                  <a:pt x="19" y="70"/>
                  <a:pt x="35" y="54"/>
                  <a:pt x="55" y="54"/>
                </a:cubicBezTo>
                <a:cubicBezTo>
                  <a:pt x="74" y="54"/>
                  <a:pt x="90" y="70"/>
                  <a:pt x="90" y="89"/>
                </a:cubicBezTo>
                <a:cubicBezTo>
                  <a:pt x="90" y="109"/>
                  <a:pt x="74" y="125"/>
                  <a:pt x="55" y="125"/>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5" name="Freeform 15"/>
          <p:cNvSpPr>
            <a:spLocks noEditPoints="1"/>
          </p:cNvSpPr>
          <p:nvPr/>
        </p:nvSpPr>
        <p:spPr bwMode="auto">
          <a:xfrm>
            <a:off x="2013135" y="3464941"/>
            <a:ext cx="552427" cy="555397"/>
          </a:xfrm>
          <a:custGeom>
            <a:avLst/>
            <a:gdLst>
              <a:gd name="T0" fmla="*/ 148 w 186"/>
              <a:gd name="T1" fmla="*/ 3 h 187"/>
              <a:gd name="T2" fmla="*/ 78 w 186"/>
              <a:gd name="T3" fmla="*/ 44 h 187"/>
              <a:gd name="T4" fmla="*/ 50 w 186"/>
              <a:gd name="T5" fmla="*/ 52 h 187"/>
              <a:gd name="T6" fmla="*/ 24 w 186"/>
              <a:gd name="T7" fmla="*/ 84 h 187"/>
              <a:gd name="T8" fmla="*/ 38 w 186"/>
              <a:gd name="T9" fmla="*/ 107 h 187"/>
              <a:gd name="T10" fmla="*/ 38 w 186"/>
              <a:gd name="T11" fmla="*/ 124 h 187"/>
              <a:gd name="T12" fmla="*/ 70 w 186"/>
              <a:gd name="T13" fmla="*/ 152 h 187"/>
              <a:gd name="T14" fmla="*/ 90 w 186"/>
              <a:gd name="T15" fmla="*/ 173 h 187"/>
              <a:gd name="T16" fmla="*/ 139 w 186"/>
              <a:gd name="T17" fmla="*/ 134 h 187"/>
              <a:gd name="T18" fmla="*/ 143 w 186"/>
              <a:gd name="T19" fmla="*/ 108 h 187"/>
              <a:gd name="T20" fmla="*/ 148 w 186"/>
              <a:gd name="T21" fmla="*/ 103 h 187"/>
              <a:gd name="T22" fmla="*/ 186 w 186"/>
              <a:gd name="T23" fmla="*/ 4 h 187"/>
              <a:gd name="T24" fmla="*/ 26 w 186"/>
              <a:gd name="T25" fmla="*/ 93 h 187"/>
              <a:gd name="T26" fmla="*/ 56 w 186"/>
              <a:gd name="T27" fmla="*/ 55 h 187"/>
              <a:gd name="T28" fmla="*/ 71 w 186"/>
              <a:gd name="T29" fmla="*/ 52 h 187"/>
              <a:gd name="T30" fmla="*/ 43 w 186"/>
              <a:gd name="T31" fmla="*/ 101 h 187"/>
              <a:gd name="T32" fmla="*/ 73 w 186"/>
              <a:gd name="T33" fmla="*/ 144 h 187"/>
              <a:gd name="T34" fmla="*/ 43 w 186"/>
              <a:gd name="T35" fmla="*/ 119 h 187"/>
              <a:gd name="T36" fmla="*/ 45 w 186"/>
              <a:gd name="T37" fmla="*/ 111 h 187"/>
              <a:gd name="T38" fmla="*/ 73 w 186"/>
              <a:gd name="T39" fmla="*/ 144 h 187"/>
              <a:gd name="T40" fmla="*/ 132 w 186"/>
              <a:gd name="T41" fmla="*/ 129 h 187"/>
              <a:gd name="T42" fmla="*/ 93 w 186"/>
              <a:gd name="T43" fmla="*/ 160 h 187"/>
              <a:gd name="T44" fmla="*/ 134 w 186"/>
              <a:gd name="T45" fmla="*/ 114 h 187"/>
              <a:gd name="T46" fmla="*/ 164 w 186"/>
              <a:gd name="T47" fmla="*/ 73 h 187"/>
              <a:gd name="T48" fmla="*/ 83 w 186"/>
              <a:gd name="T49" fmla="*/ 136 h 187"/>
              <a:gd name="T50" fmla="*/ 51 w 186"/>
              <a:gd name="T51" fmla="*/ 107 h 187"/>
              <a:gd name="T52" fmla="*/ 78 w 186"/>
              <a:gd name="T53" fmla="*/ 59 h 187"/>
              <a:gd name="T54" fmla="*/ 138 w 186"/>
              <a:gd name="T55" fmla="*/ 13 h 187"/>
              <a:gd name="T56" fmla="*/ 179 w 186"/>
              <a:gd name="T57" fmla="*/ 8 h 187"/>
              <a:gd name="T58" fmla="*/ 46 w 186"/>
              <a:gd name="T59" fmla="*/ 143 h 187"/>
              <a:gd name="T60" fmla="*/ 22 w 186"/>
              <a:gd name="T61" fmla="*/ 159 h 187"/>
              <a:gd name="T62" fmla="*/ 4 w 186"/>
              <a:gd name="T63" fmla="*/ 182 h 187"/>
              <a:gd name="T64" fmla="*/ 19 w 186"/>
              <a:gd name="T65" fmla="*/ 173 h 187"/>
              <a:gd name="T66" fmla="*/ 46 w 186"/>
              <a:gd name="T67" fmla="*/ 143 h 187"/>
              <a:gd name="T68" fmla="*/ 29 w 186"/>
              <a:gd name="T69" fmla="*/ 179 h 187"/>
              <a:gd name="T70" fmla="*/ 34 w 186"/>
              <a:gd name="T71" fmla="*/ 185 h 187"/>
              <a:gd name="T72" fmla="*/ 59 w 186"/>
              <a:gd name="T73" fmla="*/ 160 h 187"/>
              <a:gd name="T74" fmla="*/ 53 w 186"/>
              <a:gd name="T75" fmla="*/ 155 h 187"/>
              <a:gd name="T76" fmla="*/ 31 w 186"/>
              <a:gd name="T77" fmla="*/ 134 h 187"/>
              <a:gd name="T78" fmla="*/ 26 w 186"/>
              <a:gd name="T79" fmla="*/ 128 h 187"/>
              <a:gd name="T80" fmla="*/ 14 w 186"/>
              <a:gd name="T81" fmla="*/ 140 h 187"/>
              <a:gd name="T82" fmla="*/ 1 w 186"/>
              <a:gd name="T83" fmla="*/ 158 h 187"/>
              <a:gd name="T84" fmla="*/ 103 w 186"/>
              <a:gd name="T85" fmla="*/ 44 h 187"/>
              <a:gd name="T86" fmla="*/ 142 w 186"/>
              <a:gd name="T87" fmla="*/ 83 h 187"/>
              <a:gd name="T88" fmla="*/ 103 w 186"/>
              <a:gd name="T89" fmla="*/ 44 h 187"/>
              <a:gd name="T90" fmla="*/ 108 w 186"/>
              <a:gd name="T91" fmla="*/ 78 h 187"/>
              <a:gd name="T92" fmla="*/ 137 w 186"/>
              <a:gd name="T93" fmla="*/ 4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6" h="187">
                <a:moveTo>
                  <a:pt x="182" y="0"/>
                </a:moveTo>
                <a:cubicBezTo>
                  <a:pt x="170" y="0"/>
                  <a:pt x="159" y="1"/>
                  <a:pt x="148" y="3"/>
                </a:cubicBezTo>
                <a:cubicBezTo>
                  <a:pt x="120" y="7"/>
                  <a:pt x="98" y="20"/>
                  <a:pt x="81" y="42"/>
                </a:cubicBezTo>
                <a:cubicBezTo>
                  <a:pt x="80" y="43"/>
                  <a:pt x="79" y="44"/>
                  <a:pt x="78" y="44"/>
                </a:cubicBezTo>
                <a:cubicBezTo>
                  <a:pt x="72" y="44"/>
                  <a:pt x="67" y="45"/>
                  <a:pt x="61" y="46"/>
                </a:cubicBezTo>
                <a:cubicBezTo>
                  <a:pt x="56" y="46"/>
                  <a:pt x="52" y="47"/>
                  <a:pt x="50" y="52"/>
                </a:cubicBezTo>
                <a:cubicBezTo>
                  <a:pt x="49" y="52"/>
                  <a:pt x="49" y="52"/>
                  <a:pt x="49" y="53"/>
                </a:cubicBezTo>
                <a:cubicBezTo>
                  <a:pt x="40" y="63"/>
                  <a:pt x="32" y="73"/>
                  <a:pt x="24" y="84"/>
                </a:cubicBezTo>
                <a:cubicBezTo>
                  <a:pt x="20" y="88"/>
                  <a:pt x="17" y="92"/>
                  <a:pt x="14" y="96"/>
                </a:cubicBezTo>
                <a:cubicBezTo>
                  <a:pt x="22" y="100"/>
                  <a:pt x="30" y="103"/>
                  <a:pt x="38" y="107"/>
                </a:cubicBezTo>
                <a:cubicBezTo>
                  <a:pt x="38" y="107"/>
                  <a:pt x="38" y="108"/>
                  <a:pt x="37" y="108"/>
                </a:cubicBezTo>
                <a:cubicBezTo>
                  <a:pt x="33" y="113"/>
                  <a:pt x="33" y="120"/>
                  <a:pt x="38" y="124"/>
                </a:cubicBezTo>
                <a:cubicBezTo>
                  <a:pt x="46" y="133"/>
                  <a:pt x="54" y="141"/>
                  <a:pt x="62" y="149"/>
                </a:cubicBezTo>
                <a:cubicBezTo>
                  <a:pt x="65" y="151"/>
                  <a:pt x="67" y="152"/>
                  <a:pt x="70" y="152"/>
                </a:cubicBezTo>
                <a:cubicBezTo>
                  <a:pt x="74" y="152"/>
                  <a:pt x="77" y="151"/>
                  <a:pt x="80" y="148"/>
                </a:cubicBezTo>
                <a:cubicBezTo>
                  <a:pt x="83" y="157"/>
                  <a:pt x="87" y="165"/>
                  <a:pt x="90" y="173"/>
                </a:cubicBezTo>
                <a:cubicBezTo>
                  <a:pt x="99" y="166"/>
                  <a:pt x="108" y="159"/>
                  <a:pt x="117" y="152"/>
                </a:cubicBezTo>
                <a:cubicBezTo>
                  <a:pt x="124" y="146"/>
                  <a:pt x="131" y="140"/>
                  <a:pt x="139" y="134"/>
                </a:cubicBezTo>
                <a:cubicBezTo>
                  <a:pt x="139" y="133"/>
                  <a:pt x="140" y="132"/>
                  <a:pt x="140" y="131"/>
                </a:cubicBezTo>
                <a:cubicBezTo>
                  <a:pt x="141" y="123"/>
                  <a:pt x="142" y="116"/>
                  <a:pt x="143" y="108"/>
                </a:cubicBezTo>
                <a:cubicBezTo>
                  <a:pt x="143" y="108"/>
                  <a:pt x="143" y="107"/>
                  <a:pt x="144" y="106"/>
                </a:cubicBezTo>
                <a:cubicBezTo>
                  <a:pt x="145" y="105"/>
                  <a:pt x="146" y="104"/>
                  <a:pt x="148" y="103"/>
                </a:cubicBezTo>
                <a:cubicBezTo>
                  <a:pt x="161" y="92"/>
                  <a:pt x="171" y="79"/>
                  <a:pt x="177" y="64"/>
                </a:cubicBezTo>
                <a:cubicBezTo>
                  <a:pt x="185" y="45"/>
                  <a:pt x="186" y="24"/>
                  <a:pt x="186" y="4"/>
                </a:cubicBezTo>
                <a:cubicBezTo>
                  <a:pt x="186" y="1"/>
                  <a:pt x="185" y="0"/>
                  <a:pt x="182" y="0"/>
                </a:cubicBezTo>
                <a:close/>
                <a:moveTo>
                  <a:pt x="26" y="93"/>
                </a:moveTo>
                <a:cubicBezTo>
                  <a:pt x="30" y="89"/>
                  <a:pt x="33" y="84"/>
                  <a:pt x="37" y="80"/>
                </a:cubicBezTo>
                <a:cubicBezTo>
                  <a:pt x="43" y="72"/>
                  <a:pt x="50" y="64"/>
                  <a:pt x="56" y="55"/>
                </a:cubicBezTo>
                <a:cubicBezTo>
                  <a:pt x="57" y="54"/>
                  <a:pt x="58" y="54"/>
                  <a:pt x="60" y="53"/>
                </a:cubicBezTo>
                <a:cubicBezTo>
                  <a:pt x="64" y="53"/>
                  <a:pt x="67" y="53"/>
                  <a:pt x="71" y="52"/>
                </a:cubicBezTo>
                <a:cubicBezTo>
                  <a:pt x="72" y="52"/>
                  <a:pt x="72" y="52"/>
                  <a:pt x="73" y="52"/>
                </a:cubicBezTo>
                <a:cubicBezTo>
                  <a:pt x="63" y="68"/>
                  <a:pt x="53" y="85"/>
                  <a:pt x="43" y="101"/>
                </a:cubicBezTo>
                <a:cubicBezTo>
                  <a:pt x="38" y="98"/>
                  <a:pt x="32" y="96"/>
                  <a:pt x="26" y="93"/>
                </a:cubicBezTo>
                <a:close/>
                <a:moveTo>
                  <a:pt x="73" y="144"/>
                </a:moveTo>
                <a:cubicBezTo>
                  <a:pt x="71" y="145"/>
                  <a:pt x="69" y="145"/>
                  <a:pt x="68" y="144"/>
                </a:cubicBezTo>
                <a:cubicBezTo>
                  <a:pt x="60" y="135"/>
                  <a:pt x="51" y="127"/>
                  <a:pt x="43" y="119"/>
                </a:cubicBezTo>
                <a:cubicBezTo>
                  <a:pt x="41" y="117"/>
                  <a:pt x="41" y="115"/>
                  <a:pt x="43" y="113"/>
                </a:cubicBezTo>
                <a:cubicBezTo>
                  <a:pt x="44" y="113"/>
                  <a:pt x="44" y="112"/>
                  <a:pt x="45" y="111"/>
                </a:cubicBezTo>
                <a:cubicBezTo>
                  <a:pt x="55" y="121"/>
                  <a:pt x="65" y="131"/>
                  <a:pt x="75" y="141"/>
                </a:cubicBezTo>
                <a:cubicBezTo>
                  <a:pt x="74" y="142"/>
                  <a:pt x="74" y="143"/>
                  <a:pt x="73" y="144"/>
                </a:cubicBezTo>
                <a:close/>
                <a:moveTo>
                  <a:pt x="133" y="128"/>
                </a:moveTo>
                <a:cubicBezTo>
                  <a:pt x="133" y="129"/>
                  <a:pt x="132" y="129"/>
                  <a:pt x="132" y="129"/>
                </a:cubicBezTo>
                <a:cubicBezTo>
                  <a:pt x="119" y="140"/>
                  <a:pt x="107" y="150"/>
                  <a:pt x="94" y="160"/>
                </a:cubicBezTo>
                <a:cubicBezTo>
                  <a:pt x="94" y="160"/>
                  <a:pt x="94" y="160"/>
                  <a:pt x="93" y="160"/>
                </a:cubicBezTo>
                <a:cubicBezTo>
                  <a:pt x="91" y="155"/>
                  <a:pt x="88" y="149"/>
                  <a:pt x="86" y="143"/>
                </a:cubicBezTo>
                <a:cubicBezTo>
                  <a:pt x="102" y="133"/>
                  <a:pt x="118" y="124"/>
                  <a:pt x="134" y="114"/>
                </a:cubicBezTo>
                <a:cubicBezTo>
                  <a:pt x="134" y="118"/>
                  <a:pt x="133" y="123"/>
                  <a:pt x="133" y="128"/>
                </a:cubicBezTo>
                <a:close/>
                <a:moveTo>
                  <a:pt x="164" y="73"/>
                </a:moveTo>
                <a:cubicBezTo>
                  <a:pt x="157" y="85"/>
                  <a:pt x="147" y="94"/>
                  <a:pt x="136" y="102"/>
                </a:cubicBezTo>
                <a:cubicBezTo>
                  <a:pt x="120" y="115"/>
                  <a:pt x="101" y="125"/>
                  <a:pt x="83" y="136"/>
                </a:cubicBezTo>
                <a:cubicBezTo>
                  <a:pt x="82" y="136"/>
                  <a:pt x="81" y="136"/>
                  <a:pt x="80" y="135"/>
                </a:cubicBezTo>
                <a:cubicBezTo>
                  <a:pt x="70" y="126"/>
                  <a:pt x="61" y="116"/>
                  <a:pt x="51" y="107"/>
                </a:cubicBezTo>
                <a:cubicBezTo>
                  <a:pt x="51" y="106"/>
                  <a:pt x="50" y="105"/>
                  <a:pt x="51" y="104"/>
                </a:cubicBezTo>
                <a:cubicBezTo>
                  <a:pt x="60" y="89"/>
                  <a:pt x="69" y="74"/>
                  <a:pt x="78" y="59"/>
                </a:cubicBezTo>
                <a:cubicBezTo>
                  <a:pt x="84" y="49"/>
                  <a:pt x="92" y="40"/>
                  <a:pt x="100" y="32"/>
                </a:cubicBezTo>
                <a:cubicBezTo>
                  <a:pt x="111" y="23"/>
                  <a:pt x="124" y="16"/>
                  <a:pt x="138" y="13"/>
                </a:cubicBezTo>
                <a:cubicBezTo>
                  <a:pt x="151" y="9"/>
                  <a:pt x="164" y="8"/>
                  <a:pt x="177" y="8"/>
                </a:cubicBezTo>
                <a:cubicBezTo>
                  <a:pt x="178" y="8"/>
                  <a:pt x="178" y="8"/>
                  <a:pt x="179" y="8"/>
                </a:cubicBezTo>
                <a:cubicBezTo>
                  <a:pt x="178" y="31"/>
                  <a:pt x="176" y="53"/>
                  <a:pt x="164" y="73"/>
                </a:cubicBezTo>
                <a:close/>
                <a:moveTo>
                  <a:pt x="46" y="143"/>
                </a:moveTo>
                <a:cubicBezTo>
                  <a:pt x="45" y="140"/>
                  <a:pt x="42" y="139"/>
                  <a:pt x="39" y="142"/>
                </a:cubicBezTo>
                <a:cubicBezTo>
                  <a:pt x="34" y="147"/>
                  <a:pt x="28" y="153"/>
                  <a:pt x="22" y="159"/>
                </a:cubicBezTo>
                <a:cubicBezTo>
                  <a:pt x="16" y="165"/>
                  <a:pt x="11" y="171"/>
                  <a:pt x="5" y="176"/>
                </a:cubicBezTo>
                <a:cubicBezTo>
                  <a:pt x="3" y="178"/>
                  <a:pt x="3" y="181"/>
                  <a:pt x="4" y="182"/>
                </a:cubicBezTo>
                <a:cubicBezTo>
                  <a:pt x="6" y="184"/>
                  <a:pt x="8" y="184"/>
                  <a:pt x="10" y="182"/>
                </a:cubicBezTo>
                <a:cubicBezTo>
                  <a:pt x="13" y="179"/>
                  <a:pt x="16" y="176"/>
                  <a:pt x="19" y="173"/>
                </a:cubicBezTo>
                <a:cubicBezTo>
                  <a:pt x="27" y="165"/>
                  <a:pt x="36" y="156"/>
                  <a:pt x="45" y="148"/>
                </a:cubicBezTo>
                <a:cubicBezTo>
                  <a:pt x="46" y="146"/>
                  <a:pt x="47" y="145"/>
                  <a:pt x="46" y="143"/>
                </a:cubicBezTo>
                <a:close/>
                <a:moveTo>
                  <a:pt x="53" y="155"/>
                </a:moveTo>
                <a:cubicBezTo>
                  <a:pt x="45" y="163"/>
                  <a:pt x="37" y="171"/>
                  <a:pt x="29" y="179"/>
                </a:cubicBezTo>
                <a:cubicBezTo>
                  <a:pt x="27" y="181"/>
                  <a:pt x="27" y="184"/>
                  <a:pt x="29" y="185"/>
                </a:cubicBezTo>
                <a:cubicBezTo>
                  <a:pt x="30" y="187"/>
                  <a:pt x="32" y="187"/>
                  <a:pt x="34" y="185"/>
                </a:cubicBezTo>
                <a:cubicBezTo>
                  <a:pt x="38" y="181"/>
                  <a:pt x="42" y="177"/>
                  <a:pt x="46" y="173"/>
                </a:cubicBezTo>
                <a:cubicBezTo>
                  <a:pt x="50" y="169"/>
                  <a:pt x="55" y="165"/>
                  <a:pt x="59" y="160"/>
                </a:cubicBezTo>
                <a:cubicBezTo>
                  <a:pt x="60" y="159"/>
                  <a:pt x="60" y="157"/>
                  <a:pt x="59" y="155"/>
                </a:cubicBezTo>
                <a:cubicBezTo>
                  <a:pt x="57" y="153"/>
                  <a:pt x="55" y="153"/>
                  <a:pt x="53" y="155"/>
                </a:cubicBezTo>
                <a:close/>
                <a:moveTo>
                  <a:pt x="7" y="157"/>
                </a:moveTo>
                <a:cubicBezTo>
                  <a:pt x="15" y="150"/>
                  <a:pt x="23" y="142"/>
                  <a:pt x="31" y="134"/>
                </a:cubicBezTo>
                <a:cubicBezTo>
                  <a:pt x="33" y="132"/>
                  <a:pt x="33" y="129"/>
                  <a:pt x="32" y="128"/>
                </a:cubicBezTo>
                <a:cubicBezTo>
                  <a:pt x="30" y="126"/>
                  <a:pt x="28" y="126"/>
                  <a:pt x="26" y="128"/>
                </a:cubicBezTo>
                <a:cubicBezTo>
                  <a:pt x="22" y="132"/>
                  <a:pt x="18" y="136"/>
                  <a:pt x="14" y="140"/>
                </a:cubicBezTo>
                <a:cubicBezTo>
                  <a:pt x="14" y="140"/>
                  <a:pt x="14" y="140"/>
                  <a:pt x="14" y="140"/>
                </a:cubicBezTo>
                <a:cubicBezTo>
                  <a:pt x="10" y="144"/>
                  <a:pt x="6" y="148"/>
                  <a:pt x="2" y="152"/>
                </a:cubicBezTo>
                <a:cubicBezTo>
                  <a:pt x="0" y="154"/>
                  <a:pt x="0" y="156"/>
                  <a:pt x="1" y="158"/>
                </a:cubicBezTo>
                <a:cubicBezTo>
                  <a:pt x="3" y="160"/>
                  <a:pt x="5" y="160"/>
                  <a:pt x="7" y="157"/>
                </a:cubicBezTo>
                <a:close/>
                <a:moveTo>
                  <a:pt x="103" y="44"/>
                </a:moveTo>
                <a:cubicBezTo>
                  <a:pt x="92" y="55"/>
                  <a:pt x="92" y="73"/>
                  <a:pt x="103" y="84"/>
                </a:cubicBezTo>
                <a:cubicBezTo>
                  <a:pt x="113" y="94"/>
                  <a:pt x="131" y="94"/>
                  <a:pt x="142" y="83"/>
                </a:cubicBezTo>
                <a:cubicBezTo>
                  <a:pt x="153" y="72"/>
                  <a:pt x="153" y="54"/>
                  <a:pt x="143" y="44"/>
                </a:cubicBezTo>
                <a:cubicBezTo>
                  <a:pt x="132" y="33"/>
                  <a:pt x="114" y="33"/>
                  <a:pt x="103" y="44"/>
                </a:cubicBezTo>
                <a:close/>
                <a:moveTo>
                  <a:pt x="137" y="78"/>
                </a:moveTo>
                <a:cubicBezTo>
                  <a:pt x="129" y="86"/>
                  <a:pt x="116" y="86"/>
                  <a:pt x="108" y="78"/>
                </a:cubicBezTo>
                <a:cubicBezTo>
                  <a:pt x="101" y="71"/>
                  <a:pt x="101" y="58"/>
                  <a:pt x="109" y="50"/>
                </a:cubicBezTo>
                <a:cubicBezTo>
                  <a:pt x="117" y="42"/>
                  <a:pt x="130" y="42"/>
                  <a:pt x="137" y="49"/>
                </a:cubicBezTo>
                <a:cubicBezTo>
                  <a:pt x="145" y="57"/>
                  <a:pt x="145" y="70"/>
                  <a:pt x="137" y="78"/>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6" name="Subtitle 2"/>
          <p:cNvSpPr txBox="1"/>
          <p:nvPr/>
        </p:nvSpPr>
        <p:spPr>
          <a:xfrm>
            <a:off x="3278371" y="1550523"/>
            <a:ext cx="3484499" cy="92766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zh-CN" altLang="en-US" sz="1400" dirty="0">
                <a:latin typeface="微软雅黑" panose="020B0503020204020204" charset="-122"/>
                <a:ea typeface="微软雅黑" panose="020B0503020204020204" charset="-122"/>
              </a:rPr>
              <a:t>入网主体开通交易资金账户</a:t>
            </a:r>
            <a:endParaRPr lang="en-US" altLang="zh-CN" sz="1400" dirty="0">
              <a:latin typeface="微软雅黑" panose="020B0503020204020204" charset="-122"/>
              <a:ea typeface="微软雅黑" panose="020B0503020204020204" charset="-122"/>
            </a:endParaRPr>
          </a:p>
          <a:p>
            <a:pPr>
              <a:lnSpc>
                <a:spcPts val="1600"/>
              </a:lnSpc>
              <a:spcBef>
                <a:spcPts val="0"/>
              </a:spcBef>
            </a:pPr>
            <a:r>
              <a:rPr lang="zh-CN" altLang="en-US" sz="1400" dirty="0">
                <a:latin typeface="微软雅黑" panose="020B0503020204020204" charset="-122"/>
                <a:ea typeface="微软雅黑" panose="020B0503020204020204" charset="-122"/>
              </a:rPr>
              <a:t>个人会员开户（银行子账户）</a:t>
            </a:r>
            <a:endParaRPr lang="en-US" altLang="zh-CN" sz="1400" dirty="0">
              <a:latin typeface="微软雅黑" panose="020B0503020204020204" charset="-122"/>
              <a:ea typeface="微软雅黑" panose="020B0503020204020204" charset="-122"/>
            </a:endParaRPr>
          </a:p>
          <a:p>
            <a:pPr>
              <a:lnSpc>
                <a:spcPts val="1600"/>
              </a:lnSpc>
              <a:spcBef>
                <a:spcPts val="0"/>
              </a:spcBef>
            </a:pPr>
            <a:r>
              <a:rPr lang="zh-CN" altLang="en-US" sz="1400" dirty="0">
                <a:latin typeface="微软雅黑" panose="020B0503020204020204" charset="-122"/>
                <a:ea typeface="微软雅黑" panose="020B0503020204020204" charset="-122"/>
              </a:rPr>
              <a:t>企业会员开户（银行子账户）</a:t>
            </a:r>
            <a:endParaRPr lang="en-US" altLang="zh-CN" sz="1400" dirty="0">
              <a:latin typeface="微软雅黑" panose="020B0503020204020204" charset="-122"/>
              <a:ea typeface="微软雅黑" panose="020B0503020204020204" charset="-122"/>
            </a:endParaRPr>
          </a:p>
        </p:txBody>
      </p:sp>
      <p:sp>
        <p:nvSpPr>
          <p:cNvPr id="22" name="Freeform 11"/>
          <p:cNvSpPr>
            <a:spLocks noEditPoints="1"/>
          </p:cNvSpPr>
          <p:nvPr/>
        </p:nvSpPr>
        <p:spPr bwMode="auto">
          <a:xfrm>
            <a:off x="2027985" y="5224330"/>
            <a:ext cx="668258" cy="651924"/>
          </a:xfrm>
          <a:custGeom>
            <a:avLst/>
            <a:gdLst>
              <a:gd name="T0" fmla="*/ 192 w 225"/>
              <a:gd name="T1" fmla="*/ 32 h 219"/>
              <a:gd name="T2" fmla="*/ 210 w 225"/>
              <a:gd name="T3" fmla="*/ 9 h 219"/>
              <a:gd name="T4" fmla="*/ 186 w 225"/>
              <a:gd name="T5" fmla="*/ 27 h 219"/>
              <a:gd name="T6" fmla="*/ 172 w 225"/>
              <a:gd name="T7" fmla="*/ 0 h 219"/>
              <a:gd name="T8" fmla="*/ 180 w 225"/>
              <a:gd name="T9" fmla="*/ 33 h 219"/>
              <a:gd name="T10" fmla="*/ 173 w 225"/>
              <a:gd name="T11" fmla="*/ 41 h 219"/>
              <a:gd name="T12" fmla="*/ 158 w 225"/>
              <a:gd name="T13" fmla="*/ 13 h 219"/>
              <a:gd name="T14" fmla="*/ 167 w 225"/>
              <a:gd name="T15" fmla="*/ 46 h 219"/>
              <a:gd name="T16" fmla="*/ 148 w 225"/>
              <a:gd name="T17" fmla="*/ 65 h 219"/>
              <a:gd name="T18" fmla="*/ 0 w 225"/>
              <a:gd name="T19" fmla="*/ 131 h 219"/>
              <a:gd name="T20" fmla="*/ 177 w 225"/>
              <a:gd name="T21" fmla="*/ 131 h 219"/>
              <a:gd name="T22" fmla="*/ 170 w 225"/>
              <a:gd name="T23" fmla="*/ 54 h 219"/>
              <a:gd name="T24" fmla="*/ 207 w 225"/>
              <a:gd name="T25" fmla="*/ 59 h 219"/>
              <a:gd name="T26" fmla="*/ 212 w 225"/>
              <a:gd name="T27" fmla="*/ 56 h 219"/>
              <a:gd name="T28" fmla="*/ 176 w 225"/>
              <a:gd name="T29" fmla="*/ 48 h 219"/>
              <a:gd name="T30" fmla="*/ 186 w 225"/>
              <a:gd name="T31" fmla="*/ 39 h 219"/>
              <a:gd name="T32" fmla="*/ 221 w 225"/>
              <a:gd name="T33" fmla="*/ 43 h 219"/>
              <a:gd name="T34" fmla="*/ 221 w 225"/>
              <a:gd name="T35" fmla="*/ 35 h 219"/>
              <a:gd name="T36" fmla="*/ 88 w 225"/>
              <a:gd name="T37" fmla="*/ 212 h 219"/>
              <a:gd name="T38" fmla="*/ 88 w 225"/>
              <a:gd name="T39" fmla="*/ 49 h 219"/>
              <a:gd name="T40" fmla="*/ 125 w 225"/>
              <a:gd name="T41" fmla="*/ 88 h 219"/>
              <a:gd name="T42" fmla="*/ 32 w 225"/>
              <a:gd name="T43" fmla="*/ 131 h 219"/>
              <a:gd name="T44" fmla="*/ 145 w 225"/>
              <a:gd name="T45" fmla="*/ 131 h 219"/>
              <a:gd name="T46" fmla="*/ 148 w 225"/>
              <a:gd name="T47" fmla="*/ 76 h 219"/>
              <a:gd name="T48" fmla="*/ 86 w 225"/>
              <a:gd name="T49" fmla="*/ 133 h 219"/>
              <a:gd name="T50" fmla="*/ 91 w 225"/>
              <a:gd name="T51" fmla="*/ 133 h 219"/>
              <a:gd name="T52" fmla="*/ 105 w 225"/>
              <a:gd name="T53" fmla="*/ 131 h 219"/>
              <a:gd name="T54" fmla="*/ 72 w 225"/>
              <a:gd name="T55" fmla="*/ 131 h 219"/>
              <a:gd name="T56" fmla="*/ 97 w 225"/>
              <a:gd name="T57" fmla="*/ 116 h 219"/>
              <a:gd name="T58" fmla="*/ 86 w 225"/>
              <a:gd name="T59" fmla="*/ 133 h 219"/>
              <a:gd name="T60" fmla="*/ 88 w 225"/>
              <a:gd name="T61" fmla="*/ 106 h 219"/>
              <a:gd name="T62" fmla="*/ 88 w 225"/>
              <a:gd name="T63" fmla="*/ 155 h 219"/>
              <a:gd name="T64" fmla="*/ 108 w 225"/>
              <a:gd name="T65" fmla="*/ 116 h 219"/>
              <a:gd name="T66" fmla="*/ 137 w 225"/>
              <a:gd name="T67" fmla="*/ 131 h 219"/>
              <a:gd name="T68" fmla="*/ 39 w 225"/>
              <a:gd name="T69" fmla="*/ 131 h 219"/>
              <a:gd name="T70" fmla="*/ 120 w 225"/>
              <a:gd name="T71" fmla="*/ 9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5" h="219">
                <a:moveTo>
                  <a:pt x="221" y="35"/>
                </a:moveTo>
                <a:cubicBezTo>
                  <a:pt x="192" y="32"/>
                  <a:pt x="192" y="32"/>
                  <a:pt x="192" y="32"/>
                </a:cubicBezTo>
                <a:cubicBezTo>
                  <a:pt x="210" y="14"/>
                  <a:pt x="210" y="14"/>
                  <a:pt x="210" y="14"/>
                </a:cubicBezTo>
                <a:cubicBezTo>
                  <a:pt x="211" y="13"/>
                  <a:pt x="211" y="10"/>
                  <a:pt x="210" y="9"/>
                </a:cubicBezTo>
                <a:cubicBezTo>
                  <a:pt x="208" y="8"/>
                  <a:pt x="206" y="8"/>
                  <a:pt x="204" y="9"/>
                </a:cubicBezTo>
                <a:cubicBezTo>
                  <a:pt x="186" y="27"/>
                  <a:pt x="186" y="27"/>
                  <a:pt x="186" y="27"/>
                </a:cubicBezTo>
                <a:cubicBezTo>
                  <a:pt x="176" y="2"/>
                  <a:pt x="176" y="2"/>
                  <a:pt x="176" y="2"/>
                </a:cubicBezTo>
                <a:cubicBezTo>
                  <a:pt x="176" y="0"/>
                  <a:pt x="174" y="0"/>
                  <a:pt x="172" y="0"/>
                </a:cubicBezTo>
                <a:cubicBezTo>
                  <a:pt x="170" y="1"/>
                  <a:pt x="169" y="3"/>
                  <a:pt x="170" y="5"/>
                </a:cubicBezTo>
                <a:cubicBezTo>
                  <a:pt x="180" y="33"/>
                  <a:pt x="180" y="33"/>
                  <a:pt x="180" y="33"/>
                </a:cubicBezTo>
                <a:cubicBezTo>
                  <a:pt x="180" y="33"/>
                  <a:pt x="180" y="33"/>
                  <a:pt x="180" y="33"/>
                </a:cubicBezTo>
                <a:cubicBezTo>
                  <a:pt x="173" y="41"/>
                  <a:pt x="173" y="41"/>
                  <a:pt x="173" y="41"/>
                </a:cubicBezTo>
                <a:cubicBezTo>
                  <a:pt x="163" y="15"/>
                  <a:pt x="163" y="15"/>
                  <a:pt x="163" y="15"/>
                </a:cubicBezTo>
                <a:cubicBezTo>
                  <a:pt x="162" y="13"/>
                  <a:pt x="160" y="12"/>
                  <a:pt x="158" y="13"/>
                </a:cubicBezTo>
                <a:cubicBezTo>
                  <a:pt x="156" y="14"/>
                  <a:pt x="155" y="16"/>
                  <a:pt x="156" y="18"/>
                </a:cubicBezTo>
                <a:cubicBezTo>
                  <a:pt x="167" y="46"/>
                  <a:pt x="167" y="46"/>
                  <a:pt x="167" y="46"/>
                </a:cubicBezTo>
                <a:cubicBezTo>
                  <a:pt x="167" y="46"/>
                  <a:pt x="167" y="47"/>
                  <a:pt x="167" y="47"/>
                </a:cubicBezTo>
                <a:cubicBezTo>
                  <a:pt x="148" y="65"/>
                  <a:pt x="148" y="65"/>
                  <a:pt x="148" y="65"/>
                </a:cubicBezTo>
                <a:cubicBezTo>
                  <a:pt x="132" y="51"/>
                  <a:pt x="111" y="42"/>
                  <a:pt x="88" y="42"/>
                </a:cubicBezTo>
                <a:cubicBezTo>
                  <a:pt x="39" y="42"/>
                  <a:pt x="0" y="82"/>
                  <a:pt x="0" y="131"/>
                </a:cubicBezTo>
                <a:cubicBezTo>
                  <a:pt x="0" y="179"/>
                  <a:pt x="39" y="219"/>
                  <a:pt x="88" y="219"/>
                </a:cubicBezTo>
                <a:cubicBezTo>
                  <a:pt x="137" y="219"/>
                  <a:pt x="177" y="179"/>
                  <a:pt x="177" y="131"/>
                </a:cubicBezTo>
                <a:cubicBezTo>
                  <a:pt x="177" y="107"/>
                  <a:pt x="168" y="86"/>
                  <a:pt x="153" y="71"/>
                </a:cubicBezTo>
                <a:cubicBezTo>
                  <a:pt x="170" y="54"/>
                  <a:pt x="170" y="54"/>
                  <a:pt x="170" y="54"/>
                </a:cubicBezTo>
                <a:cubicBezTo>
                  <a:pt x="171" y="55"/>
                  <a:pt x="172" y="55"/>
                  <a:pt x="173" y="56"/>
                </a:cubicBezTo>
                <a:cubicBezTo>
                  <a:pt x="207" y="59"/>
                  <a:pt x="207" y="59"/>
                  <a:pt x="207" y="59"/>
                </a:cubicBezTo>
                <a:cubicBezTo>
                  <a:pt x="208" y="59"/>
                  <a:pt x="208" y="59"/>
                  <a:pt x="208" y="59"/>
                </a:cubicBezTo>
                <a:cubicBezTo>
                  <a:pt x="210" y="59"/>
                  <a:pt x="211" y="58"/>
                  <a:pt x="212" y="56"/>
                </a:cubicBezTo>
                <a:cubicBezTo>
                  <a:pt x="212" y="54"/>
                  <a:pt x="210" y="52"/>
                  <a:pt x="208" y="52"/>
                </a:cubicBezTo>
                <a:cubicBezTo>
                  <a:pt x="176" y="48"/>
                  <a:pt x="176" y="48"/>
                  <a:pt x="176" y="48"/>
                </a:cubicBezTo>
                <a:cubicBezTo>
                  <a:pt x="185" y="39"/>
                  <a:pt x="185" y="39"/>
                  <a:pt x="185" y="39"/>
                </a:cubicBezTo>
                <a:cubicBezTo>
                  <a:pt x="185" y="39"/>
                  <a:pt x="185" y="39"/>
                  <a:pt x="186" y="39"/>
                </a:cubicBezTo>
                <a:cubicBezTo>
                  <a:pt x="221" y="43"/>
                  <a:pt x="221" y="43"/>
                  <a:pt x="221" y="43"/>
                </a:cubicBezTo>
                <a:cubicBezTo>
                  <a:pt x="221" y="43"/>
                  <a:pt x="221" y="43"/>
                  <a:pt x="221" y="43"/>
                </a:cubicBezTo>
                <a:cubicBezTo>
                  <a:pt x="223" y="43"/>
                  <a:pt x="224" y="41"/>
                  <a:pt x="225" y="39"/>
                </a:cubicBezTo>
                <a:cubicBezTo>
                  <a:pt x="225" y="37"/>
                  <a:pt x="223" y="36"/>
                  <a:pt x="221" y="35"/>
                </a:cubicBezTo>
                <a:close/>
                <a:moveTo>
                  <a:pt x="169" y="131"/>
                </a:moveTo>
                <a:cubicBezTo>
                  <a:pt x="169" y="175"/>
                  <a:pt x="133" y="212"/>
                  <a:pt x="88" y="212"/>
                </a:cubicBezTo>
                <a:cubicBezTo>
                  <a:pt x="44" y="212"/>
                  <a:pt x="7" y="175"/>
                  <a:pt x="7" y="131"/>
                </a:cubicBezTo>
                <a:cubicBezTo>
                  <a:pt x="7" y="86"/>
                  <a:pt x="44" y="49"/>
                  <a:pt x="88" y="49"/>
                </a:cubicBezTo>
                <a:cubicBezTo>
                  <a:pt x="109" y="49"/>
                  <a:pt x="128" y="57"/>
                  <a:pt x="143" y="71"/>
                </a:cubicBezTo>
                <a:cubicBezTo>
                  <a:pt x="125" y="88"/>
                  <a:pt x="125" y="88"/>
                  <a:pt x="125" y="88"/>
                </a:cubicBezTo>
                <a:cubicBezTo>
                  <a:pt x="115" y="79"/>
                  <a:pt x="102" y="74"/>
                  <a:pt x="88" y="74"/>
                </a:cubicBezTo>
                <a:cubicBezTo>
                  <a:pt x="57" y="74"/>
                  <a:pt x="32" y="99"/>
                  <a:pt x="32" y="131"/>
                </a:cubicBezTo>
                <a:cubicBezTo>
                  <a:pt x="32" y="162"/>
                  <a:pt x="57" y="187"/>
                  <a:pt x="88" y="187"/>
                </a:cubicBezTo>
                <a:cubicBezTo>
                  <a:pt x="119" y="187"/>
                  <a:pt x="145" y="162"/>
                  <a:pt x="145" y="131"/>
                </a:cubicBezTo>
                <a:cubicBezTo>
                  <a:pt x="145" y="116"/>
                  <a:pt x="139" y="103"/>
                  <a:pt x="131" y="93"/>
                </a:cubicBezTo>
                <a:cubicBezTo>
                  <a:pt x="148" y="76"/>
                  <a:pt x="148" y="76"/>
                  <a:pt x="148" y="76"/>
                </a:cubicBezTo>
                <a:cubicBezTo>
                  <a:pt x="161" y="90"/>
                  <a:pt x="169" y="109"/>
                  <a:pt x="169" y="131"/>
                </a:cubicBezTo>
                <a:close/>
                <a:moveTo>
                  <a:pt x="86" y="133"/>
                </a:moveTo>
                <a:cubicBezTo>
                  <a:pt x="86" y="134"/>
                  <a:pt x="87" y="134"/>
                  <a:pt x="88" y="134"/>
                </a:cubicBezTo>
                <a:cubicBezTo>
                  <a:pt x="89" y="134"/>
                  <a:pt x="90" y="134"/>
                  <a:pt x="91" y="133"/>
                </a:cubicBezTo>
                <a:cubicBezTo>
                  <a:pt x="102" y="122"/>
                  <a:pt x="102" y="122"/>
                  <a:pt x="102" y="122"/>
                </a:cubicBezTo>
                <a:cubicBezTo>
                  <a:pt x="104" y="124"/>
                  <a:pt x="105" y="127"/>
                  <a:pt x="105" y="131"/>
                </a:cubicBezTo>
                <a:cubicBezTo>
                  <a:pt x="105" y="140"/>
                  <a:pt x="97" y="147"/>
                  <a:pt x="88" y="147"/>
                </a:cubicBezTo>
                <a:cubicBezTo>
                  <a:pt x="79" y="147"/>
                  <a:pt x="72" y="140"/>
                  <a:pt x="72" y="131"/>
                </a:cubicBezTo>
                <a:cubicBezTo>
                  <a:pt x="72" y="121"/>
                  <a:pt x="79" y="114"/>
                  <a:pt x="88" y="114"/>
                </a:cubicBezTo>
                <a:cubicBezTo>
                  <a:pt x="91" y="114"/>
                  <a:pt x="94" y="115"/>
                  <a:pt x="97" y="116"/>
                </a:cubicBezTo>
                <a:cubicBezTo>
                  <a:pt x="86" y="128"/>
                  <a:pt x="86" y="128"/>
                  <a:pt x="86" y="128"/>
                </a:cubicBezTo>
                <a:cubicBezTo>
                  <a:pt x="84" y="129"/>
                  <a:pt x="84" y="132"/>
                  <a:pt x="86" y="133"/>
                </a:cubicBezTo>
                <a:close/>
                <a:moveTo>
                  <a:pt x="102" y="111"/>
                </a:moveTo>
                <a:cubicBezTo>
                  <a:pt x="98" y="108"/>
                  <a:pt x="94" y="106"/>
                  <a:pt x="88" y="106"/>
                </a:cubicBezTo>
                <a:cubicBezTo>
                  <a:pt x="75" y="106"/>
                  <a:pt x="64" y="117"/>
                  <a:pt x="64" y="131"/>
                </a:cubicBezTo>
                <a:cubicBezTo>
                  <a:pt x="64" y="144"/>
                  <a:pt x="75" y="155"/>
                  <a:pt x="88" y="155"/>
                </a:cubicBezTo>
                <a:cubicBezTo>
                  <a:pt x="101" y="155"/>
                  <a:pt x="112" y="144"/>
                  <a:pt x="112" y="131"/>
                </a:cubicBezTo>
                <a:cubicBezTo>
                  <a:pt x="112" y="125"/>
                  <a:pt x="111" y="120"/>
                  <a:pt x="108" y="116"/>
                </a:cubicBezTo>
                <a:cubicBezTo>
                  <a:pt x="125" y="99"/>
                  <a:pt x="125" y="99"/>
                  <a:pt x="125" y="99"/>
                </a:cubicBezTo>
                <a:cubicBezTo>
                  <a:pt x="133" y="107"/>
                  <a:pt x="137" y="118"/>
                  <a:pt x="137" y="131"/>
                </a:cubicBezTo>
                <a:cubicBezTo>
                  <a:pt x="137" y="157"/>
                  <a:pt x="115" y="179"/>
                  <a:pt x="88" y="179"/>
                </a:cubicBezTo>
                <a:cubicBezTo>
                  <a:pt x="61" y="179"/>
                  <a:pt x="39" y="157"/>
                  <a:pt x="39" y="131"/>
                </a:cubicBezTo>
                <a:cubicBezTo>
                  <a:pt x="39" y="104"/>
                  <a:pt x="61" y="82"/>
                  <a:pt x="88" y="82"/>
                </a:cubicBezTo>
                <a:cubicBezTo>
                  <a:pt x="100" y="82"/>
                  <a:pt x="112" y="86"/>
                  <a:pt x="120" y="93"/>
                </a:cubicBezTo>
                <a:lnTo>
                  <a:pt x="102" y="111"/>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0" name="Rectangle 10"/>
          <p:cNvSpPr>
            <a:spLocks noChangeArrowheads="1"/>
          </p:cNvSpPr>
          <p:nvPr/>
        </p:nvSpPr>
        <p:spPr bwMode="auto">
          <a:xfrm>
            <a:off x="8143985" y="-1"/>
            <a:ext cx="620889" cy="6877311"/>
          </a:xfrm>
          <a:prstGeom prst="rect">
            <a:avLst/>
          </a:prstGeom>
          <a:solidFill>
            <a:schemeClr val="accent1">
              <a:lumMod val="60000"/>
              <a:lumOff val="40000"/>
            </a:schemeClr>
          </a:solidFill>
        </p:spPr>
        <p:style>
          <a:lnRef idx="0">
            <a:srgbClr val="FFFFFF"/>
          </a:lnRef>
          <a:fillRef idx="2">
            <a:schemeClr val="accent2"/>
          </a:fillRef>
          <a:effectRef idx="0">
            <a:srgbClr val="FFFFFF"/>
          </a:effectRef>
          <a:fontRef idx="minor">
            <a:schemeClr val="lt1"/>
          </a:fontRef>
        </p:style>
        <p:txBody>
          <a:bodyPr vert="horz" wrap="square" lIns="91440" tIns="45720" rIns="91440" bIns="45720" numCol="1" anchor="t" anchorCtr="0" compatLnSpc="1"/>
          <a:lstStyle/>
          <a:p>
            <a:endParaRPr lang="en-US"/>
          </a:p>
        </p:txBody>
      </p:sp>
      <p:sp>
        <p:nvSpPr>
          <p:cNvPr id="31" name="Rectangle 11"/>
          <p:cNvSpPr>
            <a:spLocks noChangeArrowheads="1"/>
          </p:cNvSpPr>
          <p:nvPr/>
        </p:nvSpPr>
        <p:spPr bwMode="auto">
          <a:xfrm>
            <a:off x="8764874" y="-1"/>
            <a:ext cx="2743498" cy="6877311"/>
          </a:xfrm>
          <a:prstGeom prst="rect">
            <a:avLst/>
          </a:prstGeom>
        </p:spPr>
        <p:style>
          <a:lnRef idx="2">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lstStyle/>
          <a:p>
            <a:endParaRPr lang="en-US"/>
          </a:p>
        </p:txBody>
      </p:sp>
      <p:sp>
        <p:nvSpPr>
          <p:cNvPr id="32" name="Rectangle 12"/>
          <p:cNvSpPr>
            <a:spLocks noChangeArrowheads="1"/>
          </p:cNvSpPr>
          <p:nvPr/>
        </p:nvSpPr>
        <p:spPr bwMode="auto">
          <a:xfrm>
            <a:off x="6294687" y="1232865"/>
            <a:ext cx="3353988" cy="4661124"/>
          </a:xfrm>
          <a:prstGeom prst="rect">
            <a:avLst/>
          </a:prstGeom>
          <a:solidFill>
            <a:schemeClr val="bg1">
              <a:lumMod val="85000"/>
            </a:schemeClr>
          </a:solidFill>
          <a:ln>
            <a:noFill/>
          </a:ln>
        </p:spPr>
        <p:txBody>
          <a:bodyPr vert="horz" wrap="square" lIns="91440" tIns="45720" rIns="91440" bIns="45720" numCol="1" anchor="t" anchorCtr="0" compatLnSpc="1"/>
          <a:lstStyle/>
          <a:p>
            <a:endParaRPr lang="en-US"/>
          </a:p>
        </p:txBody>
      </p:sp>
      <p:pic>
        <p:nvPicPr>
          <p:cNvPr id="34" name="Picture Placeholder 20"/>
          <p:cNvPicPr>
            <a:picLocks noChangeAspect="1"/>
          </p:cNvPicPr>
          <p:nvPr/>
        </p:nvPicPr>
        <p:blipFill>
          <a:blip r:embed="rId1" cstate="print">
            <a:extLst>
              <a:ext uri="{28A0092B-C50C-407E-A947-70E740481C1C}">
                <a14:useLocalDpi xmlns:a14="http://schemas.microsoft.com/office/drawing/2010/main" val="0"/>
              </a:ext>
            </a:extLst>
          </a:blip>
          <a:srcRect l="63" r="63"/>
          <a:stretch>
            <a:fillRect/>
          </a:stretch>
        </p:blipFill>
        <p:spPr>
          <a:xfrm>
            <a:off x="6294687" y="1233488"/>
            <a:ext cx="3353988" cy="4660900"/>
          </a:xfrm>
          <a:prstGeom prst="rect">
            <a:avLst/>
          </a:prstGeom>
        </p:spPr>
      </p:pic>
      <p:sp>
        <p:nvSpPr>
          <p:cNvPr id="20"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21"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使用场景</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6"/>
          <p:cNvSpPr/>
          <p:nvPr/>
        </p:nvSpPr>
        <p:spPr bwMode="auto">
          <a:xfrm>
            <a:off x="1535697" y="1210115"/>
            <a:ext cx="4508128" cy="910538"/>
          </a:xfrm>
          <a:custGeom>
            <a:avLst/>
            <a:gdLst>
              <a:gd name="T0" fmla="*/ 1114 w 1114"/>
              <a:gd name="T1" fmla="*/ 153 h 306"/>
              <a:gd name="T2" fmla="*/ 961 w 1114"/>
              <a:gd name="T3" fmla="*/ 306 h 306"/>
              <a:gd name="T4" fmla="*/ 153 w 1114"/>
              <a:gd name="T5" fmla="*/ 306 h 306"/>
              <a:gd name="T6" fmla="*/ 0 w 1114"/>
              <a:gd name="T7" fmla="*/ 153 h 306"/>
              <a:gd name="T8" fmla="*/ 0 w 1114"/>
              <a:gd name="T9" fmla="*/ 153 h 306"/>
              <a:gd name="T10" fmla="*/ 153 w 1114"/>
              <a:gd name="T11" fmla="*/ 0 h 306"/>
              <a:gd name="T12" fmla="*/ 961 w 1114"/>
              <a:gd name="T13" fmla="*/ 0 h 306"/>
              <a:gd name="T14" fmla="*/ 1114 w 1114"/>
              <a:gd name="T15" fmla="*/ 153 h 3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4" h="306">
                <a:moveTo>
                  <a:pt x="1114" y="153"/>
                </a:moveTo>
                <a:cubicBezTo>
                  <a:pt x="1114" y="237"/>
                  <a:pt x="1046" y="306"/>
                  <a:pt x="961" y="306"/>
                </a:cubicBezTo>
                <a:cubicBezTo>
                  <a:pt x="153" y="306"/>
                  <a:pt x="153" y="306"/>
                  <a:pt x="153" y="306"/>
                </a:cubicBezTo>
                <a:cubicBezTo>
                  <a:pt x="69" y="306"/>
                  <a:pt x="0" y="237"/>
                  <a:pt x="0" y="153"/>
                </a:cubicBezTo>
                <a:cubicBezTo>
                  <a:pt x="0" y="153"/>
                  <a:pt x="0" y="153"/>
                  <a:pt x="0" y="153"/>
                </a:cubicBezTo>
                <a:cubicBezTo>
                  <a:pt x="0" y="68"/>
                  <a:pt x="69" y="0"/>
                  <a:pt x="153" y="0"/>
                </a:cubicBezTo>
                <a:cubicBezTo>
                  <a:pt x="961" y="0"/>
                  <a:pt x="961" y="0"/>
                  <a:pt x="961" y="0"/>
                </a:cubicBezTo>
                <a:cubicBezTo>
                  <a:pt x="1046" y="0"/>
                  <a:pt x="1114" y="68"/>
                  <a:pt x="1114" y="15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 name="Freeform 9"/>
          <p:cNvSpPr/>
          <p:nvPr/>
        </p:nvSpPr>
        <p:spPr bwMode="auto">
          <a:xfrm>
            <a:off x="1568132" y="2286670"/>
            <a:ext cx="4508128" cy="875001"/>
          </a:xfrm>
          <a:custGeom>
            <a:avLst/>
            <a:gdLst>
              <a:gd name="T0" fmla="*/ 1114 w 1114"/>
              <a:gd name="T1" fmla="*/ 153 h 306"/>
              <a:gd name="T2" fmla="*/ 961 w 1114"/>
              <a:gd name="T3" fmla="*/ 306 h 306"/>
              <a:gd name="T4" fmla="*/ 153 w 1114"/>
              <a:gd name="T5" fmla="*/ 306 h 306"/>
              <a:gd name="T6" fmla="*/ 0 w 1114"/>
              <a:gd name="T7" fmla="*/ 153 h 306"/>
              <a:gd name="T8" fmla="*/ 0 w 1114"/>
              <a:gd name="T9" fmla="*/ 153 h 306"/>
              <a:gd name="T10" fmla="*/ 153 w 1114"/>
              <a:gd name="T11" fmla="*/ 0 h 306"/>
              <a:gd name="T12" fmla="*/ 961 w 1114"/>
              <a:gd name="T13" fmla="*/ 0 h 306"/>
              <a:gd name="T14" fmla="*/ 1114 w 1114"/>
              <a:gd name="T15" fmla="*/ 153 h 3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4" h="306">
                <a:moveTo>
                  <a:pt x="1114" y="153"/>
                </a:moveTo>
                <a:cubicBezTo>
                  <a:pt x="1114" y="237"/>
                  <a:pt x="1046" y="306"/>
                  <a:pt x="961" y="306"/>
                </a:cubicBezTo>
                <a:cubicBezTo>
                  <a:pt x="153" y="306"/>
                  <a:pt x="153" y="306"/>
                  <a:pt x="153" y="306"/>
                </a:cubicBezTo>
                <a:cubicBezTo>
                  <a:pt x="69" y="306"/>
                  <a:pt x="0" y="237"/>
                  <a:pt x="0" y="153"/>
                </a:cubicBezTo>
                <a:cubicBezTo>
                  <a:pt x="0" y="153"/>
                  <a:pt x="0" y="153"/>
                  <a:pt x="0" y="153"/>
                </a:cubicBezTo>
                <a:cubicBezTo>
                  <a:pt x="0" y="68"/>
                  <a:pt x="69" y="0"/>
                  <a:pt x="153" y="0"/>
                </a:cubicBezTo>
                <a:cubicBezTo>
                  <a:pt x="961" y="0"/>
                  <a:pt x="961" y="0"/>
                  <a:pt x="961" y="0"/>
                </a:cubicBezTo>
                <a:cubicBezTo>
                  <a:pt x="1046" y="0"/>
                  <a:pt x="1114" y="68"/>
                  <a:pt x="1114" y="153"/>
                </a:cubicBezTo>
                <a:close/>
              </a:path>
            </a:pathLst>
          </a:custGeom>
          <a:solidFill>
            <a:schemeClr val="accent1">
              <a:lumMod val="20000"/>
              <a:lumOff val="80000"/>
            </a:schemeClr>
          </a:solidFill>
          <a:ln>
            <a:noFill/>
          </a:ln>
        </p:spPr>
        <p:txBody>
          <a:bodyPr vert="horz" wrap="square" lIns="91440" tIns="45720" rIns="91440" bIns="45720" numCol="1" anchor="t" anchorCtr="0" compatLnSpc="1"/>
          <a:lstStyle/>
          <a:p>
            <a:endParaRPr lang="en-US"/>
          </a:p>
        </p:txBody>
      </p:sp>
      <p:sp>
        <p:nvSpPr>
          <p:cNvPr id="5" name="Oval 21"/>
          <p:cNvSpPr>
            <a:spLocks noChangeArrowheads="1"/>
          </p:cNvSpPr>
          <p:nvPr/>
        </p:nvSpPr>
        <p:spPr bwMode="auto">
          <a:xfrm>
            <a:off x="636798" y="2279242"/>
            <a:ext cx="901626" cy="901626"/>
          </a:xfrm>
          <a:prstGeom prst="ellipse">
            <a:avLst/>
          </a:prstGeom>
          <a:solidFill>
            <a:schemeClr val="accent1">
              <a:lumMod val="20000"/>
              <a:lumOff val="80000"/>
            </a:schemeClr>
          </a:solidFill>
          <a:ln>
            <a:noFill/>
          </a:ln>
          <a:effectLst>
            <a:outerShdw blurRad="190500" dist="152400" dir="2700000" algn="tl" rotWithShape="0">
              <a:schemeClr val="accent2">
                <a:lumMod val="50000"/>
                <a:lumOff val="50000"/>
                <a:alpha val="20000"/>
              </a:schemeClr>
            </a:outerShdw>
          </a:effectLst>
        </p:spPr>
        <p:txBody>
          <a:bodyPr vert="horz" wrap="square" lIns="91440" tIns="45720" rIns="91440" bIns="45720" numCol="1" anchor="t" anchorCtr="0" compatLnSpc="1"/>
          <a:lstStyle/>
          <a:p>
            <a:endParaRPr lang="en-US"/>
          </a:p>
        </p:txBody>
      </p:sp>
      <p:sp>
        <p:nvSpPr>
          <p:cNvPr id="6" name="Freeform 22"/>
          <p:cNvSpPr/>
          <p:nvPr/>
        </p:nvSpPr>
        <p:spPr bwMode="auto">
          <a:xfrm>
            <a:off x="1584708" y="4495397"/>
            <a:ext cx="4508128" cy="912023"/>
          </a:xfrm>
          <a:custGeom>
            <a:avLst/>
            <a:gdLst>
              <a:gd name="T0" fmla="*/ 1114 w 1114"/>
              <a:gd name="T1" fmla="*/ 153 h 306"/>
              <a:gd name="T2" fmla="*/ 961 w 1114"/>
              <a:gd name="T3" fmla="*/ 306 h 306"/>
              <a:gd name="T4" fmla="*/ 153 w 1114"/>
              <a:gd name="T5" fmla="*/ 306 h 306"/>
              <a:gd name="T6" fmla="*/ 0 w 1114"/>
              <a:gd name="T7" fmla="*/ 153 h 306"/>
              <a:gd name="T8" fmla="*/ 0 w 1114"/>
              <a:gd name="T9" fmla="*/ 153 h 306"/>
              <a:gd name="T10" fmla="*/ 153 w 1114"/>
              <a:gd name="T11" fmla="*/ 0 h 306"/>
              <a:gd name="T12" fmla="*/ 961 w 1114"/>
              <a:gd name="T13" fmla="*/ 0 h 306"/>
              <a:gd name="T14" fmla="*/ 1114 w 1114"/>
              <a:gd name="T15" fmla="*/ 153 h 3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4" h="306">
                <a:moveTo>
                  <a:pt x="1114" y="153"/>
                </a:moveTo>
                <a:cubicBezTo>
                  <a:pt x="1114" y="237"/>
                  <a:pt x="1046" y="306"/>
                  <a:pt x="961" y="306"/>
                </a:cubicBezTo>
                <a:cubicBezTo>
                  <a:pt x="153" y="306"/>
                  <a:pt x="153" y="306"/>
                  <a:pt x="153" y="306"/>
                </a:cubicBezTo>
                <a:cubicBezTo>
                  <a:pt x="69" y="306"/>
                  <a:pt x="0" y="237"/>
                  <a:pt x="0" y="153"/>
                </a:cubicBezTo>
                <a:cubicBezTo>
                  <a:pt x="0" y="153"/>
                  <a:pt x="0" y="153"/>
                  <a:pt x="0" y="153"/>
                </a:cubicBezTo>
                <a:cubicBezTo>
                  <a:pt x="0" y="68"/>
                  <a:pt x="69" y="0"/>
                  <a:pt x="153" y="0"/>
                </a:cubicBezTo>
                <a:cubicBezTo>
                  <a:pt x="961" y="0"/>
                  <a:pt x="961" y="0"/>
                  <a:pt x="961" y="0"/>
                </a:cubicBezTo>
                <a:cubicBezTo>
                  <a:pt x="1046" y="0"/>
                  <a:pt x="1114" y="68"/>
                  <a:pt x="1114" y="153"/>
                </a:cubicBezTo>
                <a:close/>
              </a:path>
            </a:pathLst>
          </a:custGeom>
          <a:solidFill>
            <a:srgbClr val="6DCBFF"/>
          </a:solidFill>
          <a:ln>
            <a:noFill/>
          </a:ln>
        </p:spPr>
        <p:txBody>
          <a:bodyPr vert="horz" wrap="square" lIns="91440" tIns="45720" rIns="91440" bIns="45720" numCol="1" anchor="t" anchorCtr="0" compatLnSpc="1"/>
          <a:lstStyle/>
          <a:p>
            <a:endParaRPr lang="en-US"/>
          </a:p>
        </p:txBody>
      </p:sp>
      <p:sp>
        <p:nvSpPr>
          <p:cNvPr id="7" name="Oval 23"/>
          <p:cNvSpPr>
            <a:spLocks noChangeArrowheads="1"/>
          </p:cNvSpPr>
          <p:nvPr/>
        </p:nvSpPr>
        <p:spPr bwMode="auto">
          <a:xfrm>
            <a:off x="653374" y="4498367"/>
            <a:ext cx="901626" cy="903111"/>
          </a:xfrm>
          <a:prstGeom prst="ellipse">
            <a:avLst/>
          </a:prstGeom>
          <a:solidFill>
            <a:srgbClr val="6DCBFF"/>
          </a:solidFill>
          <a:ln>
            <a:noFill/>
          </a:ln>
          <a:effectLst>
            <a:outerShdw blurRad="190500" dist="127000" dir="2700000" algn="tl" rotWithShape="0">
              <a:schemeClr val="accent2">
                <a:lumMod val="75000"/>
                <a:lumOff val="25000"/>
                <a:alpha val="20000"/>
              </a:schemeClr>
            </a:outerShdw>
          </a:effectLst>
        </p:spPr>
        <p:txBody>
          <a:bodyPr vert="horz" wrap="square" lIns="91440" tIns="45720" rIns="91440" bIns="45720" numCol="1" anchor="t" anchorCtr="0" compatLnSpc="1"/>
          <a:lstStyle/>
          <a:p>
            <a:endParaRPr lang="en-US"/>
          </a:p>
        </p:txBody>
      </p:sp>
      <p:sp>
        <p:nvSpPr>
          <p:cNvPr id="8" name="Freeform 24"/>
          <p:cNvSpPr/>
          <p:nvPr/>
        </p:nvSpPr>
        <p:spPr bwMode="auto">
          <a:xfrm>
            <a:off x="1614830" y="3394101"/>
            <a:ext cx="4508128" cy="910538"/>
          </a:xfrm>
          <a:custGeom>
            <a:avLst/>
            <a:gdLst>
              <a:gd name="T0" fmla="*/ 1114 w 1114"/>
              <a:gd name="T1" fmla="*/ 153 h 306"/>
              <a:gd name="T2" fmla="*/ 961 w 1114"/>
              <a:gd name="T3" fmla="*/ 306 h 306"/>
              <a:gd name="T4" fmla="*/ 153 w 1114"/>
              <a:gd name="T5" fmla="*/ 306 h 306"/>
              <a:gd name="T6" fmla="*/ 0 w 1114"/>
              <a:gd name="T7" fmla="*/ 153 h 306"/>
              <a:gd name="T8" fmla="*/ 0 w 1114"/>
              <a:gd name="T9" fmla="*/ 153 h 306"/>
              <a:gd name="T10" fmla="*/ 153 w 1114"/>
              <a:gd name="T11" fmla="*/ 0 h 306"/>
              <a:gd name="T12" fmla="*/ 961 w 1114"/>
              <a:gd name="T13" fmla="*/ 0 h 306"/>
              <a:gd name="T14" fmla="*/ 1114 w 1114"/>
              <a:gd name="T15" fmla="*/ 153 h 3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4" h="306">
                <a:moveTo>
                  <a:pt x="1114" y="153"/>
                </a:moveTo>
                <a:cubicBezTo>
                  <a:pt x="1114" y="237"/>
                  <a:pt x="1046" y="306"/>
                  <a:pt x="961" y="306"/>
                </a:cubicBezTo>
                <a:cubicBezTo>
                  <a:pt x="153" y="306"/>
                  <a:pt x="153" y="306"/>
                  <a:pt x="153" y="306"/>
                </a:cubicBezTo>
                <a:cubicBezTo>
                  <a:pt x="69" y="306"/>
                  <a:pt x="0" y="237"/>
                  <a:pt x="0" y="153"/>
                </a:cubicBezTo>
                <a:cubicBezTo>
                  <a:pt x="0" y="153"/>
                  <a:pt x="0" y="153"/>
                  <a:pt x="0" y="153"/>
                </a:cubicBezTo>
                <a:cubicBezTo>
                  <a:pt x="0" y="68"/>
                  <a:pt x="69" y="0"/>
                  <a:pt x="153" y="0"/>
                </a:cubicBezTo>
                <a:cubicBezTo>
                  <a:pt x="961" y="0"/>
                  <a:pt x="961" y="0"/>
                  <a:pt x="961" y="0"/>
                </a:cubicBezTo>
                <a:cubicBezTo>
                  <a:pt x="1046" y="0"/>
                  <a:pt x="1114" y="68"/>
                  <a:pt x="1114" y="153"/>
                </a:cubicBezTo>
                <a:close/>
              </a:path>
            </a:pathLst>
          </a:custGeom>
          <a:solidFill>
            <a:srgbClr val="8FAADC"/>
          </a:solidFill>
          <a:ln>
            <a:noFill/>
          </a:ln>
        </p:spPr>
        <p:txBody>
          <a:bodyPr vert="horz" wrap="square" lIns="91440" tIns="45720" rIns="91440" bIns="45720" numCol="1" anchor="t" anchorCtr="0" compatLnSpc="1"/>
          <a:lstStyle/>
          <a:p>
            <a:endParaRPr lang="en-US" dirty="0"/>
          </a:p>
        </p:txBody>
      </p:sp>
      <p:sp>
        <p:nvSpPr>
          <p:cNvPr id="9" name="Oval 25"/>
          <p:cNvSpPr>
            <a:spLocks noChangeArrowheads="1"/>
          </p:cNvSpPr>
          <p:nvPr/>
        </p:nvSpPr>
        <p:spPr bwMode="auto">
          <a:xfrm>
            <a:off x="683496" y="3397072"/>
            <a:ext cx="901626" cy="901626"/>
          </a:xfrm>
          <a:prstGeom prst="ellipse">
            <a:avLst/>
          </a:prstGeom>
          <a:solidFill>
            <a:srgbClr val="8FAADC"/>
          </a:solidFill>
          <a:ln>
            <a:noFill/>
          </a:ln>
          <a:effectLst>
            <a:outerShdw blurRad="190500" dist="127000" dir="2700000" algn="tl" rotWithShape="0">
              <a:schemeClr val="accent2">
                <a:lumMod val="90000"/>
                <a:lumOff val="10000"/>
                <a:alpha val="20000"/>
              </a:schemeClr>
            </a:outerShdw>
          </a:effectLst>
        </p:spPr>
        <p:txBody>
          <a:bodyPr vert="horz" wrap="square" lIns="91440" tIns="45720" rIns="91440" bIns="45720" numCol="1" anchor="t" anchorCtr="0" compatLnSpc="1"/>
          <a:lstStyle/>
          <a:p>
            <a:endParaRPr lang="en-US"/>
          </a:p>
        </p:txBody>
      </p:sp>
      <p:sp>
        <p:nvSpPr>
          <p:cNvPr id="10" name="Oval 31"/>
          <p:cNvSpPr>
            <a:spLocks noChangeArrowheads="1"/>
          </p:cNvSpPr>
          <p:nvPr/>
        </p:nvSpPr>
        <p:spPr bwMode="auto">
          <a:xfrm>
            <a:off x="5686072" y="4939526"/>
            <a:ext cx="71298" cy="71298"/>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11" name="Oval 35"/>
          <p:cNvSpPr>
            <a:spLocks noChangeArrowheads="1"/>
          </p:cNvSpPr>
          <p:nvPr/>
        </p:nvSpPr>
        <p:spPr bwMode="auto">
          <a:xfrm>
            <a:off x="5765459" y="3826347"/>
            <a:ext cx="71298" cy="71298"/>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12" name="Freeform 40"/>
          <p:cNvSpPr/>
          <p:nvPr/>
        </p:nvSpPr>
        <p:spPr bwMode="auto">
          <a:xfrm>
            <a:off x="7687937" y="3750946"/>
            <a:ext cx="422316" cy="265529"/>
          </a:xfrm>
          <a:custGeom>
            <a:avLst/>
            <a:gdLst>
              <a:gd name="T0" fmla="*/ 286 w 354"/>
              <a:gd name="T1" fmla="*/ 40 h 160"/>
              <a:gd name="T2" fmla="*/ 216 w 354"/>
              <a:gd name="T3" fmla="*/ 0 h 160"/>
              <a:gd name="T4" fmla="*/ 216 w 354"/>
              <a:gd name="T5" fmla="*/ 62 h 160"/>
              <a:gd name="T6" fmla="*/ 0 w 354"/>
              <a:gd name="T7" fmla="*/ 62 h 160"/>
              <a:gd name="T8" fmla="*/ 0 w 354"/>
              <a:gd name="T9" fmla="*/ 100 h 160"/>
              <a:gd name="T10" fmla="*/ 216 w 354"/>
              <a:gd name="T11" fmla="*/ 100 h 160"/>
              <a:gd name="T12" fmla="*/ 216 w 354"/>
              <a:gd name="T13" fmla="*/ 160 h 160"/>
              <a:gd name="T14" fmla="*/ 286 w 354"/>
              <a:gd name="T15" fmla="*/ 120 h 160"/>
              <a:gd name="T16" fmla="*/ 354 w 354"/>
              <a:gd name="T17" fmla="*/ 80 h 160"/>
              <a:gd name="T18" fmla="*/ 286 w 354"/>
              <a:gd name="T19" fmla="*/ 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4" h="160">
                <a:moveTo>
                  <a:pt x="286" y="40"/>
                </a:moveTo>
                <a:lnTo>
                  <a:pt x="216" y="0"/>
                </a:lnTo>
                <a:lnTo>
                  <a:pt x="216" y="62"/>
                </a:lnTo>
                <a:lnTo>
                  <a:pt x="0" y="62"/>
                </a:lnTo>
                <a:lnTo>
                  <a:pt x="0" y="100"/>
                </a:lnTo>
                <a:lnTo>
                  <a:pt x="216" y="100"/>
                </a:lnTo>
                <a:lnTo>
                  <a:pt x="216" y="160"/>
                </a:lnTo>
                <a:lnTo>
                  <a:pt x="286" y="120"/>
                </a:lnTo>
                <a:lnTo>
                  <a:pt x="354" y="80"/>
                </a:lnTo>
                <a:lnTo>
                  <a:pt x="286" y="40"/>
                </a:lnTo>
                <a:close/>
              </a:path>
            </a:pathLst>
          </a:custGeom>
          <a:solidFill>
            <a:srgbClr val="3380FE"/>
          </a:solidFill>
          <a:ln>
            <a:noFill/>
          </a:ln>
        </p:spPr>
        <p:txBody>
          <a:bodyPr vert="horz" wrap="square" lIns="91440" tIns="45720" rIns="91440" bIns="45720" numCol="1" anchor="t" anchorCtr="0" compatLnSpc="1"/>
          <a:lstStyle/>
          <a:p>
            <a:endParaRPr lang="en-US"/>
          </a:p>
        </p:txBody>
      </p:sp>
      <p:sp>
        <p:nvSpPr>
          <p:cNvPr id="13" name="TextBox 42"/>
          <p:cNvSpPr txBox="1"/>
          <p:nvPr/>
        </p:nvSpPr>
        <p:spPr>
          <a:xfrm>
            <a:off x="1856240" y="2390343"/>
            <a:ext cx="1441420" cy="307777"/>
          </a:xfrm>
          <a:prstGeom prst="rect">
            <a:avLst/>
          </a:prstGeom>
          <a:noFill/>
        </p:spPr>
        <p:txBody>
          <a:bodyPr wrap="none" rtlCol="0">
            <a:spAutoFit/>
          </a:bodyPr>
          <a:lstStyle/>
          <a:p>
            <a:r>
              <a:rPr lang="zh-CN" altLang="en-US" sz="1400" b="1" dirty="0">
                <a:latin typeface="Mont Heavy DEMO" panose="00000A00000000000000" pitchFamily="50" charset="0"/>
              </a:rPr>
              <a:t>会员及账户管理</a:t>
            </a:r>
            <a:endParaRPr lang="zh-CN" altLang="en-US" sz="1400" b="1" dirty="0">
              <a:latin typeface="Mont Heavy DEMO" panose="00000A00000000000000" pitchFamily="50" charset="0"/>
            </a:endParaRPr>
          </a:p>
        </p:txBody>
      </p:sp>
      <p:sp>
        <p:nvSpPr>
          <p:cNvPr id="14" name="Subtitle 2"/>
          <p:cNvSpPr txBox="1"/>
          <p:nvPr/>
        </p:nvSpPr>
        <p:spPr>
          <a:xfrm>
            <a:off x="1856239" y="2596888"/>
            <a:ext cx="3807019" cy="5839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zh-CN" altLang="en-US" sz="1050" kern="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在通联</a:t>
            </a:r>
            <a:r>
              <a:rPr lang="en-US" altLang="zh-CN" sz="1050" kern="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KYC</a:t>
            </a:r>
            <a:r>
              <a:rPr lang="zh-CN" altLang="en-US" sz="1050" kern="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上增加银行渠道的实名认证、影印件识别及银行卡管理</a:t>
            </a:r>
            <a:r>
              <a:rPr lang="zh-CN" altLang="en-US" sz="1050" kern="0" dirty="0">
                <a:solidFill>
                  <a:schemeClr val="tx1">
                    <a:lumMod val="75000"/>
                    <a:lumOff val="25000"/>
                  </a:schemeClr>
                </a:solidFill>
                <a:latin typeface="Raleway" panose="020B0503030101060003" pitchFamily="34" charset="0"/>
                <a:ea typeface="微软雅黑" panose="020B0503020204020204" charset="-122"/>
                <a:cs typeface="微软雅黑" panose="020B0503020204020204" charset="-122"/>
                <a:sym typeface="+mn-ea"/>
              </a:rPr>
              <a:t>，即通联</a:t>
            </a:r>
            <a:r>
              <a:rPr lang="en-US" altLang="zh-CN" sz="1050" kern="0" dirty="0">
                <a:solidFill>
                  <a:schemeClr val="tx1">
                    <a:lumMod val="75000"/>
                    <a:lumOff val="25000"/>
                  </a:schemeClr>
                </a:solidFill>
                <a:latin typeface="Raleway" panose="020B0503030101060003" pitchFamily="34" charset="0"/>
                <a:ea typeface="微软雅黑" panose="020B0503020204020204" charset="-122"/>
                <a:cs typeface="微软雅黑" panose="020B0503020204020204" charset="-122"/>
                <a:sym typeface="+mn-ea"/>
              </a:rPr>
              <a:t>+</a:t>
            </a:r>
            <a:r>
              <a:rPr lang="zh-CN" altLang="en-US" sz="1050" kern="0" dirty="0">
                <a:solidFill>
                  <a:schemeClr val="tx1">
                    <a:lumMod val="75000"/>
                    <a:lumOff val="25000"/>
                  </a:schemeClr>
                </a:solidFill>
                <a:latin typeface="Raleway" panose="020B0503030101060003" pitchFamily="34" charset="0"/>
                <a:ea typeface="微软雅黑" panose="020B0503020204020204" charset="-122"/>
                <a:cs typeface="微软雅黑" panose="020B0503020204020204" charset="-122"/>
                <a:sym typeface="+mn-ea"/>
              </a:rPr>
              <a:t>银行均认证通过，开通银行子账户并绑卡。</a:t>
            </a:r>
            <a:endParaRPr lang="zh-CN" altLang="en-US" sz="1050" dirty="0">
              <a:solidFill>
                <a:schemeClr val="tx1">
                  <a:lumMod val="75000"/>
                  <a:lumOff val="25000"/>
                </a:schemeClr>
              </a:solidFill>
              <a:latin typeface="Raleway" panose="020B0503030101060003" pitchFamily="34" charset="0"/>
            </a:endParaRPr>
          </a:p>
        </p:txBody>
      </p:sp>
      <p:sp>
        <p:nvSpPr>
          <p:cNvPr id="15" name="TextBox 45"/>
          <p:cNvSpPr txBox="1"/>
          <p:nvPr/>
        </p:nvSpPr>
        <p:spPr>
          <a:xfrm>
            <a:off x="812536" y="2497762"/>
            <a:ext cx="550151" cy="523220"/>
          </a:xfrm>
          <a:prstGeom prst="rect">
            <a:avLst/>
          </a:prstGeom>
          <a:noFill/>
        </p:spPr>
        <p:txBody>
          <a:bodyPr wrap="none" rtlCol="0">
            <a:spAutoFit/>
          </a:bodyPr>
          <a:lstStyle/>
          <a:p>
            <a:pPr algn="ctr"/>
            <a:r>
              <a:rPr lang="en-US" sz="2800" dirty="0">
                <a:latin typeface="Mont Heavy DEMO" panose="00000A00000000000000" pitchFamily="50" charset="0"/>
              </a:rPr>
              <a:t>02</a:t>
            </a:r>
            <a:endParaRPr lang="en-US" sz="2800" dirty="0">
              <a:latin typeface="Mont Heavy DEMO" panose="00000A00000000000000" pitchFamily="50" charset="0"/>
            </a:endParaRPr>
          </a:p>
        </p:txBody>
      </p:sp>
      <p:sp>
        <p:nvSpPr>
          <p:cNvPr id="16" name="TextBox 46"/>
          <p:cNvSpPr txBox="1"/>
          <p:nvPr/>
        </p:nvSpPr>
        <p:spPr>
          <a:xfrm>
            <a:off x="1872816" y="4592587"/>
            <a:ext cx="902811" cy="307777"/>
          </a:xfrm>
          <a:prstGeom prst="rect">
            <a:avLst/>
          </a:prstGeom>
          <a:noFill/>
        </p:spPr>
        <p:txBody>
          <a:bodyPr wrap="none" rtlCol="0">
            <a:spAutoFit/>
          </a:bodyPr>
          <a:lstStyle/>
          <a:p>
            <a:r>
              <a:rPr lang="zh-CN" altLang="en-US" sz="1400" b="1" dirty="0">
                <a:solidFill>
                  <a:schemeClr val="bg1"/>
                </a:solidFill>
                <a:latin typeface="Mont Heavy DEMO" panose="00000A00000000000000" pitchFamily="50" charset="0"/>
              </a:rPr>
              <a:t>资金清分</a:t>
            </a:r>
            <a:endParaRPr lang="en-US" sz="1400" b="1" dirty="0">
              <a:solidFill>
                <a:schemeClr val="bg1"/>
              </a:solidFill>
              <a:latin typeface="Mont Heavy DEMO" panose="00000A00000000000000" pitchFamily="50" charset="0"/>
            </a:endParaRPr>
          </a:p>
        </p:txBody>
      </p:sp>
      <p:sp>
        <p:nvSpPr>
          <p:cNvPr id="17" name="Subtitle 2"/>
          <p:cNvSpPr txBox="1"/>
          <p:nvPr/>
        </p:nvSpPr>
        <p:spPr>
          <a:xfrm>
            <a:off x="1872815" y="4818067"/>
            <a:ext cx="3867045" cy="5590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zh-CN" altLang="en-US" sz="1050" dirty="0">
                <a:solidFill>
                  <a:schemeClr val="bg1"/>
                </a:solidFill>
                <a:latin typeface="Raleway" panose="020B0503030101060003" pitchFamily="34" charset="0"/>
              </a:rPr>
              <a:t>支持以文件形式上送商户业务订单明细至银行，银行根据到账资金进行资金清分；支持单笔银行子账户间转账实现资金清分。</a:t>
            </a:r>
            <a:endParaRPr lang="zh-CN" altLang="en-US" sz="1050" dirty="0">
              <a:solidFill>
                <a:schemeClr val="bg1"/>
              </a:solidFill>
              <a:latin typeface="Raleway" panose="020B0503030101060003" pitchFamily="34" charset="0"/>
            </a:endParaRPr>
          </a:p>
        </p:txBody>
      </p:sp>
      <p:sp>
        <p:nvSpPr>
          <p:cNvPr id="18" name="TextBox 48"/>
          <p:cNvSpPr txBox="1"/>
          <p:nvPr/>
        </p:nvSpPr>
        <p:spPr>
          <a:xfrm>
            <a:off x="829112" y="4718941"/>
            <a:ext cx="550151" cy="523220"/>
          </a:xfrm>
          <a:prstGeom prst="rect">
            <a:avLst/>
          </a:prstGeom>
          <a:noFill/>
        </p:spPr>
        <p:txBody>
          <a:bodyPr wrap="none" rtlCol="0">
            <a:spAutoFit/>
          </a:bodyPr>
          <a:lstStyle/>
          <a:p>
            <a:pPr algn="ctr"/>
            <a:r>
              <a:rPr lang="en-US" sz="2800" dirty="0">
                <a:solidFill>
                  <a:schemeClr val="bg1"/>
                </a:solidFill>
                <a:latin typeface="Mont Heavy DEMO" panose="00000A00000000000000" pitchFamily="50" charset="0"/>
              </a:rPr>
              <a:t>04</a:t>
            </a:r>
            <a:endParaRPr lang="en-US" sz="2800" dirty="0">
              <a:solidFill>
                <a:schemeClr val="bg1"/>
              </a:solidFill>
              <a:latin typeface="Mont Heavy DEMO" panose="00000A00000000000000" pitchFamily="50" charset="0"/>
            </a:endParaRPr>
          </a:p>
        </p:txBody>
      </p:sp>
      <p:sp>
        <p:nvSpPr>
          <p:cNvPr id="19" name="TextBox 49"/>
          <p:cNvSpPr txBox="1"/>
          <p:nvPr/>
        </p:nvSpPr>
        <p:spPr>
          <a:xfrm>
            <a:off x="1902938" y="3489926"/>
            <a:ext cx="902811" cy="307777"/>
          </a:xfrm>
          <a:prstGeom prst="rect">
            <a:avLst/>
          </a:prstGeom>
          <a:noFill/>
        </p:spPr>
        <p:txBody>
          <a:bodyPr wrap="none" rtlCol="0">
            <a:spAutoFit/>
          </a:bodyPr>
          <a:lstStyle/>
          <a:p>
            <a:r>
              <a:rPr lang="zh-CN" altLang="en-US" sz="1400" b="1" dirty="0">
                <a:solidFill>
                  <a:schemeClr val="bg1"/>
                </a:solidFill>
                <a:latin typeface="Mont Heavy DEMO" panose="00000A00000000000000" pitchFamily="50" charset="0"/>
              </a:rPr>
              <a:t>交易管理</a:t>
            </a:r>
            <a:endParaRPr lang="en-US" sz="1400" b="1" dirty="0">
              <a:solidFill>
                <a:schemeClr val="bg1"/>
              </a:solidFill>
              <a:latin typeface="Mont Heavy DEMO" panose="00000A00000000000000" pitchFamily="50" charset="0"/>
            </a:endParaRPr>
          </a:p>
        </p:txBody>
      </p:sp>
      <p:sp>
        <p:nvSpPr>
          <p:cNvPr id="20" name="Subtitle 2"/>
          <p:cNvSpPr txBox="1"/>
          <p:nvPr/>
        </p:nvSpPr>
        <p:spPr>
          <a:xfrm>
            <a:off x="1902937" y="3715406"/>
            <a:ext cx="3813257" cy="5590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zh-CN" altLang="en-US" sz="1050" dirty="0">
                <a:solidFill>
                  <a:schemeClr val="bg1"/>
                </a:solidFill>
                <a:latin typeface="Raleway" panose="020B0503030101060003" pitchFamily="34" charset="0"/>
              </a:rPr>
              <a:t>管理通联渠道收款及退款交易（不支持分账、营销、平台抽佣）以及银行子账户提现交易，实现交易统一管理，统一对账。</a:t>
            </a:r>
            <a:endParaRPr lang="zh-CN" altLang="en-US" sz="1050" dirty="0">
              <a:solidFill>
                <a:schemeClr val="bg1"/>
              </a:solidFill>
              <a:latin typeface="Raleway" panose="020B0503030101060003" pitchFamily="34" charset="0"/>
            </a:endParaRPr>
          </a:p>
        </p:txBody>
      </p:sp>
      <p:sp>
        <p:nvSpPr>
          <p:cNvPr id="21" name="TextBox 51"/>
          <p:cNvSpPr txBox="1"/>
          <p:nvPr/>
        </p:nvSpPr>
        <p:spPr>
          <a:xfrm>
            <a:off x="859234" y="3616280"/>
            <a:ext cx="550151" cy="523220"/>
          </a:xfrm>
          <a:prstGeom prst="rect">
            <a:avLst/>
          </a:prstGeom>
          <a:noFill/>
        </p:spPr>
        <p:txBody>
          <a:bodyPr wrap="square" rtlCol="0">
            <a:spAutoFit/>
          </a:bodyPr>
          <a:lstStyle/>
          <a:p>
            <a:pPr algn="ctr"/>
            <a:r>
              <a:rPr lang="en-US" sz="2800" dirty="0">
                <a:solidFill>
                  <a:schemeClr val="bg1"/>
                </a:solidFill>
                <a:latin typeface="Mont Heavy DEMO" panose="00000A00000000000000" pitchFamily="50" charset="0"/>
              </a:rPr>
              <a:t>03</a:t>
            </a:r>
            <a:endParaRPr lang="en-US" sz="2800" dirty="0">
              <a:solidFill>
                <a:schemeClr val="bg1"/>
              </a:solidFill>
              <a:latin typeface="Mont Heavy DEMO" panose="00000A00000000000000" pitchFamily="50" charset="0"/>
            </a:endParaRPr>
          </a:p>
        </p:txBody>
      </p:sp>
      <p:sp>
        <p:nvSpPr>
          <p:cNvPr id="22" name="椭圆 21"/>
          <p:cNvSpPr/>
          <p:nvPr/>
        </p:nvSpPr>
        <p:spPr>
          <a:xfrm>
            <a:off x="8182307" y="3196879"/>
            <a:ext cx="1475999" cy="1475999"/>
          </a:xfrm>
          <a:prstGeom prst="ellipse">
            <a:avLst/>
          </a:prstGeom>
          <a:gradFill>
            <a:gsLst>
              <a:gs pos="100000">
                <a:schemeClr val="accent1">
                  <a:lumMod val="40000"/>
                  <a:lumOff val="60000"/>
                </a:schemeClr>
              </a:gs>
              <a:gs pos="1000">
                <a:schemeClr val="tx2">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1400" b="1" dirty="0">
                <a:latin typeface="微软雅黑" panose="020B0503020204020204" charset="-122"/>
                <a:ea typeface="微软雅黑" panose="020B0503020204020204" charset="-122"/>
              </a:rPr>
              <a:t>银行托管版产品功能</a:t>
            </a:r>
            <a:endParaRPr kumimoji="1" lang="zh-CN" altLang="en-US" sz="1400" b="1" dirty="0">
              <a:latin typeface="微软雅黑" panose="020B0503020204020204" charset="-122"/>
              <a:ea typeface="微软雅黑" panose="020B0503020204020204" charset="-122"/>
            </a:endParaRPr>
          </a:p>
        </p:txBody>
      </p:sp>
      <p:sp>
        <p:nvSpPr>
          <p:cNvPr id="23" name="Oval 27"/>
          <p:cNvSpPr>
            <a:spLocks noChangeArrowheads="1"/>
          </p:cNvSpPr>
          <p:nvPr/>
        </p:nvSpPr>
        <p:spPr bwMode="auto">
          <a:xfrm>
            <a:off x="604363" y="1213086"/>
            <a:ext cx="901626" cy="901626"/>
          </a:xfrm>
          <a:prstGeom prst="ellipse">
            <a:avLst/>
          </a:prstGeom>
          <a:solidFill>
            <a:schemeClr val="bg1">
              <a:lumMod val="95000"/>
            </a:schemeClr>
          </a:solidFill>
          <a:ln>
            <a:noFill/>
          </a:ln>
          <a:effectLst>
            <a:outerShdw blurRad="190500" dist="127000" dir="2700000" algn="tl" rotWithShape="0">
              <a:schemeClr val="accent2">
                <a:lumMod val="50000"/>
                <a:lumOff val="50000"/>
                <a:alpha val="20000"/>
              </a:schemeClr>
            </a:outerShdw>
          </a:effectLst>
        </p:spPr>
        <p:txBody>
          <a:bodyPr vert="horz" wrap="square" lIns="91440" tIns="45720" rIns="91440" bIns="45720" numCol="1" anchor="t" anchorCtr="0" compatLnSpc="1"/>
          <a:lstStyle/>
          <a:p>
            <a:endParaRPr lang="en-US"/>
          </a:p>
        </p:txBody>
      </p:sp>
      <p:sp>
        <p:nvSpPr>
          <p:cNvPr id="24" name="Oval 36"/>
          <p:cNvSpPr>
            <a:spLocks noChangeArrowheads="1"/>
          </p:cNvSpPr>
          <p:nvPr/>
        </p:nvSpPr>
        <p:spPr bwMode="auto">
          <a:xfrm>
            <a:off x="5620536" y="1652758"/>
            <a:ext cx="71298" cy="71298"/>
          </a:xfrm>
          <a:prstGeom prst="ellipse">
            <a:avLst/>
          </a:prstGeom>
          <a:solidFill>
            <a:schemeClr val="accent2">
              <a:lumMod val="10000"/>
              <a:lumOff val="90000"/>
            </a:schemeClr>
          </a:solidFill>
          <a:ln>
            <a:noFill/>
          </a:ln>
        </p:spPr>
        <p:txBody>
          <a:bodyPr vert="horz" wrap="square" lIns="91440" tIns="45720" rIns="91440" bIns="45720" numCol="1" anchor="t" anchorCtr="0" compatLnSpc="1"/>
          <a:lstStyle/>
          <a:p>
            <a:endParaRPr lang="en-US"/>
          </a:p>
        </p:txBody>
      </p:sp>
      <p:sp>
        <p:nvSpPr>
          <p:cNvPr id="25" name="TextBox 52"/>
          <p:cNvSpPr txBox="1"/>
          <p:nvPr/>
        </p:nvSpPr>
        <p:spPr>
          <a:xfrm>
            <a:off x="1801011" y="1322364"/>
            <a:ext cx="1620957" cy="307777"/>
          </a:xfrm>
          <a:prstGeom prst="rect">
            <a:avLst/>
          </a:prstGeom>
          <a:noFill/>
        </p:spPr>
        <p:txBody>
          <a:bodyPr wrap="none" rtlCol="0">
            <a:spAutoFit/>
          </a:bodyPr>
          <a:lstStyle/>
          <a:p>
            <a:r>
              <a:rPr lang="zh-CN" altLang="en-US" sz="1400" b="1" dirty="0">
                <a:latin typeface="Mont Heavy DEMO" panose="00000A00000000000000" pitchFamily="50" charset="0"/>
              </a:rPr>
              <a:t>银行客户证书管理</a:t>
            </a:r>
            <a:endParaRPr lang="zh-CN" altLang="en-US" sz="1400" b="1" dirty="0">
              <a:latin typeface="Mont Heavy DEMO" panose="00000A00000000000000" pitchFamily="50" charset="0"/>
            </a:endParaRPr>
          </a:p>
        </p:txBody>
      </p:sp>
      <p:sp>
        <p:nvSpPr>
          <p:cNvPr id="26" name="Subtitle 2"/>
          <p:cNvSpPr txBox="1"/>
          <p:nvPr/>
        </p:nvSpPr>
        <p:spPr>
          <a:xfrm>
            <a:off x="1823804" y="1530034"/>
            <a:ext cx="3796732" cy="5590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zh-CN" altLang="en-US" sz="1050" dirty="0">
                <a:solidFill>
                  <a:schemeClr val="tx1">
                    <a:lumMod val="75000"/>
                    <a:lumOff val="25000"/>
                  </a:schemeClr>
                </a:solidFill>
                <a:latin typeface="Raleway" panose="020B0503030101060003" pitchFamily="34" charset="0"/>
              </a:rPr>
              <a:t>云商通二代运营平台按应用维度管理平台客户与合作银行交互的加签私钥及加密秘钥，支持分公司新增、编辑、删除。</a:t>
            </a:r>
            <a:endParaRPr lang="en-US" sz="1050" dirty="0">
              <a:solidFill>
                <a:schemeClr val="tx1">
                  <a:lumMod val="75000"/>
                  <a:lumOff val="25000"/>
                </a:schemeClr>
              </a:solidFill>
              <a:latin typeface="Raleway" panose="020B0503030101060003" pitchFamily="34" charset="0"/>
            </a:endParaRPr>
          </a:p>
        </p:txBody>
      </p:sp>
      <p:sp>
        <p:nvSpPr>
          <p:cNvPr id="27" name="TextBox 54"/>
          <p:cNvSpPr txBox="1"/>
          <p:nvPr/>
        </p:nvSpPr>
        <p:spPr>
          <a:xfrm>
            <a:off x="780101" y="1430908"/>
            <a:ext cx="550151" cy="523220"/>
          </a:xfrm>
          <a:prstGeom prst="rect">
            <a:avLst/>
          </a:prstGeom>
          <a:noFill/>
        </p:spPr>
        <p:txBody>
          <a:bodyPr wrap="none" rtlCol="0">
            <a:spAutoFit/>
          </a:bodyPr>
          <a:lstStyle/>
          <a:p>
            <a:pPr algn="ctr"/>
            <a:r>
              <a:rPr lang="en-US" sz="2800" dirty="0">
                <a:latin typeface="Mont Heavy DEMO" panose="00000A00000000000000" pitchFamily="50" charset="0"/>
              </a:rPr>
              <a:t>01</a:t>
            </a:r>
            <a:endParaRPr lang="en-US" sz="2800" dirty="0">
              <a:latin typeface="Mont Heavy DEMO" panose="00000A00000000000000" pitchFamily="50" charset="0"/>
            </a:endParaRPr>
          </a:p>
        </p:txBody>
      </p:sp>
      <p:sp>
        <p:nvSpPr>
          <p:cNvPr id="28" name="Freeform 24"/>
          <p:cNvSpPr/>
          <p:nvPr/>
        </p:nvSpPr>
        <p:spPr bwMode="auto">
          <a:xfrm>
            <a:off x="1603596" y="5592235"/>
            <a:ext cx="4508128" cy="910538"/>
          </a:xfrm>
          <a:custGeom>
            <a:avLst/>
            <a:gdLst>
              <a:gd name="T0" fmla="*/ 1114 w 1114"/>
              <a:gd name="T1" fmla="*/ 153 h 306"/>
              <a:gd name="T2" fmla="*/ 961 w 1114"/>
              <a:gd name="T3" fmla="*/ 306 h 306"/>
              <a:gd name="T4" fmla="*/ 153 w 1114"/>
              <a:gd name="T5" fmla="*/ 306 h 306"/>
              <a:gd name="T6" fmla="*/ 0 w 1114"/>
              <a:gd name="T7" fmla="*/ 153 h 306"/>
              <a:gd name="T8" fmla="*/ 0 w 1114"/>
              <a:gd name="T9" fmla="*/ 153 h 306"/>
              <a:gd name="T10" fmla="*/ 153 w 1114"/>
              <a:gd name="T11" fmla="*/ 0 h 306"/>
              <a:gd name="T12" fmla="*/ 961 w 1114"/>
              <a:gd name="T13" fmla="*/ 0 h 306"/>
              <a:gd name="T14" fmla="*/ 1114 w 1114"/>
              <a:gd name="T15" fmla="*/ 153 h 3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4" h="306">
                <a:moveTo>
                  <a:pt x="1114" y="153"/>
                </a:moveTo>
                <a:cubicBezTo>
                  <a:pt x="1114" y="237"/>
                  <a:pt x="1046" y="306"/>
                  <a:pt x="961" y="306"/>
                </a:cubicBezTo>
                <a:cubicBezTo>
                  <a:pt x="153" y="306"/>
                  <a:pt x="153" y="306"/>
                  <a:pt x="153" y="306"/>
                </a:cubicBezTo>
                <a:cubicBezTo>
                  <a:pt x="69" y="306"/>
                  <a:pt x="0" y="237"/>
                  <a:pt x="0" y="153"/>
                </a:cubicBezTo>
                <a:cubicBezTo>
                  <a:pt x="0" y="153"/>
                  <a:pt x="0" y="153"/>
                  <a:pt x="0" y="153"/>
                </a:cubicBezTo>
                <a:cubicBezTo>
                  <a:pt x="0" y="68"/>
                  <a:pt x="69" y="0"/>
                  <a:pt x="153" y="0"/>
                </a:cubicBezTo>
                <a:cubicBezTo>
                  <a:pt x="961" y="0"/>
                  <a:pt x="961" y="0"/>
                  <a:pt x="961" y="0"/>
                </a:cubicBezTo>
                <a:cubicBezTo>
                  <a:pt x="1046" y="0"/>
                  <a:pt x="1114" y="68"/>
                  <a:pt x="1114" y="153"/>
                </a:cubicBezTo>
                <a:close/>
              </a:path>
            </a:pathLst>
          </a:custGeom>
        </p:spPr>
        <p:style>
          <a:lnRef idx="0">
            <a:srgbClr val="FFFFFF"/>
          </a:lnRef>
          <a:fillRef idx="1">
            <a:schemeClr val="accent1"/>
          </a:fillRef>
          <a:effectRef idx="1">
            <a:schemeClr val="accent1"/>
          </a:effectRef>
          <a:fontRef idx="minor">
            <a:schemeClr val="lt1"/>
          </a:fontRef>
        </p:style>
        <p:txBody>
          <a:bodyPr vert="horz" wrap="square" lIns="91440" tIns="45720" rIns="91440" bIns="45720" numCol="1" anchor="t" anchorCtr="0" compatLnSpc="1"/>
          <a:lstStyle/>
          <a:p>
            <a:endParaRPr lang="en-US" dirty="0"/>
          </a:p>
        </p:txBody>
      </p:sp>
      <p:sp>
        <p:nvSpPr>
          <p:cNvPr id="29" name="Oval 25"/>
          <p:cNvSpPr>
            <a:spLocks noChangeArrowheads="1"/>
          </p:cNvSpPr>
          <p:nvPr/>
        </p:nvSpPr>
        <p:spPr bwMode="auto">
          <a:xfrm>
            <a:off x="672262" y="5595206"/>
            <a:ext cx="901626" cy="901626"/>
          </a:xfrm>
          <a:prstGeom prst="ellipse">
            <a:avLst/>
          </a:prstGeom>
          <a:solidFill>
            <a:schemeClr val="accent1"/>
          </a:solidFill>
          <a:ln>
            <a:noFill/>
          </a:ln>
          <a:effectLst>
            <a:outerShdw blurRad="190500" dist="127000" dir="2700000" algn="tl" rotWithShape="0">
              <a:schemeClr val="accent2">
                <a:lumMod val="90000"/>
                <a:lumOff val="10000"/>
                <a:alpha val="20000"/>
              </a:schemeClr>
            </a:outerShdw>
          </a:effectLst>
        </p:spPr>
        <p:txBody>
          <a:bodyPr vert="horz" wrap="square" lIns="91440" tIns="45720" rIns="91440" bIns="45720" numCol="1" anchor="t" anchorCtr="0" compatLnSpc="1"/>
          <a:lstStyle/>
          <a:p>
            <a:endParaRPr lang="en-US"/>
          </a:p>
        </p:txBody>
      </p:sp>
      <p:sp>
        <p:nvSpPr>
          <p:cNvPr id="30" name="Oval 35"/>
          <p:cNvSpPr>
            <a:spLocks noChangeArrowheads="1"/>
          </p:cNvSpPr>
          <p:nvPr/>
        </p:nvSpPr>
        <p:spPr bwMode="auto">
          <a:xfrm>
            <a:off x="5754225" y="6024481"/>
            <a:ext cx="71298" cy="71298"/>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31" name="TextBox 49"/>
          <p:cNvSpPr txBox="1"/>
          <p:nvPr/>
        </p:nvSpPr>
        <p:spPr>
          <a:xfrm>
            <a:off x="1891704" y="5688060"/>
            <a:ext cx="902811" cy="307777"/>
          </a:xfrm>
          <a:prstGeom prst="rect">
            <a:avLst/>
          </a:prstGeom>
          <a:noFill/>
        </p:spPr>
        <p:txBody>
          <a:bodyPr wrap="none" rtlCol="0">
            <a:spAutoFit/>
          </a:bodyPr>
          <a:lstStyle/>
          <a:p>
            <a:r>
              <a:rPr lang="zh-CN" altLang="en-US" sz="1400" b="1" dirty="0">
                <a:solidFill>
                  <a:schemeClr val="bg1"/>
                </a:solidFill>
                <a:latin typeface="Mont Heavy DEMO" panose="00000A00000000000000" pitchFamily="50" charset="0"/>
              </a:rPr>
              <a:t>账务查询</a:t>
            </a:r>
            <a:endParaRPr lang="en-US" sz="1400" b="1" dirty="0">
              <a:solidFill>
                <a:schemeClr val="bg1"/>
              </a:solidFill>
              <a:latin typeface="Mont Heavy DEMO" panose="00000A00000000000000" pitchFamily="50" charset="0"/>
            </a:endParaRPr>
          </a:p>
        </p:txBody>
      </p:sp>
      <p:sp>
        <p:nvSpPr>
          <p:cNvPr id="32" name="Subtitle 2"/>
          <p:cNvSpPr txBox="1"/>
          <p:nvPr/>
        </p:nvSpPr>
        <p:spPr>
          <a:xfrm>
            <a:off x="1891703" y="5913540"/>
            <a:ext cx="3813257" cy="5590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zh-CN" altLang="en-US" sz="1050" dirty="0">
                <a:solidFill>
                  <a:schemeClr val="bg1"/>
                </a:solidFill>
                <a:latin typeface="Raleway" panose="020B0503030101060003" pitchFamily="34" charset="0"/>
              </a:rPr>
              <a:t>支持查询银行子账户实时余额及账户收支明细。管理银行存管账户期末余额及账户收支明细，支持实时查询存管户余额。</a:t>
            </a:r>
            <a:endParaRPr lang="zh-CN" altLang="en-US" sz="1050" dirty="0">
              <a:solidFill>
                <a:schemeClr val="bg1"/>
              </a:solidFill>
              <a:latin typeface="Raleway" panose="020B0503030101060003" pitchFamily="34" charset="0"/>
            </a:endParaRPr>
          </a:p>
        </p:txBody>
      </p:sp>
      <p:sp>
        <p:nvSpPr>
          <p:cNvPr id="33" name="TextBox 51"/>
          <p:cNvSpPr txBox="1"/>
          <p:nvPr/>
        </p:nvSpPr>
        <p:spPr>
          <a:xfrm>
            <a:off x="848000" y="5814414"/>
            <a:ext cx="550151" cy="523220"/>
          </a:xfrm>
          <a:prstGeom prst="rect">
            <a:avLst/>
          </a:prstGeom>
          <a:noFill/>
        </p:spPr>
        <p:txBody>
          <a:bodyPr wrap="none" rtlCol="0">
            <a:spAutoFit/>
          </a:bodyPr>
          <a:lstStyle/>
          <a:p>
            <a:pPr algn="ctr"/>
            <a:r>
              <a:rPr lang="en-US" sz="2800" dirty="0">
                <a:solidFill>
                  <a:schemeClr val="bg1"/>
                </a:solidFill>
                <a:latin typeface="Mont Heavy DEMO" panose="00000A00000000000000" pitchFamily="50" charset="0"/>
              </a:rPr>
              <a:t>05</a:t>
            </a:r>
            <a:endParaRPr lang="en-US" sz="2800" dirty="0">
              <a:solidFill>
                <a:schemeClr val="bg1"/>
              </a:solidFill>
              <a:latin typeface="Mont Heavy DEMO" panose="00000A00000000000000" pitchFamily="50" charset="0"/>
            </a:endParaRPr>
          </a:p>
        </p:txBody>
      </p:sp>
      <p:grpSp>
        <p:nvGrpSpPr>
          <p:cNvPr id="34" name="组合 33"/>
          <p:cNvGrpSpPr/>
          <p:nvPr/>
        </p:nvGrpSpPr>
        <p:grpSpPr>
          <a:xfrm>
            <a:off x="6331932" y="1630141"/>
            <a:ext cx="1252239" cy="4569350"/>
            <a:chOff x="6201308" y="1603099"/>
            <a:chExt cx="1404076" cy="4712566"/>
          </a:xfrm>
        </p:grpSpPr>
        <p:grpSp>
          <p:nvGrpSpPr>
            <p:cNvPr id="35" name="Group 1"/>
            <p:cNvGrpSpPr/>
            <p:nvPr/>
          </p:nvGrpSpPr>
          <p:grpSpPr>
            <a:xfrm>
              <a:off x="6246261" y="1603099"/>
              <a:ext cx="1359123" cy="3593134"/>
              <a:chOff x="4976023" y="2184995"/>
              <a:chExt cx="1359123" cy="3593134"/>
            </a:xfrm>
          </p:grpSpPr>
          <p:sp>
            <p:nvSpPr>
              <p:cNvPr id="40" name="Oval 30"/>
              <p:cNvSpPr>
                <a:spLocks noChangeArrowheads="1"/>
              </p:cNvSpPr>
              <p:nvPr/>
            </p:nvSpPr>
            <p:spPr bwMode="auto">
              <a:xfrm>
                <a:off x="4976023" y="2184995"/>
                <a:ext cx="71298" cy="71298"/>
              </a:xfrm>
              <a:prstGeom prst="ellipse">
                <a:avLst/>
              </a:prstGeom>
              <a:solidFill>
                <a:schemeClr val="accent2"/>
              </a:solidFill>
              <a:ln>
                <a:solidFill>
                  <a:srgbClr val="7199BE"/>
                </a:solidFill>
              </a:ln>
            </p:spPr>
            <p:txBody>
              <a:bodyPr vert="horz" wrap="square" lIns="91440" tIns="45720" rIns="91440" bIns="45720" numCol="1" anchor="t" anchorCtr="0" compatLnSpc="1"/>
              <a:lstStyle/>
              <a:p>
                <a:endParaRPr lang="en-US"/>
              </a:p>
            </p:txBody>
          </p:sp>
          <p:sp>
            <p:nvSpPr>
              <p:cNvPr id="41" name="Oval 32"/>
              <p:cNvSpPr>
                <a:spLocks noChangeArrowheads="1"/>
              </p:cNvSpPr>
              <p:nvPr/>
            </p:nvSpPr>
            <p:spPr bwMode="auto">
              <a:xfrm>
                <a:off x="4976023" y="3373299"/>
                <a:ext cx="71298" cy="71298"/>
              </a:xfrm>
              <a:prstGeom prst="ellipse">
                <a:avLst/>
              </a:prstGeom>
              <a:solidFill>
                <a:schemeClr val="accent2"/>
              </a:solidFill>
              <a:ln>
                <a:solidFill>
                  <a:srgbClr val="7199BE"/>
                </a:solidFill>
              </a:ln>
            </p:spPr>
            <p:txBody>
              <a:bodyPr vert="horz" wrap="square" lIns="91440" tIns="45720" rIns="91440" bIns="45720" numCol="1" anchor="t" anchorCtr="0" compatLnSpc="1"/>
              <a:lstStyle/>
              <a:p>
                <a:endParaRPr lang="en-US"/>
              </a:p>
            </p:txBody>
          </p:sp>
          <p:sp>
            <p:nvSpPr>
              <p:cNvPr id="42" name="Oval 33"/>
              <p:cNvSpPr>
                <a:spLocks noChangeArrowheads="1"/>
              </p:cNvSpPr>
              <p:nvPr/>
            </p:nvSpPr>
            <p:spPr bwMode="auto">
              <a:xfrm>
                <a:off x="4976023" y="4528925"/>
                <a:ext cx="71298" cy="71298"/>
              </a:xfrm>
              <a:prstGeom prst="ellipse">
                <a:avLst/>
              </a:prstGeom>
              <a:solidFill>
                <a:schemeClr val="accent2"/>
              </a:solidFill>
              <a:ln>
                <a:solidFill>
                  <a:srgbClr val="7199BE"/>
                </a:solidFill>
              </a:ln>
            </p:spPr>
            <p:txBody>
              <a:bodyPr vert="horz" wrap="square" lIns="91440" tIns="45720" rIns="91440" bIns="45720" numCol="1" anchor="t" anchorCtr="0" compatLnSpc="1"/>
              <a:lstStyle/>
              <a:p>
                <a:endParaRPr lang="en-US"/>
              </a:p>
            </p:txBody>
          </p:sp>
          <p:sp>
            <p:nvSpPr>
              <p:cNvPr id="43" name="Oval 34"/>
              <p:cNvSpPr>
                <a:spLocks noChangeArrowheads="1"/>
              </p:cNvSpPr>
              <p:nvPr/>
            </p:nvSpPr>
            <p:spPr bwMode="auto">
              <a:xfrm>
                <a:off x="4976023" y="5706831"/>
                <a:ext cx="71298" cy="71298"/>
              </a:xfrm>
              <a:prstGeom prst="ellipse">
                <a:avLst/>
              </a:prstGeom>
              <a:solidFill>
                <a:schemeClr val="accent2"/>
              </a:solidFill>
              <a:ln>
                <a:solidFill>
                  <a:srgbClr val="7199BE"/>
                </a:solidFill>
              </a:ln>
            </p:spPr>
            <p:txBody>
              <a:bodyPr vert="horz" wrap="square" lIns="91440" tIns="45720" rIns="91440" bIns="45720" numCol="1" anchor="t" anchorCtr="0" compatLnSpc="1"/>
              <a:lstStyle/>
              <a:p>
                <a:endParaRPr lang="en-US"/>
              </a:p>
            </p:txBody>
          </p:sp>
          <p:sp>
            <p:nvSpPr>
              <p:cNvPr id="44" name="Line 37"/>
              <p:cNvSpPr>
                <a:spLocks noChangeShapeType="1"/>
              </p:cNvSpPr>
              <p:nvPr/>
            </p:nvSpPr>
            <p:spPr bwMode="auto">
              <a:xfrm>
                <a:off x="5002760" y="4564574"/>
                <a:ext cx="1332386" cy="0"/>
              </a:xfrm>
              <a:prstGeom prst="line">
                <a:avLst/>
              </a:prstGeom>
              <a:noFill/>
              <a:ln w="12700" cap="flat">
                <a:solidFill>
                  <a:srgbClr val="7199B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45" name="Line 38"/>
              <p:cNvSpPr>
                <a:spLocks noChangeShapeType="1"/>
              </p:cNvSpPr>
              <p:nvPr/>
            </p:nvSpPr>
            <p:spPr bwMode="auto">
              <a:xfrm>
                <a:off x="5002760" y="3408948"/>
                <a:ext cx="1332386" cy="0"/>
              </a:xfrm>
              <a:prstGeom prst="line">
                <a:avLst/>
              </a:prstGeom>
              <a:noFill/>
              <a:ln w="12700" cap="flat">
                <a:solidFill>
                  <a:srgbClr val="7199B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46" name="Freeform 39"/>
              <p:cNvSpPr/>
              <p:nvPr/>
            </p:nvSpPr>
            <p:spPr bwMode="auto">
              <a:xfrm>
                <a:off x="5002760" y="2217673"/>
                <a:ext cx="1332386" cy="3524808"/>
              </a:xfrm>
              <a:custGeom>
                <a:avLst/>
                <a:gdLst>
                  <a:gd name="T0" fmla="*/ 0 w 897"/>
                  <a:gd name="T1" fmla="*/ 0 h 2373"/>
                  <a:gd name="T2" fmla="*/ 897 w 897"/>
                  <a:gd name="T3" fmla="*/ 0 h 2373"/>
                  <a:gd name="T4" fmla="*/ 897 w 897"/>
                  <a:gd name="T5" fmla="*/ 2373 h 2373"/>
                  <a:gd name="T6" fmla="*/ 0 w 897"/>
                  <a:gd name="T7" fmla="*/ 2373 h 2373"/>
                </a:gdLst>
                <a:ahLst/>
                <a:cxnLst>
                  <a:cxn ang="0">
                    <a:pos x="T0" y="T1"/>
                  </a:cxn>
                  <a:cxn ang="0">
                    <a:pos x="T2" y="T3"/>
                  </a:cxn>
                  <a:cxn ang="0">
                    <a:pos x="T4" y="T5"/>
                  </a:cxn>
                  <a:cxn ang="0">
                    <a:pos x="T6" y="T7"/>
                  </a:cxn>
                </a:cxnLst>
                <a:rect l="0" t="0" r="r" b="b"/>
                <a:pathLst>
                  <a:path w="897" h="2373">
                    <a:moveTo>
                      <a:pt x="0" y="0"/>
                    </a:moveTo>
                    <a:lnTo>
                      <a:pt x="897" y="0"/>
                    </a:lnTo>
                    <a:lnTo>
                      <a:pt x="897" y="2373"/>
                    </a:lnTo>
                    <a:lnTo>
                      <a:pt x="0" y="2373"/>
                    </a:lnTo>
                  </a:path>
                </a:pathLst>
              </a:custGeom>
              <a:noFill/>
              <a:ln w="12700" cap="flat">
                <a:solidFill>
                  <a:srgbClr val="7199B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grpSp>
        <p:sp>
          <p:nvSpPr>
            <p:cNvPr id="36" name="Oval 34"/>
            <p:cNvSpPr>
              <a:spLocks noChangeArrowheads="1"/>
            </p:cNvSpPr>
            <p:nvPr/>
          </p:nvSpPr>
          <p:spPr bwMode="auto">
            <a:xfrm>
              <a:off x="6201308" y="6244367"/>
              <a:ext cx="71298" cy="71298"/>
            </a:xfrm>
            <a:prstGeom prst="ellipse">
              <a:avLst/>
            </a:prstGeom>
            <a:solidFill>
              <a:schemeClr val="accent2"/>
            </a:solidFill>
            <a:ln>
              <a:solidFill>
                <a:srgbClr val="7199BE"/>
              </a:solidFill>
            </a:ln>
          </p:spPr>
          <p:txBody>
            <a:bodyPr vert="horz" wrap="square" lIns="91440" tIns="45720" rIns="91440" bIns="45720" numCol="1" anchor="t" anchorCtr="0" compatLnSpc="1"/>
            <a:lstStyle/>
            <a:p>
              <a:endParaRPr lang="en-US"/>
            </a:p>
          </p:txBody>
        </p:sp>
        <p:grpSp>
          <p:nvGrpSpPr>
            <p:cNvPr id="37" name="组合 36"/>
            <p:cNvGrpSpPr/>
            <p:nvPr/>
          </p:nvGrpSpPr>
          <p:grpSpPr>
            <a:xfrm>
              <a:off x="6272998" y="5068261"/>
              <a:ext cx="1332386" cy="1221073"/>
              <a:chOff x="6272998" y="5068261"/>
              <a:chExt cx="1332386" cy="1221073"/>
            </a:xfrm>
          </p:grpSpPr>
          <p:sp>
            <p:nvSpPr>
              <p:cNvPr id="38" name="Line 37"/>
              <p:cNvSpPr>
                <a:spLocks noChangeShapeType="1"/>
              </p:cNvSpPr>
              <p:nvPr/>
            </p:nvSpPr>
            <p:spPr bwMode="auto">
              <a:xfrm>
                <a:off x="6272998" y="6279973"/>
                <a:ext cx="1332386" cy="0"/>
              </a:xfrm>
              <a:prstGeom prst="line">
                <a:avLst/>
              </a:prstGeom>
              <a:noFill/>
              <a:ln w="12700" cap="flat">
                <a:solidFill>
                  <a:srgbClr val="7199B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39" name="Line 37"/>
              <p:cNvSpPr>
                <a:spLocks noChangeShapeType="1"/>
              </p:cNvSpPr>
              <p:nvPr/>
            </p:nvSpPr>
            <p:spPr bwMode="auto">
              <a:xfrm flipV="1">
                <a:off x="7605384" y="5068261"/>
                <a:ext cx="0" cy="1221073"/>
              </a:xfrm>
              <a:prstGeom prst="line">
                <a:avLst/>
              </a:prstGeom>
              <a:noFill/>
              <a:ln w="12700" cap="flat">
                <a:solidFill>
                  <a:srgbClr val="7199B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p>
            </p:txBody>
          </p:sp>
        </p:grpSp>
      </p:grpSp>
      <p:grpSp>
        <p:nvGrpSpPr>
          <p:cNvPr id="47" name="Group 3"/>
          <p:cNvGrpSpPr/>
          <p:nvPr/>
        </p:nvGrpSpPr>
        <p:grpSpPr>
          <a:xfrm>
            <a:off x="9830088" y="2820142"/>
            <a:ext cx="2172609" cy="2258922"/>
            <a:chOff x="7287275" y="2128550"/>
            <a:chExt cx="4120444" cy="3980820"/>
          </a:xfrm>
        </p:grpSpPr>
        <p:sp>
          <p:nvSpPr>
            <p:cNvPr id="48" name="Freeform 10"/>
            <p:cNvSpPr/>
            <p:nvPr/>
          </p:nvSpPr>
          <p:spPr bwMode="auto">
            <a:xfrm>
              <a:off x="7423930" y="2297884"/>
              <a:ext cx="3983789" cy="3811486"/>
            </a:xfrm>
            <a:custGeom>
              <a:avLst/>
              <a:gdLst>
                <a:gd name="T0" fmla="*/ 315 w 1340"/>
                <a:gd name="T1" fmla="*/ 222 h 1280"/>
                <a:gd name="T2" fmla="*/ 196 w 1340"/>
                <a:gd name="T3" fmla="*/ 1043 h 1280"/>
                <a:gd name="T4" fmla="*/ 1025 w 1340"/>
                <a:gd name="T5" fmla="*/ 1058 h 1280"/>
                <a:gd name="T6" fmla="*/ 1144 w 1340"/>
                <a:gd name="T7" fmla="*/ 237 h 1280"/>
                <a:gd name="T8" fmla="*/ 315 w 1340"/>
                <a:gd name="T9" fmla="*/ 222 h 1280"/>
              </a:gdLst>
              <a:ahLst/>
              <a:cxnLst>
                <a:cxn ang="0">
                  <a:pos x="T0" y="T1"/>
                </a:cxn>
                <a:cxn ang="0">
                  <a:pos x="T2" y="T3"/>
                </a:cxn>
                <a:cxn ang="0">
                  <a:pos x="T4" y="T5"/>
                </a:cxn>
                <a:cxn ang="0">
                  <a:pos x="T6" y="T7"/>
                </a:cxn>
                <a:cxn ang="0">
                  <a:pos x="T8" y="T9"/>
                </a:cxn>
              </a:cxnLst>
              <a:rect l="0" t="0" r="r" b="b"/>
              <a:pathLst>
                <a:path w="1340" h="1280">
                  <a:moveTo>
                    <a:pt x="315" y="222"/>
                  </a:moveTo>
                  <a:cubicBezTo>
                    <a:pt x="53" y="445"/>
                    <a:pt x="0" y="812"/>
                    <a:pt x="196" y="1043"/>
                  </a:cubicBezTo>
                  <a:cubicBezTo>
                    <a:pt x="392" y="1273"/>
                    <a:pt x="763" y="1280"/>
                    <a:pt x="1025" y="1058"/>
                  </a:cubicBezTo>
                  <a:cubicBezTo>
                    <a:pt x="1286" y="835"/>
                    <a:pt x="1340" y="468"/>
                    <a:pt x="1144" y="237"/>
                  </a:cubicBezTo>
                  <a:cubicBezTo>
                    <a:pt x="948" y="7"/>
                    <a:pt x="577" y="0"/>
                    <a:pt x="315" y="222"/>
                  </a:cubicBezTo>
                  <a:close/>
                </a:path>
              </a:pathLst>
            </a:custGeom>
            <a:solidFill>
              <a:srgbClr val="A9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11"/>
            <p:cNvSpPr/>
            <p:nvPr/>
          </p:nvSpPr>
          <p:spPr bwMode="auto">
            <a:xfrm>
              <a:off x="7287275" y="2128550"/>
              <a:ext cx="3983789" cy="3811486"/>
            </a:xfrm>
            <a:custGeom>
              <a:avLst/>
              <a:gdLst>
                <a:gd name="T0" fmla="*/ 315 w 1340"/>
                <a:gd name="T1" fmla="*/ 222 h 1280"/>
                <a:gd name="T2" fmla="*/ 196 w 1340"/>
                <a:gd name="T3" fmla="*/ 1043 h 1280"/>
                <a:gd name="T4" fmla="*/ 1025 w 1340"/>
                <a:gd name="T5" fmla="*/ 1058 h 1280"/>
                <a:gd name="T6" fmla="*/ 1144 w 1340"/>
                <a:gd name="T7" fmla="*/ 237 h 1280"/>
                <a:gd name="T8" fmla="*/ 315 w 1340"/>
                <a:gd name="T9" fmla="*/ 222 h 1280"/>
              </a:gdLst>
              <a:ahLst/>
              <a:cxnLst>
                <a:cxn ang="0">
                  <a:pos x="T0" y="T1"/>
                </a:cxn>
                <a:cxn ang="0">
                  <a:pos x="T2" y="T3"/>
                </a:cxn>
                <a:cxn ang="0">
                  <a:pos x="T4" y="T5"/>
                </a:cxn>
                <a:cxn ang="0">
                  <a:pos x="T6" y="T7"/>
                </a:cxn>
                <a:cxn ang="0">
                  <a:pos x="T8" y="T9"/>
                </a:cxn>
              </a:cxnLst>
              <a:rect l="0" t="0" r="r" b="b"/>
              <a:pathLst>
                <a:path w="1340" h="1280">
                  <a:moveTo>
                    <a:pt x="315" y="222"/>
                  </a:moveTo>
                  <a:cubicBezTo>
                    <a:pt x="53" y="445"/>
                    <a:pt x="0" y="812"/>
                    <a:pt x="196" y="1043"/>
                  </a:cubicBezTo>
                  <a:cubicBezTo>
                    <a:pt x="392" y="1274"/>
                    <a:pt x="763" y="1280"/>
                    <a:pt x="1025" y="1058"/>
                  </a:cubicBezTo>
                  <a:cubicBezTo>
                    <a:pt x="1287" y="835"/>
                    <a:pt x="1340" y="468"/>
                    <a:pt x="1144" y="237"/>
                  </a:cubicBezTo>
                  <a:cubicBezTo>
                    <a:pt x="948" y="7"/>
                    <a:pt x="577" y="0"/>
                    <a:pt x="315" y="222"/>
                  </a:cubicBezTo>
                  <a:close/>
                </a:path>
              </a:pathLst>
            </a:custGeom>
            <a:solidFill>
              <a:srgbClr val="E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12"/>
            <p:cNvSpPr/>
            <p:nvPr/>
          </p:nvSpPr>
          <p:spPr bwMode="auto">
            <a:xfrm>
              <a:off x="7676444" y="2501380"/>
              <a:ext cx="3206936" cy="3068795"/>
            </a:xfrm>
            <a:custGeom>
              <a:avLst/>
              <a:gdLst>
                <a:gd name="T0" fmla="*/ 253 w 1079"/>
                <a:gd name="T1" fmla="*/ 179 h 1031"/>
                <a:gd name="T2" fmla="*/ 157 w 1079"/>
                <a:gd name="T3" fmla="*/ 839 h 1031"/>
                <a:gd name="T4" fmla="*/ 825 w 1079"/>
                <a:gd name="T5" fmla="*/ 851 h 1031"/>
                <a:gd name="T6" fmla="*/ 921 w 1079"/>
                <a:gd name="T7" fmla="*/ 191 h 1031"/>
                <a:gd name="T8" fmla="*/ 253 w 1079"/>
                <a:gd name="T9" fmla="*/ 179 h 1031"/>
              </a:gdLst>
              <a:ahLst/>
              <a:cxnLst>
                <a:cxn ang="0">
                  <a:pos x="T0" y="T1"/>
                </a:cxn>
                <a:cxn ang="0">
                  <a:pos x="T2" y="T3"/>
                </a:cxn>
                <a:cxn ang="0">
                  <a:pos x="T4" y="T5"/>
                </a:cxn>
                <a:cxn ang="0">
                  <a:pos x="T6" y="T7"/>
                </a:cxn>
                <a:cxn ang="0">
                  <a:pos x="T8" y="T9"/>
                </a:cxn>
              </a:cxnLst>
              <a:rect l="0" t="0" r="r" b="b"/>
              <a:pathLst>
                <a:path w="1079" h="1031">
                  <a:moveTo>
                    <a:pt x="253" y="179"/>
                  </a:moveTo>
                  <a:cubicBezTo>
                    <a:pt x="42" y="358"/>
                    <a:pt x="0" y="654"/>
                    <a:pt x="157" y="839"/>
                  </a:cubicBezTo>
                  <a:cubicBezTo>
                    <a:pt x="315" y="1025"/>
                    <a:pt x="614" y="1031"/>
                    <a:pt x="825" y="851"/>
                  </a:cubicBezTo>
                  <a:cubicBezTo>
                    <a:pt x="1036" y="672"/>
                    <a:pt x="1079" y="377"/>
                    <a:pt x="921" y="191"/>
                  </a:cubicBezTo>
                  <a:cubicBezTo>
                    <a:pt x="763" y="5"/>
                    <a:pt x="464" y="0"/>
                    <a:pt x="253" y="179"/>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51" name="Freeform 13"/>
            <p:cNvSpPr/>
            <p:nvPr/>
          </p:nvSpPr>
          <p:spPr bwMode="auto">
            <a:xfrm>
              <a:off x="8065614" y="2872725"/>
              <a:ext cx="2425626" cy="2321650"/>
            </a:xfrm>
            <a:custGeom>
              <a:avLst/>
              <a:gdLst>
                <a:gd name="T0" fmla="*/ 192 w 816"/>
                <a:gd name="T1" fmla="*/ 136 h 780"/>
                <a:gd name="T2" fmla="*/ 119 w 816"/>
                <a:gd name="T3" fmla="*/ 635 h 780"/>
                <a:gd name="T4" fmla="*/ 624 w 816"/>
                <a:gd name="T5" fmla="*/ 645 h 780"/>
                <a:gd name="T6" fmla="*/ 697 w 816"/>
                <a:gd name="T7" fmla="*/ 145 h 780"/>
                <a:gd name="T8" fmla="*/ 192 w 816"/>
                <a:gd name="T9" fmla="*/ 136 h 780"/>
              </a:gdLst>
              <a:ahLst/>
              <a:cxnLst>
                <a:cxn ang="0">
                  <a:pos x="T0" y="T1"/>
                </a:cxn>
                <a:cxn ang="0">
                  <a:pos x="T2" y="T3"/>
                </a:cxn>
                <a:cxn ang="0">
                  <a:pos x="T4" y="T5"/>
                </a:cxn>
                <a:cxn ang="0">
                  <a:pos x="T6" y="T7"/>
                </a:cxn>
                <a:cxn ang="0">
                  <a:pos x="T8" y="T9"/>
                </a:cxn>
              </a:cxnLst>
              <a:rect l="0" t="0" r="r" b="b"/>
              <a:pathLst>
                <a:path w="816" h="780">
                  <a:moveTo>
                    <a:pt x="192" y="136"/>
                  </a:moveTo>
                  <a:cubicBezTo>
                    <a:pt x="32" y="271"/>
                    <a:pt x="0" y="495"/>
                    <a:pt x="119" y="635"/>
                  </a:cubicBezTo>
                  <a:cubicBezTo>
                    <a:pt x="239" y="776"/>
                    <a:pt x="465" y="780"/>
                    <a:pt x="624" y="645"/>
                  </a:cubicBezTo>
                  <a:cubicBezTo>
                    <a:pt x="784" y="509"/>
                    <a:pt x="816" y="285"/>
                    <a:pt x="697" y="145"/>
                  </a:cubicBezTo>
                  <a:cubicBezTo>
                    <a:pt x="577" y="4"/>
                    <a:pt x="351" y="0"/>
                    <a:pt x="192" y="136"/>
                  </a:cubicBezTo>
                  <a:close/>
                </a:path>
              </a:pathLst>
            </a:custGeom>
            <a:solidFill>
              <a:srgbClr val="E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14"/>
            <p:cNvSpPr/>
            <p:nvPr/>
          </p:nvSpPr>
          <p:spPr bwMode="auto">
            <a:xfrm>
              <a:off x="8419135" y="3209907"/>
              <a:ext cx="1721556" cy="1648772"/>
            </a:xfrm>
            <a:custGeom>
              <a:avLst/>
              <a:gdLst>
                <a:gd name="T0" fmla="*/ 136 w 579"/>
                <a:gd name="T1" fmla="*/ 97 h 554"/>
                <a:gd name="T2" fmla="*/ 84 w 579"/>
                <a:gd name="T3" fmla="*/ 451 h 554"/>
                <a:gd name="T4" fmla="*/ 442 w 579"/>
                <a:gd name="T5" fmla="*/ 458 h 554"/>
                <a:gd name="T6" fmla="*/ 494 w 579"/>
                <a:gd name="T7" fmla="*/ 103 h 554"/>
                <a:gd name="T8" fmla="*/ 136 w 579"/>
                <a:gd name="T9" fmla="*/ 97 h 554"/>
              </a:gdLst>
              <a:ahLst/>
              <a:cxnLst>
                <a:cxn ang="0">
                  <a:pos x="T0" y="T1"/>
                </a:cxn>
                <a:cxn ang="0">
                  <a:pos x="T2" y="T3"/>
                </a:cxn>
                <a:cxn ang="0">
                  <a:pos x="T4" y="T5"/>
                </a:cxn>
                <a:cxn ang="0">
                  <a:pos x="T6" y="T7"/>
                </a:cxn>
                <a:cxn ang="0">
                  <a:pos x="T8" y="T9"/>
                </a:cxn>
              </a:cxnLst>
              <a:rect l="0" t="0" r="r" b="b"/>
              <a:pathLst>
                <a:path w="579" h="554">
                  <a:moveTo>
                    <a:pt x="136" y="97"/>
                  </a:moveTo>
                  <a:cubicBezTo>
                    <a:pt x="23" y="193"/>
                    <a:pt x="0" y="351"/>
                    <a:pt x="84" y="451"/>
                  </a:cubicBezTo>
                  <a:cubicBezTo>
                    <a:pt x="169" y="551"/>
                    <a:pt x="329" y="554"/>
                    <a:pt x="442" y="458"/>
                  </a:cubicBezTo>
                  <a:cubicBezTo>
                    <a:pt x="556" y="361"/>
                    <a:pt x="579" y="203"/>
                    <a:pt x="494" y="103"/>
                  </a:cubicBezTo>
                  <a:cubicBezTo>
                    <a:pt x="409" y="3"/>
                    <a:pt x="249" y="0"/>
                    <a:pt x="136" y="97"/>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53" name="Freeform 15"/>
            <p:cNvSpPr/>
            <p:nvPr/>
          </p:nvSpPr>
          <p:spPr bwMode="auto">
            <a:xfrm>
              <a:off x="8870690" y="3643638"/>
              <a:ext cx="815474" cy="779825"/>
            </a:xfrm>
            <a:custGeom>
              <a:avLst/>
              <a:gdLst>
                <a:gd name="T0" fmla="*/ 64 w 274"/>
                <a:gd name="T1" fmla="*/ 46 h 262"/>
                <a:gd name="T2" fmla="*/ 40 w 274"/>
                <a:gd name="T3" fmla="*/ 214 h 262"/>
                <a:gd name="T4" fmla="*/ 210 w 274"/>
                <a:gd name="T5" fmla="*/ 217 h 262"/>
                <a:gd name="T6" fmla="*/ 234 w 274"/>
                <a:gd name="T7" fmla="*/ 49 h 262"/>
                <a:gd name="T8" fmla="*/ 64 w 274"/>
                <a:gd name="T9" fmla="*/ 46 h 262"/>
              </a:gdLst>
              <a:ahLst/>
              <a:cxnLst>
                <a:cxn ang="0">
                  <a:pos x="T0" y="T1"/>
                </a:cxn>
                <a:cxn ang="0">
                  <a:pos x="T2" y="T3"/>
                </a:cxn>
                <a:cxn ang="0">
                  <a:pos x="T4" y="T5"/>
                </a:cxn>
                <a:cxn ang="0">
                  <a:pos x="T6" y="T7"/>
                </a:cxn>
                <a:cxn ang="0">
                  <a:pos x="T8" y="T9"/>
                </a:cxn>
              </a:cxnLst>
              <a:rect l="0" t="0" r="r" b="b"/>
              <a:pathLst>
                <a:path w="274" h="262">
                  <a:moveTo>
                    <a:pt x="64" y="46"/>
                  </a:moveTo>
                  <a:cubicBezTo>
                    <a:pt x="11" y="91"/>
                    <a:pt x="0" y="166"/>
                    <a:pt x="40" y="214"/>
                  </a:cubicBezTo>
                  <a:cubicBezTo>
                    <a:pt x="80" y="261"/>
                    <a:pt x="156" y="262"/>
                    <a:pt x="210" y="217"/>
                  </a:cubicBezTo>
                  <a:cubicBezTo>
                    <a:pt x="263" y="171"/>
                    <a:pt x="274" y="96"/>
                    <a:pt x="234" y="49"/>
                  </a:cubicBezTo>
                  <a:cubicBezTo>
                    <a:pt x="194" y="1"/>
                    <a:pt x="118" y="0"/>
                    <a:pt x="64" y="46"/>
                  </a:cubicBezTo>
                  <a:close/>
                </a:path>
              </a:pathLst>
            </a:custGeom>
            <a:solidFill>
              <a:srgbClr val="E1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54" name="Group 2"/>
          <p:cNvGrpSpPr/>
          <p:nvPr/>
        </p:nvGrpSpPr>
        <p:grpSpPr>
          <a:xfrm>
            <a:off x="9067771" y="1963147"/>
            <a:ext cx="1822251" cy="1957313"/>
            <a:chOff x="6801556" y="1384374"/>
            <a:chExt cx="2525146" cy="2712306"/>
          </a:xfrm>
        </p:grpSpPr>
        <p:sp>
          <p:nvSpPr>
            <p:cNvPr id="55" name="Freeform 16"/>
            <p:cNvSpPr/>
            <p:nvPr/>
          </p:nvSpPr>
          <p:spPr bwMode="auto">
            <a:xfrm>
              <a:off x="7242713" y="1813650"/>
              <a:ext cx="2083989" cy="2283030"/>
            </a:xfrm>
            <a:custGeom>
              <a:avLst/>
              <a:gdLst>
                <a:gd name="T0" fmla="*/ 690 w 701"/>
                <a:gd name="T1" fmla="*/ 720 h 767"/>
                <a:gd name="T2" fmla="*/ 42 w 701"/>
                <a:gd name="T3" fmla="*/ 7 h 767"/>
                <a:gd name="T4" fmla="*/ 28 w 701"/>
                <a:gd name="T5" fmla="*/ 6 h 767"/>
                <a:gd name="T6" fmla="*/ 15 w 701"/>
                <a:gd name="T7" fmla="*/ 18 h 767"/>
                <a:gd name="T8" fmla="*/ 7 w 701"/>
                <a:gd name="T9" fmla="*/ 25 h 767"/>
                <a:gd name="T10" fmla="*/ 8 w 701"/>
                <a:gd name="T11" fmla="*/ 38 h 767"/>
                <a:gd name="T12" fmla="*/ 656 w 701"/>
                <a:gd name="T13" fmla="*/ 750 h 767"/>
                <a:gd name="T14" fmla="*/ 691 w 701"/>
                <a:gd name="T15" fmla="*/ 752 h 767"/>
                <a:gd name="T16" fmla="*/ 697 w 701"/>
                <a:gd name="T17" fmla="*/ 744 h 767"/>
                <a:gd name="T18" fmla="*/ 690 w 701"/>
                <a:gd name="T19" fmla="*/ 720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1" h="767">
                  <a:moveTo>
                    <a:pt x="690" y="720"/>
                  </a:moveTo>
                  <a:cubicBezTo>
                    <a:pt x="690" y="720"/>
                    <a:pt x="49" y="14"/>
                    <a:pt x="42" y="7"/>
                  </a:cubicBezTo>
                  <a:cubicBezTo>
                    <a:pt x="34" y="0"/>
                    <a:pt x="28" y="6"/>
                    <a:pt x="28" y="6"/>
                  </a:cubicBezTo>
                  <a:cubicBezTo>
                    <a:pt x="28" y="6"/>
                    <a:pt x="21" y="12"/>
                    <a:pt x="15" y="18"/>
                  </a:cubicBezTo>
                  <a:cubicBezTo>
                    <a:pt x="12" y="20"/>
                    <a:pt x="9" y="23"/>
                    <a:pt x="7" y="25"/>
                  </a:cubicBezTo>
                  <a:cubicBezTo>
                    <a:pt x="0" y="32"/>
                    <a:pt x="8" y="38"/>
                    <a:pt x="8" y="38"/>
                  </a:cubicBezTo>
                  <a:cubicBezTo>
                    <a:pt x="8" y="38"/>
                    <a:pt x="650" y="745"/>
                    <a:pt x="656" y="750"/>
                  </a:cubicBezTo>
                  <a:cubicBezTo>
                    <a:pt x="661" y="755"/>
                    <a:pt x="676" y="767"/>
                    <a:pt x="691" y="752"/>
                  </a:cubicBezTo>
                  <a:cubicBezTo>
                    <a:pt x="694" y="750"/>
                    <a:pt x="696" y="747"/>
                    <a:pt x="697" y="744"/>
                  </a:cubicBezTo>
                  <a:cubicBezTo>
                    <a:pt x="701" y="732"/>
                    <a:pt x="690" y="720"/>
                    <a:pt x="690" y="720"/>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17"/>
            <p:cNvSpPr/>
            <p:nvPr/>
          </p:nvSpPr>
          <p:spPr bwMode="auto">
            <a:xfrm>
              <a:off x="7287275" y="1813650"/>
              <a:ext cx="2039427" cy="2235498"/>
            </a:xfrm>
            <a:custGeom>
              <a:avLst/>
              <a:gdLst>
                <a:gd name="T0" fmla="*/ 682 w 686"/>
                <a:gd name="T1" fmla="*/ 744 h 751"/>
                <a:gd name="T2" fmla="*/ 675 w 686"/>
                <a:gd name="T3" fmla="*/ 720 h 751"/>
                <a:gd name="T4" fmla="*/ 27 w 686"/>
                <a:gd name="T5" fmla="*/ 7 h 751"/>
                <a:gd name="T6" fmla="*/ 13 w 686"/>
                <a:gd name="T7" fmla="*/ 6 h 751"/>
                <a:gd name="T8" fmla="*/ 0 w 686"/>
                <a:gd name="T9" fmla="*/ 18 h 751"/>
                <a:gd name="T10" fmla="*/ 659 w 686"/>
                <a:gd name="T11" fmla="*/ 741 h 751"/>
                <a:gd name="T12" fmla="*/ 682 w 686"/>
                <a:gd name="T13" fmla="*/ 744 h 751"/>
              </a:gdLst>
              <a:ahLst/>
              <a:cxnLst>
                <a:cxn ang="0">
                  <a:pos x="T0" y="T1"/>
                </a:cxn>
                <a:cxn ang="0">
                  <a:pos x="T2" y="T3"/>
                </a:cxn>
                <a:cxn ang="0">
                  <a:pos x="T4" y="T5"/>
                </a:cxn>
                <a:cxn ang="0">
                  <a:pos x="T6" y="T7"/>
                </a:cxn>
                <a:cxn ang="0">
                  <a:pos x="T8" y="T9"/>
                </a:cxn>
                <a:cxn ang="0">
                  <a:pos x="T10" y="T11"/>
                </a:cxn>
                <a:cxn ang="0">
                  <a:pos x="T12" y="T13"/>
                </a:cxn>
              </a:cxnLst>
              <a:rect l="0" t="0" r="r" b="b"/>
              <a:pathLst>
                <a:path w="686" h="751">
                  <a:moveTo>
                    <a:pt x="682" y="744"/>
                  </a:moveTo>
                  <a:cubicBezTo>
                    <a:pt x="686" y="732"/>
                    <a:pt x="675" y="720"/>
                    <a:pt x="675" y="720"/>
                  </a:cubicBezTo>
                  <a:cubicBezTo>
                    <a:pt x="675" y="720"/>
                    <a:pt x="34" y="14"/>
                    <a:pt x="27" y="7"/>
                  </a:cubicBezTo>
                  <a:cubicBezTo>
                    <a:pt x="19" y="0"/>
                    <a:pt x="13" y="6"/>
                    <a:pt x="13" y="6"/>
                  </a:cubicBezTo>
                  <a:cubicBezTo>
                    <a:pt x="13" y="6"/>
                    <a:pt x="6" y="12"/>
                    <a:pt x="0" y="18"/>
                  </a:cubicBezTo>
                  <a:cubicBezTo>
                    <a:pt x="659" y="741"/>
                    <a:pt x="659" y="741"/>
                    <a:pt x="659" y="741"/>
                  </a:cubicBezTo>
                  <a:cubicBezTo>
                    <a:pt x="659" y="741"/>
                    <a:pt x="668" y="751"/>
                    <a:pt x="682" y="744"/>
                  </a:cubicBezTo>
                  <a:close/>
                </a:path>
              </a:pathLst>
            </a:custGeom>
            <a:solidFill>
              <a:srgbClr val="4141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18"/>
            <p:cNvSpPr/>
            <p:nvPr/>
          </p:nvSpPr>
          <p:spPr bwMode="auto">
            <a:xfrm>
              <a:off x="7340749" y="1384374"/>
              <a:ext cx="653567" cy="1226924"/>
            </a:xfrm>
            <a:custGeom>
              <a:avLst/>
              <a:gdLst>
                <a:gd name="T0" fmla="*/ 0 w 220"/>
                <a:gd name="T1" fmla="*/ 170 h 412"/>
                <a:gd name="T2" fmla="*/ 220 w 220"/>
                <a:gd name="T3" fmla="*/ 412 h 412"/>
                <a:gd name="T4" fmla="*/ 40 w 220"/>
                <a:gd name="T5" fmla="*/ 0 h 412"/>
                <a:gd name="T6" fmla="*/ 32 w 220"/>
                <a:gd name="T7" fmla="*/ 40 h 412"/>
                <a:gd name="T8" fmla="*/ 81 w 220"/>
                <a:gd name="T9" fmla="*/ 145 h 412"/>
                <a:gd name="T10" fmla="*/ 27 w 220"/>
                <a:gd name="T11" fmla="*/ 66 h 412"/>
                <a:gd name="T12" fmla="*/ 0 w 220"/>
                <a:gd name="T13" fmla="*/ 170 h 412"/>
              </a:gdLst>
              <a:ahLst/>
              <a:cxnLst>
                <a:cxn ang="0">
                  <a:pos x="T0" y="T1"/>
                </a:cxn>
                <a:cxn ang="0">
                  <a:pos x="T2" y="T3"/>
                </a:cxn>
                <a:cxn ang="0">
                  <a:pos x="T4" y="T5"/>
                </a:cxn>
                <a:cxn ang="0">
                  <a:pos x="T6" y="T7"/>
                </a:cxn>
                <a:cxn ang="0">
                  <a:pos x="T8" y="T9"/>
                </a:cxn>
                <a:cxn ang="0">
                  <a:pos x="T10" y="T11"/>
                </a:cxn>
                <a:cxn ang="0">
                  <a:pos x="T12" y="T13"/>
                </a:cxn>
              </a:cxnLst>
              <a:rect l="0" t="0" r="r" b="b"/>
              <a:pathLst>
                <a:path w="220" h="412">
                  <a:moveTo>
                    <a:pt x="0" y="170"/>
                  </a:moveTo>
                  <a:cubicBezTo>
                    <a:pt x="220" y="412"/>
                    <a:pt x="220" y="412"/>
                    <a:pt x="220" y="412"/>
                  </a:cubicBezTo>
                  <a:cubicBezTo>
                    <a:pt x="220" y="412"/>
                    <a:pt x="214" y="154"/>
                    <a:pt x="40" y="0"/>
                  </a:cubicBezTo>
                  <a:cubicBezTo>
                    <a:pt x="32" y="40"/>
                    <a:pt x="32" y="40"/>
                    <a:pt x="32" y="40"/>
                  </a:cubicBezTo>
                  <a:cubicBezTo>
                    <a:pt x="81" y="145"/>
                    <a:pt x="81" y="145"/>
                    <a:pt x="81" y="145"/>
                  </a:cubicBezTo>
                  <a:cubicBezTo>
                    <a:pt x="27" y="66"/>
                    <a:pt x="27" y="66"/>
                    <a:pt x="27" y="66"/>
                  </a:cubicBezTo>
                  <a:lnTo>
                    <a:pt x="0" y="170"/>
                  </a:lnTo>
                  <a:close/>
                </a:path>
              </a:pathLst>
            </a:custGeom>
            <a:solidFill>
              <a:srgbClr val="FE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19"/>
            <p:cNvSpPr/>
            <p:nvPr/>
          </p:nvSpPr>
          <p:spPr bwMode="auto">
            <a:xfrm>
              <a:off x="6801556" y="1929509"/>
              <a:ext cx="1109579" cy="708527"/>
            </a:xfrm>
            <a:custGeom>
              <a:avLst/>
              <a:gdLst>
                <a:gd name="T0" fmla="*/ 0 w 373"/>
                <a:gd name="T1" fmla="*/ 21 h 238"/>
                <a:gd name="T2" fmla="*/ 39 w 373"/>
                <a:gd name="T3" fmla="*/ 19 h 238"/>
                <a:gd name="T4" fmla="*/ 141 w 373"/>
                <a:gd name="T5" fmla="*/ 92 h 238"/>
                <a:gd name="T6" fmla="*/ 61 w 373"/>
                <a:gd name="T7" fmla="*/ 16 h 238"/>
                <a:gd name="T8" fmla="*/ 157 w 373"/>
                <a:gd name="T9" fmla="*/ 0 h 238"/>
                <a:gd name="T10" fmla="*/ 373 w 373"/>
                <a:gd name="T11" fmla="*/ 238 h 238"/>
                <a:gd name="T12" fmla="*/ 0 w 373"/>
                <a:gd name="T13" fmla="*/ 21 h 238"/>
              </a:gdLst>
              <a:ahLst/>
              <a:cxnLst>
                <a:cxn ang="0">
                  <a:pos x="T0" y="T1"/>
                </a:cxn>
                <a:cxn ang="0">
                  <a:pos x="T2" y="T3"/>
                </a:cxn>
                <a:cxn ang="0">
                  <a:pos x="T4" y="T5"/>
                </a:cxn>
                <a:cxn ang="0">
                  <a:pos x="T6" y="T7"/>
                </a:cxn>
                <a:cxn ang="0">
                  <a:pos x="T8" y="T9"/>
                </a:cxn>
                <a:cxn ang="0">
                  <a:pos x="T10" y="T11"/>
                </a:cxn>
                <a:cxn ang="0">
                  <a:pos x="T12" y="T13"/>
                </a:cxn>
              </a:cxnLst>
              <a:rect l="0" t="0" r="r" b="b"/>
              <a:pathLst>
                <a:path w="373" h="238">
                  <a:moveTo>
                    <a:pt x="0" y="21"/>
                  </a:moveTo>
                  <a:cubicBezTo>
                    <a:pt x="0" y="21"/>
                    <a:pt x="25" y="21"/>
                    <a:pt x="39" y="19"/>
                  </a:cubicBezTo>
                  <a:cubicBezTo>
                    <a:pt x="141" y="92"/>
                    <a:pt x="141" y="92"/>
                    <a:pt x="141" y="92"/>
                  </a:cubicBezTo>
                  <a:cubicBezTo>
                    <a:pt x="61" y="16"/>
                    <a:pt x="61" y="16"/>
                    <a:pt x="61" y="16"/>
                  </a:cubicBezTo>
                  <a:cubicBezTo>
                    <a:pt x="61" y="16"/>
                    <a:pt x="128" y="10"/>
                    <a:pt x="157" y="0"/>
                  </a:cubicBezTo>
                  <a:cubicBezTo>
                    <a:pt x="237" y="88"/>
                    <a:pt x="373" y="238"/>
                    <a:pt x="373" y="238"/>
                  </a:cubicBezTo>
                  <a:cubicBezTo>
                    <a:pt x="373" y="238"/>
                    <a:pt x="119" y="197"/>
                    <a:pt x="0" y="21"/>
                  </a:cubicBezTo>
                  <a:close/>
                </a:path>
              </a:pathLst>
            </a:custGeom>
            <a:solidFill>
              <a:srgbClr val="FFB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59" name="Freeform 20"/>
          <p:cNvSpPr/>
          <p:nvPr/>
        </p:nvSpPr>
        <p:spPr bwMode="auto">
          <a:xfrm>
            <a:off x="9725077" y="3898292"/>
            <a:ext cx="1250925" cy="90041"/>
          </a:xfrm>
          <a:custGeom>
            <a:avLst/>
            <a:gdLst>
              <a:gd name="T0" fmla="*/ 583 w 583"/>
              <a:gd name="T1" fmla="*/ 42 h 42"/>
              <a:gd name="T2" fmla="*/ 0 w 583"/>
              <a:gd name="T3" fmla="*/ 42 h 42"/>
              <a:gd name="T4" fmla="*/ 6 w 583"/>
              <a:gd name="T5" fmla="*/ 0 h 42"/>
              <a:gd name="T6" fmla="*/ 572 w 583"/>
              <a:gd name="T7" fmla="*/ 35 h 42"/>
              <a:gd name="T8" fmla="*/ 583 w 583"/>
              <a:gd name="T9" fmla="*/ 42 h 42"/>
            </a:gdLst>
            <a:ahLst/>
            <a:cxnLst>
              <a:cxn ang="0">
                <a:pos x="T0" y="T1"/>
              </a:cxn>
              <a:cxn ang="0">
                <a:pos x="T2" y="T3"/>
              </a:cxn>
              <a:cxn ang="0">
                <a:pos x="T4" y="T5"/>
              </a:cxn>
              <a:cxn ang="0">
                <a:pos x="T6" y="T7"/>
              </a:cxn>
              <a:cxn ang="0">
                <a:pos x="T8" y="T9"/>
              </a:cxn>
            </a:cxnLst>
            <a:rect l="0" t="0" r="r" b="b"/>
            <a:pathLst>
              <a:path w="583" h="42">
                <a:moveTo>
                  <a:pt x="583" y="42"/>
                </a:moveTo>
                <a:cubicBezTo>
                  <a:pt x="0" y="42"/>
                  <a:pt x="0" y="42"/>
                  <a:pt x="0" y="42"/>
                </a:cubicBezTo>
                <a:cubicBezTo>
                  <a:pt x="0" y="42"/>
                  <a:pt x="3" y="13"/>
                  <a:pt x="6" y="0"/>
                </a:cubicBezTo>
                <a:cubicBezTo>
                  <a:pt x="48" y="0"/>
                  <a:pt x="572" y="35"/>
                  <a:pt x="572" y="35"/>
                </a:cubicBezTo>
                <a:cubicBezTo>
                  <a:pt x="572" y="35"/>
                  <a:pt x="582" y="33"/>
                  <a:pt x="583" y="42"/>
                </a:cubicBezTo>
                <a:close/>
              </a:path>
            </a:pathLst>
          </a:custGeom>
          <a:solidFill>
            <a:srgbClr val="BA9E9E">
              <a:alpha val="30000"/>
            </a:srgbClr>
          </a:solidFill>
          <a:ln>
            <a:noFill/>
          </a:ln>
        </p:spPr>
        <p:txBody>
          <a:bodyPr vert="horz" wrap="square" lIns="91440" tIns="45720" rIns="91440" bIns="45720" numCol="1" anchor="t" anchorCtr="0" compatLnSpc="1"/>
          <a:lstStyle/>
          <a:p>
            <a:endParaRPr lang="en-US"/>
          </a:p>
        </p:txBody>
      </p:sp>
      <p:sp>
        <p:nvSpPr>
          <p:cNvPr id="60" name="Oval 35"/>
          <p:cNvSpPr>
            <a:spLocks noChangeArrowheads="1"/>
          </p:cNvSpPr>
          <p:nvPr/>
        </p:nvSpPr>
        <p:spPr bwMode="auto">
          <a:xfrm>
            <a:off x="5674459" y="2715694"/>
            <a:ext cx="71298" cy="71298"/>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2" name="任意多边形: 形状 18"/>
          <p:cNvSpPr/>
          <p:nvPr>
            <p:custDataLst>
              <p:tags r:id="rId1"/>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61" name="对角圆角矩形 120"/>
          <p:cNvSpPr/>
          <p:nvPr>
            <p:custDataLst>
              <p:tags r:id="rId2"/>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产品功能</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19"/>
          <p:cNvSpPr/>
          <p:nvPr/>
        </p:nvSpPr>
        <p:spPr>
          <a:xfrm>
            <a:off x="3685486" y="3961861"/>
            <a:ext cx="2445826" cy="2833415"/>
          </a:xfrm>
          <a:prstGeom prst="roundRect">
            <a:avLst>
              <a:gd name="adj" fmla="val 4886"/>
            </a:avLst>
          </a:prstGeom>
          <a:solidFill>
            <a:schemeClr val="bg1"/>
          </a:solidFill>
          <a:ln>
            <a:noFill/>
          </a:ln>
          <a:effectLst>
            <a:outerShdw blurRad="50800" dist="38100" dir="5400000" algn="t"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18"/>
          <p:cNvSpPr/>
          <p:nvPr/>
        </p:nvSpPr>
        <p:spPr>
          <a:xfrm>
            <a:off x="3685486" y="1138189"/>
            <a:ext cx="2445826" cy="2709107"/>
          </a:xfrm>
          <a:prstGeom prst="roundRect">
            <a:avLst>
              <a:gd name="adj" fmla="val 4886"/>
            </a:avLst>
          </a:prstGeom>
          <a:solidFill>
            <a:schemeClr val="bg1"/>
          </a:solidFill>
          <a:ln>
            <a:noFill/>
          </a:ln>
          <a:effectLst>
            <a:outerShdw blurRad="50800" dist="38100" dir="2700000" algn="tl"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9"/>
          <p:cNvSpPr>
            <a:spLocks noEditPoints="1"/>
          </p:cNvSpPr>
          <p:nvPr/>
        </p:nvSpPr>
        <p:spPr bwMode="auto">
          <a:xfrm>
            <a:off x="3939362" y="1258103"/>
            <a:ext cx="504783" cy="518146"/>
          </a:xfrm>
          <a:custGeom>
            <a:avLst/>
            <a:gdLst>
              <a:gd name="T0" fmla="*/ 157 w 170"/>
              <a:gd name="T1" fmla="*/ 112 h 174"/>
              <a:gd name="T2" fmla="*/ 160 w 170"/>
              <a:gd name="T3" fmla="*/ 93 h 174"/>
              <a:gd name="T4" fmla="*/ 140 w 170"/>
              <a:gd name="T5" fmla="*/ 47 h 174"/>
              <a:gd name="T6" fmla="*/ 121 w 170"/>
              <a:gd name="T7" fmla="*/ 32 h 174"/>
              <a:gd name="T8" fmla="*/ 118 w 170"/>
              <a:gd name="T9" fmla="*/ 38 h 174"/>
              <a:gd name="T10" fmla="*/ 118 w 170"/>
              <a:gd name="T11" fmla="*/ 38 h 174"/>
              <a:gd name="T12" fmla="*/ 120 w 170"/>
              <a:gd name="T13" fmla="*/ 38 h 174"/>
              <a:gd name="T14" fmla="*/ 154 w 170"/>
              <a:gd name="T15" fmla="*/ 93 h 174"/>
              <a:gd name="T16" fmla="*/ 151 w 170"/>
              <a:gd name="T17" fmla="*/ 110 h 174"/>
              <a:gd name="T18" fmla="*/ 148 w 170"/>
              <a:gd name="T19" fmla="*/ 110 h 174"/>
              <a:gd name="T20" fmla="*/ 127 w 170"/>
              <a:gd name="T21" fmla="*/ 131 h 174"/>
              <a:gd name="T22" fmla="*/ 148 w 170"/>
              <a:gd name="T23" fmla="*/ 152 h 174"/>
              <a:gd name="T24" fmla="*/ 170 w 170"/>
              <a:gd name="T25" fmla="*/ 131 h 174"/>
              <a:gd name="T26" fmla="*/ 157 w 170"/>
              <a:gd name="T27" fmla="*/ 112 h 174"/>
              <a:gd name="T28" fmla="*/ 148 w 170"/>
              <a:gd name="T29" fmla="*/ 146 h 174"/>
              <a:gd name="T30" fmla="*/ 133 w 170"/>
              <a:gd name="T31" fmla="*/ 131 h 174"/>
              <a:gd name="T32" fmla="*/ 148 w 170"/>
              <a:gd name="T33" fmla="*/ 117 h 174"/>
              <a:gd name="T34" fmla="*/ 163 w 170"/>
              <a:gd name="T35" fmla="*/ 131 h 174"/>
              <a:gd name="T36" fmla="*/ 148 w 170"/>
              <a:gd name="T37" fmla="*/ 146 h 174"/>
              <a:gd name="T38" fmla="*/ 119 w 170"/>
              <a:gd name="T39" fmla="*/ 156 h 174"/>
              <a:gd name="T40" fmla="*/ 117 w 170"/>
              <a:gd name="T41" fmla="*/ 156 h 174"/>
              <a:gd name="T42" fmla="*/ 53 w 170"/>
              <a:gd name="T43" fmla="*/ 155 h 174"/>
              <a:gd name="T44" fmla="*/ 39 w 170"/>
              <a:gd name="T45" fmla="*/ 144 h 174"/>
              <a:gd name="T46" fmla="*/ 41 w 170"/>
              <a:gd name="T47" fmla="*/ 141 h 174"/>
              <a:gd name="T48" fmla="*/ 36 w 170"/>
              <a:gd name="T49" fmla="*/ 112 h 174"/>
              <a:gd name="T50" fmla="*/ 6 w 170"/>
              <a:gd name="T51" fmla="*/ 118 h 174"/>
              <a:gd name="T52" fmla="*/ 12 w 170"/>
              <a:gd name="T53" fmla="*/ 148 h 174"/>
              <a:gd name="T54" fmla="*/ 35 w 170"/>
              <a:gd name="T55" fmla="*/ 148 h 174"/>
              <a:gd name="T56" fmla="*/ 49 w 170"/>
              <a:gd name="T57" fmla="*/ 161 h 174"/>
              <a:gd name="T58" fmla="*/ 99 w 170"/>
              <a:gd name="T59" fmla="*/ 169 h 174"/>
              <a:gd name="T60" fmla="*/ 122 w 170"/>
              <a:gd name="T61" fmla="*/ 161 h 174"/>
              <a:gd name="T62" fmla="*/ 119 w 170"/>
              <a:gd name="T63" fmla="*/ 156 h 174"/>
              <a:gd name="T64" fmla="*/ 36 w 170"/>
              <a:gd name="T65" fmla="*/ 138 h 174"/>
              <a:gd name="T66" fmla="*/ 15 w 170"/>
              <a:gd name="T67" fmla="*/ 142 h 174"/>
              <a:gd name="T68" fmla="*/ 11 w 170"/>
              <a:gd name="T69" fmla="*/ 122 h 174"/>
              <a:gd name="T70" fmla="*/ 32 w 170"/>
              <a:gd name="T71" fmla="*/ 117 h 174"/>
              <a:gd name="T72" fmla="*/ 36 w 170"/>
              <a:gd name="T73" fmla="*/ 138 h 174"/>
              <a:gd name="T74" fmla="*/ 19 w 170"/>
              <a:gd name="T75" fmla="*/ 95 h 174"/>
              <a:gd name="T76" fmla="*/ 19 w 170"/>
              <a:gd name="T77" fmla="*/ 95 h 174"/>
              <a:gd name="T78" fmla="*/ 19 w 170"/>
              <a:gd name="T79" fmla="*/ 93 h 174"/>
              <a:gd name="T80" fmla="*/ 51 w 170"/>
              <a:gd name="T81" fmla="*/ 37 h 174"/>
              <a:gd name="T82" fmla="*/ 68 w 170"/>
              <a:gd name="T83" fmla="*/ 32 h 174"/>
              <a:gd name="T84" fmla="*/ 69 w 170"/>
              <a:gd name="T85" fmla="*/ 35 h 174"/>
              <a:gd name="T86" fmla="*/ 98 w 170"/>
              <a:gd name="T87" fmla="*/ 44 h 174"/>
              <a:gd name="T88" fmla="*/ 107 w 170"/>
              <a:gd name="T89" fmla="*/ 15 h 174"/>
              <a:gd name="T90" fmla="*/ 78 w 170"/>
              <a:gd name="T91" fmla="*/ 6 h 174"/>
              <a:gd name="T92" fmla="*/ 67 w 170"/>
              <a:gd name="T93" fmla="*/ 25 h 174"/>
              <a:gd name="T94" fmla="*/ 49 w 170"/>
              <a:gd name="T95" fmla="*/ 32 h 174"/>
              <a:gd name="T96" fmla="*/ 17 w 170"/>
              <a:gd name="T97" fmla="*/ 71 h 174"/>
              <a:gd name="T98" fmla="*/ 13 w 170"/>
              <a:gd name="T99" fmla="*/ 95 h 174"/>
              <a:gd name="T100" fmla="*/ 19 w 170"/>
              <a:gd name="T101" fmla="*/ 95 h 174"/>
              <a:gd name="T102" fmla="*/ 81 w 170"/>
              <a:gd name="T103" fmla="*/ 11 h 174"/>
              <a:gd name="T104" fmla="*/ 101 w 170"/>
              <a:gd name="T105" fmla="*/ 18 h 174"/>
              <a:gd name="T106" fmla="*/ 95 w 170"/>
              <a:gd name="T107" fmla="*/ 38 h 174"/>
              <a:gd name="T108" fmla="*/ 75 w 170"/>
              <a:gd name="T109" fmla="*/ 32 h 174"/>
              <a:gd name="T110" fmla="*/ 81 w 170"/>
              <a:gd name="T111" fmla="*/ 1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0" h="174">
                <a:moveTo>
                  <a:pt x="157" y="112"/>
                </a:moveTo>
                <a:cubicBezTo>
                  <a:pt x="159" y="105"/>
                  <a:pt x="160" y="99"/>
                  <a:pt x="160" y="93"/>
                </a:cubicBezTo>
                <a:cubicBezTo>
                  <a:pt x="160" y="72"/>
                  <a:pt x="150" y="57"/>
                  <a:pt x="140" y="47"/>
                </a:cubicBezTo>
                <a:cubicBezTo>
                  <a:pt x="131" y="37"/>
                  <a:pt x="121" y="32"/>
                  <a:pt x="121" y="32"/>
                </a:cubicBezTo>
                <a:cubicBezTo>
                  <a:pt x="118" y="38"/>
                  <a:pt x="118" y="38"/>
                  <a:pt x="118" y="38"/>
                </a:cubicBezTo>
                <a:cubicBezTo>
                  <a:pt x="118" y="38"/>
                  <a:pt x="118" y="38"/>
                  <a:pt x="118" y="38"/>
                </a:cubicBezTo>
                <a:cubicBezTo>
                  <a:pt x="118" y="38"/>
                  <a:pt x="119" y="38"/>
                  <a:pt x="120" y="38"/>
                </a:cubicBezTo>
                <a:cubicBezTo>
                  <a:pt x="126" y="42"/>
                  <a:pt x="154" y="60"/>
                  <a:pt x="154" y="93"/>
                </a:cubicBezTo>
                <a:cubicBezTo>
                  <a:pt x="154" y="98"/>
                  <a:pt x="153" y="104"/>
                  <a:pt x="151" y="110"/>
                </a:cubicBezTo>
                <a:cubicBezTo>
                  <a:pt x="150" y="110"/>
                  <a:pt x="149" y="110"/>
                  <a:pt x="148" y="110"/>
                </a:cubicBezTo>
                <a:cubicBezTo>
                  <a:pt x="136" y="110"/>
                  <a:pt x="127" y="120"/>
                  <a:pt x="127" y="131"/>
                </a:cubicBezTo>
                <a:cubicBezTo>
                  <a:pt x="127" y="143"/>
                  <a:pt x="136" y="152"/>
                  <a:pt x="148" y="152"/>
                </a:cubicBezTo>
                <a:cubicBezTo>
                  <a:pt x="160" y="152"/>
                  <a:pt x="170" y="143"/>
                  <a:pt x="170" y="131"/>
                </a:cubicBezTo>
                <a:cubicBezTo>
                  <a:pt x="170" y="123"/>
                  <a:pt x="165" y="116"/>
                  <a:pt x="157" y="112"/>
                </a:cubicBezTo>
                <a:close/>
                <a:moveTo>
                  <a:pt x="148" y="146"/>
                </a:moveTo>
                <a:cubicBezTo>
                  <a:pt x="140" y="146"/>
                  <a:pt x="133" y="139"/>
                  <a:pt x="133" y="131"/>
                </a:cubicBezTo>
                <a:cubicBezTo>
                  <a:pt x="133" y="123"/>
                  <a:pt x="140" y="117"/>
                  <a:pt x="148" y="117"/>
                </a:cubicBezTo>
                <a:cubicBezTo>
                  <a:pt x="157" y="117"/>
                  <a:pt x="163" y="123"/>
                  <a:pt x="163" y="131"/>
                </a:cubicBezTo>
                <a:cubicBezTo>
                  <a:pt x="163" y="139"/>
                  <a:pt x="157" y="146"/>
                  <a:pt x="148" y="146"/>
                </a:cubicBezTo>
                <a:close/>
                <a:moveTo>
                  <a:pt x="119" y="156"/>
                </a:moveTo>
                <a:cubicBezTo>
                  <a:pt x="119" y="156"/>
                  <a:pt x="118" y="156"/>
                  <a:pt x="117" y="156"/>
                </a:cubicBezTo>
                <a:cubicBezTo>
                  <a:pt x="110" y="160"/>
                  <a:pt x="80" y="174"/>
                  <a:pt x="53" y="155"/>
                </a:cubicBezTo>
                <a:cubicBezTo>
                  <a:pt x="48" y="152"/>
                  <a:pt x="44" y="149"/>
                  <a:pt x="39" y="144"/>
                </a:cubicBezTo>
                <a:cubicBezTo>
                  <a:pt x="40" y="143"/>
                  <a:pt x="41" y="142"/>
                  <a:pt x="41" y="141"/>
                </a:cubicBezTo>
                <a:cubicBezTo>
                  <a:pt x="48" y="131"/>
                  <a:pt x="45" y="118"/>
                  <a:pt x="36" y="112"/>
                </a:cubicBezTo>
                <a:cubicBezTo>
                  <a:pt x="26" y="105"/>
                  <a:pt x="13" y="108"/>
                  <a:pt x="6" y="118"/>
                </a:cubicBezTo>
                <a:cubicBezTo>
                  <a:pt x="0" y="128"/>
                  <a:pt x="2" y="141"/>
                  <a:pt x="12" y="148"/>
                </a:cubicBezTo>
                <a:cubicBezTo>
                  <a:pt x="19" y="152"/>
                  <a:pt x="28" y="152"/>
                  <a:pt x="35" y="148"/>
                </a:cubicBezTo>
                <a:cubicBezTo>
                  <a:pt x="39" y="153"/>
                  <a:pt x="44" y="157"/>
                  <a:pt x="49" y="161"/>
                </a:cubicBezTo>
                <a:cubicBezTo>
                  <a:pt x="67" y="172"/>
                  <a:pt x="85" y="172"/>
                  <a:pt x="99" y="169"/>
                </a:cubicBezTo>
                <a:cubicBezTo>
                  <a:pt x="112" y="167"/>
                  <a:pt x="122" y="161"/>
                  <a:pt x="122" y="161"/>
                </a:cubicBezTo>
                <a:cubicBezTo>
                  <a:pt x="119" y="156"/>
                  <a:pt x="119" y="156"/>
                  <a:pt x="119" y="156"/>
                </a:cubicBezTo>
                <a:close/>
                <a:moveTo>
                  <a:pt x="36" y="138"/>
                </a:moveTo>
                <a:cubicBezTo>
                  <a:pt x="32" y="145"/>
                  <a:pt x="22" y="147"/>
                  <a:pt x="15" y="142"/>
                </a:cubicBezTo>
                <a:cubicBezTo>
                  <a:pt x="9" y="138"/>
                  <a:pt x="7" y="129"/>
                  <a:pt x="11" y="122"/>
                </a:cubicBezTo>
                <a:cubicBezTo>
                  <a:pt x="16" y="115"/>
                  <a:pt x="25" y="113"/>
                  <a:pt x="32" y="117"/>
                </a:cubicBezTo>
                <a:cubicBezTo>
                  <a:pt x="39" y="121"/>
                  <a:pt x="41" y="131"/>
                  <a:pt x="36" y="138"/>
                </a:cubicBezTo>
                <a:close/>
                <a:moveTo>
                  <a:pt x="19" y="95"/>
                </a:moveTo>
                <a:cubicBezTo>
                  <a:pt x="19" y="95"/>
                  <a:pt x="19" y="95"/>
                  <a:pt x="19" y="95"/>
                </a:cubicBezTo>
                <a:cubicBezTo>
                  <a:pt x="19" y="95"/>
                  <a:pt x="19" y="94"/>
                  <a:pt x="19" y="93"/>
                </a:cubicBezTo>
                <a:cubicBezTo>
                  <a:pt x="19" y="85"/>
                  <a:pt x="22" y="53"/>
                  <a:pt x="51" y="37"/>
                </a:cubicBezTo>
                <a:cubicBezTo>
                  <a:pt x="56" y="35"/>
                  <a:pt x="62" y="33"/>
                  <a:pt x="68" y="32"/>
                </a:cubicBezTo>
                <a:cubicBezTo>
                  <a:pt x="68" y="33"/>
                  <a:pt x="69" y="34"/>
                  <a:pt x="69" y="35"/>
                </a:cubicBezTo>
                <a:cubicBezTo>
                  <a:pt x="75" y="45"/>
                  <a:pt x="88" y="49"/>
                  <a:pt x="98" y="44"/>
                </a:cubicBezTo>
                <a:cubicBezTo>
                  <a:pt x="108" y="38"/>
                  <a:pt x="112" y="25"/>
                  <a:pt x="107" y="15"/>
                </a:cubicBezTo>
                <a:cubicBezTo>
                  <a:pt x="101" y="4"/>
                  <a:pt x="88" y="0"/>
                  <a:pt x="78" y="6"/>
                </a:cubicBezTo>
                <a:cubicBezTo>
                  <a:pt x="71" y="10"/>
                  <a:pt x="66" y="17"/>
                  <a:pt x="67" y="25"/>
                </a:cubicBezTo>
                <a:cubicBezTo>
                  <a:pt x="60" y="27"/>
                  <a:pt x="54" y="29"/>
                  <a:pt x="49" y="32"/>
                </a:cubicBezTo>
                <a:cubicBezTo>
                  <a:pt x="30" y="42"/>
                  <a:pt x="21" y="58"/>
                  <a:pt x="17" y="71"/>
                </a:cubicBezTo>
                <a:cubicBezTo>
                  <a:pt x="12" y="84"/>
                  <a:pt x="13" y="95"/>
                  <a:pt x="13" y="95"/>
                </a:cubicBezTo>
                <a:lnTo>
                  <a:pt x="19" y="95"/>
                </a:lnTo>
                <a:close/>
                <a:moveTo>
                  <a:pt x="81" y="11"/>
                </a:moveTo>
                <a:cubicBezTo>
                  <a:pt x="88" y="7"/>
                  <a:pt x="97" y="10"/>
                  <a:pt x="101" y="18"/>
                </a:cubicBezTo>
                <a:cubicBezTo>
                  <a:pt x="105" y="25"/>
                  <a:pt x="102" y="34"/>
                  <a:pt x="95" y="38"/>
                </a:cubicBezTo>
                <a:cubicBezTo>
                  <a:pt x="88" y="42"/>
                  <a:pt x="79" y="39"/>
                  <a:pt x="75" y="32"/>
                </a:cubicBezTo>
                <a:cubicBezTo>
                  <a:pt x="71" y="24"/>
                  <a:pt x="74" y="15"/>
                  <a:pt x="81" y="11"/>
                </a:cubicBezTo>
                <a:close/>
              </a:path>
            </a:pathLst>
          </a:custGeom>
        </p:spPr>
        <p:style>
          <a:lnRef idx="0">
            <a:srgbClr val="FFFFFF"/>
          </a:lnRef>
          <a:fillRef idx="1">
            <a:schemeClr val="accent1"/>
          </a:fillRef>
          <a:effectRef idx="1">
            <a:schemeClr val="accent1"/>
          </a:effectRef>
          <a:fontRef idx="minor">
            <a:schemeClr val="lt1"/>
          </a:fontRef>
        </p:style>
        <p:txBody>
          <a:bodyPr vert="horz" wrap="square" lIns="91440" tIns="45720" rIns="91440" bIns="45720" numCol="1" anchor="t" anchorCtr="0" compatLnSpc="1"/>
          <a:lstStyle/>
          <a:p>
            <a:endParaRPr lang="en-US"/>
          </a:p>
        </p:txBody>
      </p:sp>
      <p:sp>
        <p:nvSpPr>
          <p:cNvPr id="7" name="Freeform 10"/>
          <p:cNvSpPr/>
          <p:nvPr/>
        </p:nvSpPr>
        <p:spPr bwMode="auto">
          <a:xfrm>
            <a:off x="3957178" y="3669742"/>
            <a:ext cx="240514" cy="92049"/>
          </a:xfrm>
          <a:custGeom>
            <a:avLst/>
            <a:gdLst>
              <a:gd name="T0" fmla="*/ 130 w 162"/>
              <a:gd name="T1" fmla="*/ 0 h 62"/>
              <a:gd name="T2" fmla="*/ 124 w 162"/>
              <a:gd name="T3" fmla="*/ 6 h 62"/>
              <a:gd name="T4" fmla="*/ 146 w 162"/>
              <a:gd name="T5" fmla="*/ 26 h 62"/>
              <a:gd name="T6" fmla="*/ 0 w 162"/>
              <a:gd name="T7" fmla="*/ 26 h 62"/>
              <a:gd name="T8" fmla="*/ 0 w 162"/>
              <a:gd name="T9" fmla="*/ 36 h 62"/>
              <a:gd name="T10" fmla="*/ 146 w 162"/>
              <a:gd name="T11" fmla="*/ 36 h 62"/>
              <a:gd name="T12" fmla="*/ 124 w 162"/>
              <a:gd name="T13" fmla="*/ 56 h 62"/>
              <a:gd name="T14" fmla="*/ 130 w 162"/>
              <a:gd name="T15" fmla="*/ 62 h 62"/>
              <a:gd name="T16" fmla="*/ 162 w 162"/>
              <a:gd name="T17" fmla="*/ 30 h 62"/>
              <a:gd name="T18" fmla="*/ 130 w 162"/>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62">
                <a:moveTo>
                  <a:pt x="130" y="0"/>
                </a:moveTo>
                <a:lnTo>
                  <a:pt x="124" y="6"/>
                </a:lnTo>
                <a:lnTo>
                  <a:pt x="146" y="26"/>
                </a:lnTo>
                <a:lnTo>
                  <a:pt x="0" y="26"/>
                </a:lnTo>
                <a:lnTo>
                  <a:pt x="0" y="36"/>
                </a:lnTo>
                <a:lnTo>
                  <a:pt x="146" y="36"/>
                </a:lnTo>
                <a:lnTo>
                  <a:pt x="124" y="56"/>
                </a:lnTo>
                <a:lnTo>
                  <a:pt x="130" y="62"/>
                </a:lnTo>
                <a:lnTo>
                  <a:pt x="162" y="30"/>
                </a:lnTo>
                <a:lnTo>
                  <a:pt x="130"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8" name="Freeform 11"/>
          <p:cNvSpPr/>
          <p:nvPr/>
        </p:nvSpPr>
        <p:spPr bwMode="auto">
          <a:xfrm>
            <a:off x="3977963" y="4382423"/>
            <a:ext cx="478059" cy="408281"/>
          </a:xfrm>
          <a:custGeom>
            <a:avLst/>
            <a:gdLst>
              <a:gd name="T0" fmla="*/ 154 w 161"/>
              <a:gd name="T1" fmla="*/ 8 h 137"/>
              <a:gd name="T2" fmla="*/ 123 w 161"/>
              <a:gd name="T3" fmla="*/ 6 h 137"/>
              <a:gd name="T4" fmla="*/ 12 w 161"/>
              <a:gd name="T5" fmla="*/ 44 h 137"/>
              <a:gd name="T6" fmla="*/ 11 w 161"/>
              <a:gd name="T7" fmla="*/ 44 h 137"/>
              <a:gd name="T8" fmla="*/ 1 w 161"/>
              <a:gd name="T9" fmla="*/ 57 h 137"/>
              <a:gd name="T10" fmla="*/ 18 w 161"/>
              <a:gd name="T11" fmla="*/ 70 h 137"/>
              <a:gd name="T12" fmla="*/ 44 w 161"/>
              <a:gd name="T13" fmla="*/ 78 h 137"/>
              <a:gd name="T14" fmla="*/ 51 w 161"/>
              <a:gd name="T15" fmla="*/ 75 h 137"/>
              <a:gd name="T16" fmla="*/ 48 w 161"/>
              <a:gd name="T17" fmla="*/ 68 h 137"/>
              <a:gd name="T18" fmla="*/ 21 w 161"/>
              <a:gd name="T19" fmla="*/ 60 h 137"/>
              <a:gd name="T20" fmla="*/ 13 w 161"/>
              <a:gd name="T21" fmla="*/ 56 h 137"/>
              <a:gd name="T22" fmla="*/ 16 w 161"/>
              <a:gd name="T23" fmla="*/ 54 h 137"/>
              <a:gd name="T24" fmla="*/ 126 w 161"/>
              <a:gd name="T25" fmla="*/ 16 h 137"/>
              <a:gd name="T26" fmla="*/ 145 w 161"/>
              <a:gd name="T27" fmla="*/ 15 h 137"/>
              <a:gd name="T28" fmla="*/ 140 w 161"/>
              <a:gd name="T29" fmla="*/ 30 h 137"/>
              <a:gd name="T30" fmla="*/ 140 w 161"/>
              <a:gd name="T31" fmla="*/ 31 h 137"/>
              <a:gd name="T32" fmla="*/ 90 w 161"/>
              <a:gd name="T33" fmla="*/ 120 h 137"/>
              <a:gd name="T34" fmla="*/ 84 w 161"/>
              <a:gd name="T35" fmla="*/ 126 h 137"/>
              <a:gd name="T36" fmla="*/ 74 w 161"/>
              <a:gd name="T37" fmla="*/ 80 h 137"/>
              <a:gd name="T38" fmla="*/ 98 w 161"/>
              <a:gd name="T39" fmla="*/ 56 h 137"/>
              <a:gd name="T40" fmla="*/ 98 w 161"/>
              <a:gd name="T41" fmla="*/ 49 h 137"/>
              <a:gd name="T42" fmla="*/ 90 w 161"/>
              <a:gd name="T43" fmla="*/ 49 h 137"/>
              <a:gd name="T44" fmla="*/ 63 w 161"/>
              <a:gd name="T45" fmla="*/ 76 h 137"/>
              <a:gd name="T46" fmla="*/ 63 w 161"/>
              <a:gd name="T47" fmla="*/ 79 h 137"/>
              <a:gd name="T48" fmla="*/ 81 w 161"/>
              <a:gd name="T49" fmla="*/ 136 h 137"/>
              <a:gd name="T50" fmla="*/ 84 w 161"/>
              <a:gd name="T51" fmla="*/ 137 h 137"/>
              <a:gd name="T52" fmla="*/ 99 w 161"/>
              <a:gd name="T53" fmla="*/ 126 h 137"/>
              <a:gd name="T54" fmla="*/ 149 w 161"/>
              <a:gd name="T55" fmla="*/ 36 h 137"/>
              <a:gd name="T56" fmla="*/ 154 w 161"/>
              <a:gd name="T57" fmla="*/ 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1" h="137">
                <a:moveTo>
                  <a:pt x="154" y="8"/>
                </a:moveTo>
                <a:cubicBezTo>
                  <a:pt x="148" y="0"/>
                  <a:pt x="133" y="3"/>
                  <a:pt x="123" y="6"/>
                </a:cubicBezTo>
                <a:cubicBezTo>
                  <a:pt x="84" y="18"/>
                  <a:pt x="13" y="44"/>
                  <a:pt x="12" y="44"/>
                </a:cubicBezTo>
                <a:cubicBezTo>
                  <a:pt x="11" y="44"/>
                  <a:pt x="11" y="44"/>
                  <a:pt x="11" y="44"/>
                </a:cubicBezTo>
                <a:cubicBezTo>
                  <a:pt x="10" y="45"/>
                  <a:pt x="0" y="50"/>
                  <a:pt x="1" y="57"/>
                </a:cubicBezTo>
                <a:cubicBezTo>
                  <a:pt x="2" y="65"/>
                  <a:pt x="11" y="68"/>
                  <a:pt x="18" y="70"/>
                </a:cubicBezTo>
                <a:cubicBezTo>
                  <a:pt x="40" y="76"/>
                  <a:pt x="44" y="78"/>
                  <a:pt x="44" y="78"/>
                </a:cubicBezTo>
                <a:cubicBezTo>
                  <a:pt x="47" y="79"/>
                  <a:pt x="50" y="78"/>
                  <a:pt x="51" y="75"/>
                </a:cubicBezTo>
                <a:cubicBezTo>
                  <a:pt x="52" y="72"/>
                  <a:pt x="51" y="69"/>
                  <a:pt x="48" y="68"/>
                </a:cubicBezTo>
                <a:cubicBezTo>
                  <a:pt x="47" y="67"/>
                  <a:pt x="43" y="66"/>
                  <a:pt x="21" y="60"/>
                </a:cubicBezTo>
                <a:cubicBezTo>
                  <a:pt x="16" y="58"/>
                  <a:pt x="14" y="57"/>
                  <a:pt x="13" y="56"/>
                </a:cubicBezTo>
                <a:cubicBezTo>
                  <a:pt x="13" y="56"/>
                  <a:pt x="15" y="55"/>
                  <a:pt x="16" y="54"/>
                </a:cubicBezTo>
                <a:cubicBezTo>
                  <a:pt x="20" y="53"/>
                  <a:pt x="89" y="28"/>
                  <a:pt x="126" y="16"/>
                </a:cubicBezTo>
                <a:cubicBezTo>
                  <a:pt x="143" y="11"/>
                  <a:pt x="145" y="15"/>
                  <a:pt x="145" y="15"/>
                </a:cubicBezTo>
                <a:cubicBezTo>
                  <a:pt x="147" y="16"/>
                  <a:pt x="144" y="24"/>
                  <a:pt x="140" y="30"/>
                </a:cubicBezTo>
                <a:cubicBezTo>
                  <a:pt x="140" y="31"/>
                  <a:pt x="140" y="31"/>
                  <a:pt x="140" y="31"/>
                </a:cubicBezTo>
                <a:cubicBezTo>
                  <a:pt x="140" y="31"/>
                  <a:pt x="111" y="88"/>
                  <a:pt x="90" y="120"/>
                </a:cubicBezTo>
                <a:cubicBezTo>
                  <a:pt x="86" y="125"/>
                  <a:pt x="84" y="126"/>
                  <a:pt x="84" y="126"/>
                </a:cubicBezTo>
                <a:cubicBezTo>
                  <a:pt x="80" y="124"/>
                  <a:pt x="75" y="103"/>
                  <a:pt x="74" y="80"/>
                </a:cubicBezTo>
                <a:cubicBezTo>
                  <a:pt x="98" y="56"/>
                  <a:pt x="98" y="56"/>
                  <a:pt x="98" y="56"/>
                </a:cubicBezTo>
                <a:cubicBezTo>
                  <a:pt x="100" y="54"/>
                  <a:pt x="100" y="51"/>
                  <a:pt x="98" y="49"/>
                </a:cubicBezTo>
                <a:cubicBezTo>
                  <a:pt x="96" y="47"/>
                  <a:pt x="92" y="47"/>
                  <a:pt x="90" y="49"/>
                </a:cubicBezTo>
                <a:cubicBezTo>
                  <a:pt x="63" y="76"/>
                  <a:pt x="63" y="76"/>
                  <a:pt x="63" y="76"/>
                </a:cubicBezTo>
                <a:cubicBezTo>
                  <a:pt x="63" y="79"/>
                  <a:pt x="63" y="79"/>
                  <a:pt x="63" y="79"/>
                </a:cubicBezTo>
                <a:cubicBezTo>
                  <a:pt x="64" y="95"/>
                  <a:pt x="67" y="132"/>
                  <a:pt x="81" y="136"/>
                </a:cubicBezTo>
                <a:cubicBezTo>
                  <a:pt x="82" y="137"/>
                  <a:pt x="83" y="137"/>
                  <a:pt x="84" y="137"/>
                </a:cubicBezTo>
                <a:cubicBezTo>
                  <a:pt x="89" y="137"/>
                  <a:pt x="94" y="133"/>
                  <a:pt x="99" y="126"/>
                </a:cubicBezTo>
                <a:cubicBezTo>
                  <a:pt x="120" y="95"/>
                  <a:pt x="147" y="40"/>
                  <a:pt x="149" y="36"/>
                </a:cubicBezTo>
                <a:cubicBezTo>
                  <a:pt x="152" y="32"/>
                  <a:pt x="161" y="17"/>
                  <a:pt x="154" y="8"/>
                </a:cubicBezTo>
                <a:close/>
              </a:path>
            </a:pathLst>
          </a:custGeom>
        </p:spPr>
        <p:style>
          <a:lnRef idx="0">
            <a:srgbClr val="FFFFFF"/>
          </a:lnRef>
          <a:fillRef idx="1">
            <a:schemeClr val="accent1"/>
          </a:fillRef>
          <a:effectRef idx="1">
            <a:schemeClr val="accent1"/>
          </a:effectRef>
          <a:fontRef idx="minor">
            <a:schemeClr val="lt1"/>
          </a:fontRef>
        </p:style>
        <p:txBody>
          <a:bodyPr vert="horz" wrap="square" lIns="91440" tIns="45720" rIns="91440" bIns="45720" numCol="1" anchor="t" anchorCtr="0" compatLnSpc="1"/>
          <a:lstStyle/>
          <a:p>
            <a:endParaRPr lang="en-US"/>
          </a:p>
        </p:txBody>
      </p:sp>
      <p:sp>
        <p:nvSpPr>
          <p:cNvPr id="9" name="Freeform 12"/>
          <p:cNvSpPr/>
          <p:nvPr/>
        </p:nvSpPr>
        <p:spPr bwMode="auto">
          <a:xfrm>
            <a:off x="3957178" y="6569640"/>
            <a:ext cx="240514" cy="92049"/>
          </a:xfrm>
          <a:custGeom>
            <a:avLst/>
            <a:gdLst>
              <a:gd name="T0" fmla="*/ 130 w 162"/>
              <a:gd name="T1" fmla="*/ 0 h 62"/>
              <a:gd name="T2" fmla="*/ 124 w 162"/>
              <a:gd name="T3" fmla="*/ 6 h 62"/>
              <a:gd name="T4" fmla="*/ 146 w 162"/>
              <a:gd name="T5" fmla="*/ 28 h 62"/>
              <a:gd name="T6" fmla="*/ 0 w 162"/>
              <a:gd name="T7" fmla="*/ 28 h 62"/>
              <a:gd name="T8" fmla="*/ 0 w 162"/>
              <a:gd name="T9" fmla="*/ 36 h 62"/>
              <a:gd name="T10" fmla="*/ 146 w 162"/>
              <a:gd name="T11" fmla="*/ 36 h 62"/>
              <a:gd name="T12" fmla="*/ 124 w 162"/>
              <a:gd name="T13" fmla="*/ 56 h 62"/>
              <a:gd name="T14" fmla="*/ 130 w 162"/>
              <a:gd name="T15" fmla="*/ 62 h 62"/>
              <a:gd name="T16" fmla="*/ 162 w 162"/>
              <a:gd name="T17" fmla="*/ 32 h 62"/>
              <a:gd name="T18" fmla="*/ 130 w 162"/>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62">
                <a:moveTo>
                  <a:pt x="130" y="0"/>
                </a:moveTo>
                <a:lnTo>
                  <a:pt x="124" y="6"/>
                </a:lnTo>
                <a:lnTo>
                  <a:pt x="146" y="28"/>
                </a:lnTo>
                <a:lnTo>
                  <a:pt x="0" y="28"/>
                </a:lnTo>
                <a:lnTo>
                  <a:pt x="0" y="36"/>
                </a:lnTo>
                <a:lnTo>
                  <a:pt x="146" y="36"/>
                </a:lnTo>
                <a:lnTo>
                  <a:pt x="124" y="56"/>
                </a:lnTo>
                <a:lnTo>
                  <a:pt x="130" y="62"/>
                </a:lnTo>
                <a:lnTo>
                  <a:pt x="162" y="32"/>
                </a:lnTo>
                <a:lnTo>
                  <a:pt x="130"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2" name="Subtitle 2"/>
          <p:cNvSpPr txBox="1"/>
          <p:nvPr/>
        </p:nvSpPr>
        <p:spPr>
          <a:xfrm>
            <a:off x="3861367" y="2341491"/>
            <a:ext cx="2224790" cy="129500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spcBef>
                <a:spcPts val="0"/>
              </a:spcBef>
              <a:buNone/>
              <a:defRPr/>
            </a:pPr>
            <a:r>
              <a:rPr lang="zh-CN" altLang="zh-CN" sz="1100" dirty="0">
                <a:solidFill>
                  <a:schemeClr val="dk1"/>
                </a:solidFill>
                <a:latin typeface="微软雅黑" panose="020B0503020204020204" charset="-122"/>
                <a:ea typeface="微软雅黑" panose="020B0503020204020204" charset="-122"/>
              </a:rPr>
              <a:t>付款方为用户</a:t>
            </a:r>
            <a:r>
              <a:rPr lang="zh-CN" altLang="en-US" sz="1100" dirty="0">
                <a:solidFill>
                  <a:schemeClr val="dk1"/>
                </a:solidFill>
                <a:latin typeface="微软雅黑" panose="020B0503020204020204" charset="-122"/>
                <a:ea typeface="微软雅黑" panose="020B0503020204020204" charset="-122"/>
              </a:rPr>
              <a:t>的银行子账户</a:t>
            </a:r>
            <a:r>
              <a:rPr lang="zh-CN" altLang="zh-CN" sz="1100" dirty="0">
                <a:solidFill>
                  <a:schemeClr val="dk1"/>
                </a:solidFill>
                <a:latin typeface="微软雅黑" panose="020B0503020204020204" charset="-122"/>
                <a:ea typeface="微软雅黑" panose="020B0503020204020204" charset="-122"/>
              </a:rPr>
              <a:t>的名称和</a:t>
            </a:r>
            <a:r>
              <a:rPr lang="zh-CN" altLang="en-US" sz="1100" dirty="0">
                <a:solidFill>
                  <a:schemeClr val="dk1"/>
                </a:solidFill>
                <a:latin typeface="微软雅黑" panose="020B0503020204020204" charset="-122"/>
                <a:ea typeface="微软雅黑" panose="020B0503020204020204" charset="-122"/>
              </a:rPr>
              <a:t>银行子账</a:t>
            </a:r>
            <a:r>
              <a:rPr lang="zh-CN" altLang="zh-CN" sz="1100" dirty="0">
                <a:solidFill>
                  <a:schemeClr val="dk1"/>
                </a:solidFill>
                <a:latin typeface="微软雅黑" panose="020B0503020204020204" charset="-122"/>
                <a:ea typeface="微软雅黑" panose="020B0503020204020204" charset="-122"/>
              </a:rPr>
              <a:t>号，银行为中信银行</a:t>
            </a:r>
            <a:r>
              <a:rPr lang="en-US" altLang="zh-CN" sz="1100" dirty="0">
                <a:solidFill>
                  <a:schemeClr val="dk1"/>
                </a:solidFill>
                <a:latin typeface="微软雅黑" panose="020B0503020204020204" charset="-122"/>
                <a:ea typeface="微软雅黑" panose="020B0503020204020204" charset="-122"/>
              </a:rPr>
              <a:t>/</a:t>
            </a:r>
            <a:r>
              <a:rPr lang="zh-CN" altLang="en-US" sz="1100" dirty="0">
                <a:solidFill>
                  <a:schemeClr val="dk1"/>
                </a:solidFill>
                <a:latin typeface="微软雅黑" panose="020B0503020204020204" charset="-122"/>
                <a:ea typeface="微软雅黑" panose="020B0503020204020204" charset="-122"/>
              </a:rPr>
              <a:t>华通银行股份有限公司</a:t>
            </a:r>
            <a:r>
              <a:rPr lang="zh-CN" altLang="zh-CN" sz="1100" dirty="0">
                <a:solidFill>
                  <a:schemeClr val="dk1"/>
                </a:solidFill>
                <a:latin typeface="微软雅黑" panose="020B0503020204020204" charset="-122"/>
                <a:ea typeface="微软雅黑" panose="020B0503020204020204" charset="-122"/>
              </a:rPr>
              <a:t>；</a:t>
            </a:r>
            <a:endParaRPr lang="en-US" altLang="zh-CN" sz="1100" dirty="0">
              <a:solidFill>
                <a:schemeClr val="dk1"/>
              </a:solidFill>
              <a:latin typeface="微软雅黑" panose="020B0503020204020204" charset="-122"/>
              <a:ea typeface="微软雅黑" panose="020B0503020204020204" charset="-122"/>
            </a:endParaRPr>
          </a:p>
          <a:p>
            <a:pPr marL="0" lvl="0" indent="0">
              <a:lnSpc>
                <a:spcPct val="100000"/>
              </a:lnSpc>
              <a:spcBef>
                <a:spcPts val="0"/>
              </a:spcBef>
              <a:buNone/>
              <a:defRPr/>
            </a:pPr>
            <a:endParaRPr lang="en-US" altLang="zh-CN" sz="1100" dirty="0">
              <a:solidFill>
                <a:schemeClr val="dk1"/>
              </a:solidFill>
              <a:latin typeface="微软雅黑" panose="020B0503020204020204" charset="-122"/>
              <a:ea typeface="微软雅黑" panose="020B0503020204020204" charset="-122"/>
            </a:endParaRPr>
          </a:p>
          <a:p>
            <a:pPr marL="0" lvl="0" indent="0">
              <a:lnSpc>
                <a:spcPct val="100000"/>
              </a:lnSpc>
              <a:spcBef>
                <a:spcPts val="0"/>
              </a:spcBef>
              <a:buNone/>
              <a:defRPr/>
            </a:pPr>
            <a:r>
              <a:rPr lang="zh-CN" altLang="zh-CN" sz="1100" dirty="0">
                <a:solidFill>
                  <a:schemeClr val="dk1"/>
                </a:solidFill>
                <a:latin typeface="微软雅黑" panose="020B0503020204020204" charset="-122"/>
                <a:ea typeface="微软雅黑" panose="020B0503020204020204" charset="-122"/>
              </a:rPr>
              <a:t>收款方为用户提现的结算户的账户名称和银行账户号，银行为提现账户对应的银行</a:t>
            </a:r>
            <a:endParaRPr lang="en-US" sz="1100" dirty="0">
              <a:solidFill>
                <a:schemeClr val="tx1">
                  <a:lumMod val="75000"/>
                  <a:lumOff val="25000"/>
                </a:schemeClr>
              </a:solidFill>
              <a:latin typeface="微软雅黑" panose="020B0503020204020204" charset="-122"/>
              <a:ea typeface="微软雅黑" panose="020B0503020204020204" charset="-122"/>
            </a:endParaRPr>
          </a:p>
        </p:txBody>
      </p:sp>
      <p:sp>
        <p:nvSpPr>
          <p:cNvPr id="13" name="TextBox 22"/>
          <p:cNvSpPr txBox="1"/>
          <p:nvPr/>
        </p:nvSpPr>
        <p:spPr>
          <a:xfrm>
            <a:off x="3875565" y="1980479"/>
            <a:ext cx="902811" cy="307777"/>
          </a:xfrm>
          <a:prstGeom prst="rect">
            <a:avLst/>
          </a:prstGeom>
          <a:noFill/>
        </p:spPr>
        <p:txBody>
          <a:bodyPr wrap="none" rtlCol="0">
            <a:spAutoFit/>
          </a:bodyPr>
          <a:lstStyle/>
          <a:p>
            <a:r>
              <a:rPr lang="zh-CN" altLang="en-US" sz="1400" b="1" dirty="0">
                <a:latin typeface="微软雅黑" panose="020B0503020204020204" charset="-122"/>
                <a:ea typeface="微软雅黑" panose="020B0503020204020204" charset="-122"/>
              </a:rPr>
              <a:t>提现交易</a:t>
            </a:r>
            <a:endParaRPr lang="en-US" sz="1400" b="1" dirty="0">
              <a:latin typeface="微软雅黑" panose="020B0503020204020204" charset="-122"/>
              <a:ea typeface="微软雅黑" panose="020B0503020204020204" charset="-122"/>
            </a:endParaRPr>
          </a:p>
        </p:txBody>
      </p:sp>
      <p:sp>
        <p:nvSpPr>
          <p:cNvPr id="14" name="Subtitle 2"/>
          <p:cNvSpPr txBox="1"/>
          <p:nvPr/>
        </p:nvSpPr>
        <p:spPr>
          <a:xfrm>
            <a:off x="3875565" y="5294645"/>
            <a:ext cx="2224790" cy="12085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zh-CN" sz="1100" dirty="0">
                <a:solidFill>
                  <a:schemeClr val="dk1"/>
                </a:solidFill>
                <a:latin typeface="微软雅黑" panose="020B0503020204020204" charset="-122"/>
                <a:ea typeface="微软雅黑" panose="020B0503020204020204" charset="-122"/>
              </a:rPr>
              <a:t>付款方为转账的结算户的账户名称和银行账户号，银行为转账账户对应的银行；</a:t>
            </a:r>
            <a:endParaRPr lang="en-US" altLang="zh-CN" sz="1100" dirty="0">
              <a:solidFill>
                <a:schemeClr val="dk1"/>
              </a:solidFill>
              <a:latin typeface="微软雅黑" panose="020B0503020204020204" charset="-122"/>
              <a:ea typeface="微软雅黑" panose="020B0503020204020204" charset="-122"/>
            </a:endParaRPr>
          </a:p>
          <a:p>
            <a:pPr marL="0" indent="0">
              <a:buNone/>
            </a:pPr>
            <a:r>
              <a:rPr lang="zh-CN" altLang="en-US" sz="1100" dirty="0">
                <a:solidFill>
                  <a:schemeClr val="dk1"/>
                </a:solidFill>
                <a:latin typeface="微软雅黑" panose="020B0503020204020204" charset="-122"/>
                <a:ea typeface="微软雅黑" panose="020B0503020204020204" charset="-122"/>
              </a:rPr>
              <a:t>收款</a:t>
            </a:r>
            <a:r>
              <a:rPr lang="zh-CN" altLang="zh-CN" sz="1100" dirty="0">
                <a:solidFill>
                  <a:schemeClr val="dk1"/>
                </a:solidFill>
                <a:latin typeface="微软雅黑" panose="020B0503020204020204" charset="-122"/>
                <a:ea typeface="微软雅黑" panose="020B0503020204020204" charset="-122"/>
              </a:rPr>
              <a:t>方为用户</a:t>
            </a:r>
            <a:r>
              <a:rPr lang="zh-CN" altLang="en-US" sz="1100" dirty="0">
                <a:solidFill>
                  <a:schemeClr val="dk1"/>
                </a:solidFill>
                <a:latin typeface="微软雅黑" panose="020B0503020204020204" charset="-122"/>
                <a:ea typeface="微软雅黑" panose="020B0503020204020204" charset="-122"/>
              </a:rPr>
              <a:t>的银行子账户</a:t>
            </a:r>
            <a:r>
              <a:rPr lang="zh-CN" altLang="zh-CN" sz="1100" dirty="0">
                <a:solidFill>
                  <a:schemeClr val="dk1"/>
                </a:solidFill>
                <a:latin typeface="微软雅黑" panose="020B0503020204020204" charset="-122"/>
                <a:ea typeface="微软雅黑" panose="020B0503020204020204" charset="-122"/>
              </a:rPr>
              <a:t>的名称和</a:t>
            </a:r>
            <a:r>
              <a:rPr lang="zh-CN" altLang="en-US" sz="1100" dirty="0">
                <a:solidFill>
                  <a:schemeClr val="dk1"/>
                </a:solidFill>
                <a:latin typeface="微软雅黑" panose="020B0503020204020204" charset="-122"/>
                <a:ea typeface="微软雅黑" panose="020B0503020204020204" charset="-122"/>
              </a:rPr>
              <a:t>银行子账</a:t>
            </a:r>
            <a:r>
              <a:rPr lang="zh-CN" altLang="zh-CN" sz="1100" dirty="0">
                <a:solidFill>
                  <a:schemeClr val="dk1"/>
                </a:solidFill>
                <a:latin typeface="微软雅黑" panose="020B0503020204020204" charset="-122"/>
                <a:ea typeface="微软雅黑" panose="020B0503020204020204" charset="-122"/>
              </a:rPr>
              <a:t>号，银行为中信银行。</a:t>
            </a:r>
            <a:endParaRPr lang="en-US" altLang="zh-CN" sz="1100" dirty="0">
              <a:solidFill>
                <a:schemeClr val="dk1"/>
              </a:solidFill>
              <a:latin typeface="微软雅黑" panose="020B0503020204020204" charset="-122"/>
              <a:ea typeface="微软雅黑" panose="020B0503020204020204" charset="-122"/>
            </a:endParaRPr>
          </a:p>
          <a:p>
            <a:pPr marL="0" indent="0">
              <a:buNone/>
            </a:pPr>
            <a:endParaRPr lang="en-US" altLang="zh-CN" sz="1100" dirty="0">
              <a:solidFill>
                <a:schemeClr val="dk1"/>
              </a:solidFill>
              <a:latin typeface="微软雅黑" panose="020B0503020204020204" charset="-122"/>
              <a:ea typeface="微软雅黑" panose="020B0503020204020204" charset="-122"/>
            </a:endParaRPr>
          </a:p>
          <a:p>
            <a:pPr marL="0" indent="0">
              <a:buNone/>
            </a:pPr>
            <a:endParaRPr lang="zh-CN" altLang="zh-CN" sz="1100" dirty="0">
              <a:solidFill>
                <a:schemeClr val="dk1"/>
              </a:solidFill>
              <a:latin typeface="微软雅黑" panose="020B0503020204020204" charset="-122"/>
              <a:ea typeface="微软雅黑" panose="020B0503020204020204" charset="-122"/>
            </a:endParaRPr>
          </a:p>
        </p:txBody>
      </p:sp>
      <p:sp>
        <p:nvSpPr>
          <p:cNvPr id="15" name="TextBox 27"/>
          <p:cNvSpPr txBox="1"/>
          <p:nvPr/>
        </p:nvSpPr>
        <p:spPr>
          <a:xfrm>
            <a:off x="3875565" y="4920386"/>
            <a:ext cx="902811" cy="307777"/>
          </a:xfrm>
          <a:prstGeom prst="rect">
            <a:avLst/>
          </a:prstGeom>
          <a:noFill/>
        </p:spPr>
        <p:txBody>
          <a:bodyPr wrap="none" rtlCol="0">
            <a:spAutoFit/>
          </a:bodyPr>
          <a:lstStyle/>
          <a:p>
            <a:r>
              <a:rPr lang="zh-CN" altLang="en-US" sz="1400" b="1" dirty="0">
                <a:latin typeface="微软雅黑" panose="020B0503020204020204" charset="-122"/>
                <a:ea typeface="微软雅黑" panose="020B0503020204020204" charset="-122"/>
              </a:rPr>
              <a:t>入金交易</a:t>
            </a:r>
            <a:endParaRPr lang="en-US" sz="1400" b="1" dirty="0">
              <a:latin typeface="微软雅黑" panose="020B0503020204020204" charset="-122"/>
              <a:ea typeface="微软雅黑" panose="020B0503020204020204" charset="-122"/>
            </a:endParaRPr>
          </a:p>
        </p:txBody>
      </p:sp>
      <p:pic>
        <p:nvPicPr>
          <p:cNvPr id="19" name="图片 18"/>
          <p:cNvPicPr>
            <a:picLocks noChangeAspect="1"/>
          </p:cNvPicPr>
          <p:nvPr/>
        </p:nvPicPr>
        <p:blipFill>
          <a:blip r:embed="rId1"/>
          <a:stretch>
            <a:fillRect/>
          </a:stretch>
        </p:blipFill>
        <p:spPr>
          <a:xfrm>
            <a:off x="6518539" y="1949767"/>
            <a:ext cx="5003157" cy="3124507"/>
          </a:xfrm>
          <a:prstGeom prst="rect">
            <a:avLst/>
          </a:prstGeom>
        </p:spPr>
      </p:pic>
      <p:sp>
        <p:nvSpPr>
          <p:cNvPr id="18" name="文本框 17"/>
          <p:cNvSpPr txBox="1"/>
          <p:nvPr/>
        </p:nvSpPr>
        <p:spPr>
          <a:xfrm>
            <a:off x="7471898" y="5163840"/>
            <a:ext cx="3837401" cy="261610"/>
          </a:xfrm>
          <a:prstGeom prst="rect">
            <a:avLst/>
          </a:prstGeom>
          <a:noFill/>
        </p:spPr>
        <p:txBody>
          <a:bodyPr wrap="square">
            <a:spAutoFit/>
          </a:bodyPr>
          <a:lstStyle/>
          <a:p>
            <a:pPr marL="0" indent="0">
              <a:buNone/>
            </a:pPr>
            <a:r>
              <a:rPr lang="zh-CN" altLang="en-US" sz="1100" dirty="0">
                <a:solidFill>
                  <a:schemeClr val="dk1"/>
                </a:solidFill>
                <a:latin typeface="微软雅黑" panose="020B0503020204020204" charset="-122"/>
                <a:ea typeface="微软雅黑" panose="020B0503020204020204" charset="-122"/>
              </a:rPr>
              <a:t>中信银行：提供提现、转账、子账户入金电子回单</a:t>
            </a:r>
            <a:endParaRPr lang="en-US" altLang="zh-CN" sz="1100" dirty="0">
              <a:solidFill>
                <a:schemeClr val="dk1"/>
              </a:solidFill>
              <a:latin typeface="微软雅黑" panose="020B0503020204020204" charset="-122"/>
              <a:ea typeface="微软雅黑" panose="020B0503020204020204" charset="-122"/>
            </a:endParaRPr>
          </a:p>
        </p:txBody>
      </p:sp>
      <p:sp>
        <p:nvSpPr>
          <p:cNvPr id="22" name="Rounded Rectangle 20"/>
          <p:cNvSpPr/>
          <p:nvPr/>
        </p:nvSpPr>
        <p:spPr>
          <a:xfrm>
            <a:off x="545295" y="2068445"/>
            <a:ext cx="2445826" cy="2833415"/>
          </a:xfrm>
          <a:prstGeom prst="roundRect">
            <a:avLst>
              <a:gd name="adj" fmla="val 4886"/>
            </a:avLst>
          </a:prstGeom>
        </p:spPr>
        <p:style>
          <a:lnRef idx="0">
            <a:srgbClr val="FFFFFF"/>
          </a:lnRef>
          <a:fillRef idx="1">
            <a:schemeClr val="accent1"/>
          </a:fillRef>
          <a:effectRef idx="1">
            <a:schemeClr val="accent1"/>
          </a:effectRef>
          <a:fontRef idx="minor">
            <a:schemeClr val="lt1"/>
          </a:fontRef>
        </p:style>
        <p:txBody>
          <a:bodyPr rtlCol="0" anchor="ctr"/>
          <a:lstStyle/>
          <a:p>
            <a:pPr algn="ctr"/>
            <a:endParaRPr lang="en-US"/>
          </a:p>
        </p:txBody>
      </p:sp>
      <p:sp>
        <p:nvSpPr>
          <p:cNvPr id="23" name="Freeform 14"/>
          <p:cNvSpPr>
            <a:spLocks noEditPoints="1"/>
          </p:cNvSpPr>
          <p:nvPr/>
        </p:nvSpPr>
        <p:spPr bwMode="auto">
          <a:xfrm>
            <a:off x="803626" y="2562835"/>
            <a:ext cx="439458" cy="412735"/>
          </a:xfrm>
          <a:custGeom>
            <a:avLst/>
            <a:gdLst>
              <a:gd name="T0" fmla="*/ 76 w 148"/>
              <a:gd name="T1" fmla="*/ 60 h 139"/>
              <a:gd name="T2" fmla="*/ 26 w 148"/>
              <a:gd name="T3" fmla="*/ 60 h 139"/>
              <a:gd name="T4" fmla="*/ 26 w 148"/>
              <a:gd name="T5" fmla="*/ 71 h 139"/>
              <a:gd name="T6" fmla="*/ 76 w 148"/>
              <a:gd name="T7" fmla="*/ 71 h 139"/>
              <a:gd name="T8" fmla="*/ 76 w 148"/>
              <a:gd name="T9" fmla="*/ 60 h 139"/>
              <a:gd name="T10" fmla="*/ 47 w 148"/>
              <a:gd name="T11" fmla="*/ 18 h 139"/>
              <a:gd name="T12" fmla="*/ 41 w 148"/>
              <a:gd name="T13" fmla="*/ 25 h 139"/>
              <a:gd name="T14" fmla="*/ 47 w 148"/>
              <a:gd name="T15" fmla="*/ 32 h 139"/>
              <a:gd name="T16" fmla="*/ 54 w 148"/>
              <a:gd name="T17" fmla="*/ 25 h 139"/>
              <a:gd name="T18" fmla="*/ 47 w 148"/>
              <a:gd name="T19" fmla="*/ 18 h 139"/>
              <a:gd name="T20" fmla="*/ 76 w 148"/>
              <a:gd name="T21" fmla="*/ 107 h 139"/>
              <a:gd name="T22" fmla="*/ 26 w 148"/>
              <a:gd name="T23" fmla="*/ 107 h 139"/>
              <a:gd name="T24" fmla="*/ 26 w 148"/>
              <a:gd name="T25" fmla="*/ 118 h 139"/>
              <a:gd name="T26" fmla="*/ 76 w 148"/>
              <a:gd name="T27" fmla="*/ 118 h 139"/>
              <a:gd name="T28" fmla="*/ 76 w 148"/>
              <a:gd name="T29" fmla="*/ 107 h 139"/>
              <a:gd name="T30" fmla="*/ 49 w 148"/>
              <a:gd name="T31" fmla="*/ 95 h 139"/>
              <a:gd name="T32" fmla="*/ 99 w 148"/>
              <a:gd name="T33" fmla="*/ 95 h 139"/>
              <a:gd name="T34" fmla="*/ 99 w 148"/>
              <a:gd name="T35" fmla="*/ 83 h 139"/>
              <a:gd name="T36" fmla="*/ 49 w 148"/>
              <a:gd name="T37" fmla="*/ 83 h 139"/>
              <a:gd name="T38" fmla="*/ 49 w 148"/>
              <a:gd name="T39" fmla="*/ 95 h 139"/>
              <a:gd name="T40" fmla="*/ 131 w 148"/>
              <a:gd name="T41" fmla="*/ 0 h 139"/>
              <a:gd name="T42" fmla="*/ 17 w 148"/>
              <a:gd name="T43" fmla="*/ 0 h 139"/>
              <a:gd name="T44" fmla="*/ 0 w 148"/>
              <a:gd name="T45" fmla="*/ 17 h 139"/>
              <a:gd name="T46" fmla="*/ 0 w 148"/>
              <a:gd name="T47" fmla="*/ 122 h 139"/>
              <a:gd name="T48" fmla="*/ 17 w 148"/>
              <a:gd name="T49" fmla="*/ 139 h 139"/>
              <a:gd name="T50" fmla="*/ 131 w 148"/>
              <a:gd name="T51" fmla="*/ 139 h 139"/>
              <a:gd name="T52" fmla="*/ 148 w 148"/>
              <a:gd name="T53" fmla="*/ 122 h 139"/>
              <a:gd name="T54" fmla="*/ 148 w 148"/>
              <a:gd name="T55" fmla="*/ 17 h 139"/>
              <a:gd name="T56" fmla="*/ 131 w 148"/>
              <a:gd name="T57" fmla="*/ 0 h 139"/>
              <a:gd name="T58" fmla="*/ 139 w 148"/>
              <a:gd name="T59" fmla="*/ 122 h 139"/>
              <a:gd name="T60" fmla="*/ 131 w 148"/>
              <a:gd name="T61" fmla="*/ 130 h 139"/>
              <a:gd name="T62" fmla="*/ 17 w 148"/>
              <a:gd name="T63" fmla="*/ 130 h 139"/>
              <a:gd name="T64" fmla="*/ 9 w 148"/>
              <a:gd name="T65" fmla="*/ 122 h 139"/>
              <a:gd name="T66" fmla="*/ 9 w 148"/>
              <a:gd name="T67" fmla="*/ 46 h 139"/>
              <a:gd name="T68" fmla="*/ 139 w 148"/>
              <a:gd name="T69" fmla="*/ 46 h 139"/>
              <a:gd name="T70" fmla="*/ 139 w 148"/>
              <a:gd name="T71" fmla="*/ 122 h 139"/>
              <a:gd name="T72" fmla="*/ 139 w 148"/>
              <a:gd name="T73" fmla="*/ 38 h 139"/>
              <a:gd name="T74" fmla="*/ 9 w 148"/>
              <a:gd name="T75" fmla="*/ 38 h 139"/>
              <a:gd name="T76" fmla="*/ 9 w 148"/>
              <a:gd name="T77" fmla="*/ 17 h 139"/>
              <a:gd name="T78" fmla="*/ 17 w 148"/>
              <a:gd name="T79" fmla="*/ 9 h 139"/>
              <a:gd name="T80" fmla="*/ 131 w 148"/>
              <a:gd name="T81" fmla="*/ 9 h 139"/>
              <a:gd name="T82" fmla="*/ 139 w 148"/>
              <a:gd name="T83" fmla="*/ 17 h 139"/>
              <a:gd name="T84" fmla="*/ 139 w 148"/>
              <a:gd name="T85" fmla="*/ 38 h 139"/>
              <a:gd name="T86" fmla="*/ 27 w 148"/>
              <a:gd name="T87" fmla="*/ 18 h 139"/>
              <a:gd name="T88" fmla="*/ 20 w 148"/>
              <a:gd name="T89" fmla="*/ 24 h 139"/>
              <a:gd name="T90" fmla="*/ 27 w 148"/>
              <a:gd name="T91" fmla="*/ 31 h 139"/>
              <a:gd name="T92" fmla="*/ 33 w 148"/>
              <a:gd name="T93" fmla="*/ 24 h 139"/>
              <a:gd name="T94" fmla="*/ 27 w 148"/>
              <a:gd name="T95" fmla="*/ 1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8" h="139">
                <a:moveTo>
                  <a:pt x="76" y="60"/>
                </a:moveTo>
                <a:cubicBezTo>
                  <a:pt x="26" y="60"/>
                  <a:pt x="26" y="60"/>
                  <a:pt x="26" y="60"/>
                </a:cubicBezTo>
                <a:cubicBezTo>
                  <a:pt x="26" y="71"/>
                  <a:pt x="26" y="71"/>
                  <a:pt x="26" y="71"/>
                </a:cubicBezTo>
                <a:cubicBezTo>
                  <a:pt x="76" y="71"/>
                  <a:pt x="76" y="71"/>
                  <a:pt x="76" y="71"/>
                </a:cubicBezTo>
                <a:lnTo>
                  <a:pt x="76" y="60"/>
                </a:lnTo>
                <a:close/>
                <a:moveTo>
                  <a:pt x="47" y="18"/>
                </a:moveTo>
                <a:cubicBezTo>
                  <a:pt x="44" y="18"/>
                  <a:pt x="41" y="21"/>
                  <a:pt x="41" y="25"/>
                </a:cubicBezTo>
                <a:cubicBezTo>
                  <a:pt x="41" y="29"/>
                  <a:pt x="44" y="32"/>
                  <a:pt x="47" y="32"/>
                </a:cubicBezTo>
                <a:cubicBezTo>
                  <a:pt x="51" y="32"/>
                  <a:pt x="54" y="29"/>
                  <a:pt x="54" y="25"/>
                </a:cubicBezTo>
                <a:cubicBezTo>
                  <a:pt x="54" y="21"/>
                  <a:pt x="51" y="18"/>
                  <a:pt x="47" y="18"/>
                </a:cubicBezTo>
                <a:close/>
                <a:moveTo>
                  <a:pt x="76" y="107"/>
                </a:moveTo>
                <a:cubicBezTo>
                  <a:pt x="26" y="107"/>
                  <a:pt x="26" y="107"/>
                  <a:pt x="26" y="107"/>
                </a:cubicBezTo>
                <a:cubicBezTo>
                  <a:pt x="26" y="118"/>
                  <a:pt x="26" y="118"/>
                  <a:pt x="26" y="118"/>
                </a:cubicBezTo>
                <a:cubicBezTo>
                  <a:pt x="76" y="118"/>
                  <a:pt x="76" y="118"/>
                  <a:pt x="76" y="118"/>
                </a:cubicBezTo>
                <a:lnTo>
                  <a:pt x="76" y="107"/>
                </a:lnTo>
                <a:close/>
                <a:moveTo>
                  <a:pt x="49" y="95"/>
                </a:moveTo>
                <a:cubicBezTo>
                  <a:pt x="99" y="95"/>
                  <a:pt x="99" y="95"/>
                  <a:pt x="99" y="95"/>
                </a:cubicBezTo>
                <a:cubicBezTo>
                  <a:pt x="99" y="83"/>
                  <a:pt x="99" y="83"/>
                  <a:pt x="99" y="83"/>
                </a:cubicBezTo>
                <a:cubicBezTo>
                  <a:pt x="49" y="83"/>
                  <a:pt x="49" y="83"/>
                  <a:pt x="49" y="83"/>
                </a:cubicBezTo>
                <a:lnTo>
                  <a:pt x="49" y="95"/>
                </a:lnTo>
                <a:close/>
                <a:moveTo>
                  <a:pt x="131" y="0"/>
                </a:moveTo>
                <a:cubicBezTo>
                  <a:pt x="17" y="0"/>
                  <a:pt x="17" y="0"/>
                  <a:pt x="17" y="0"/>
                </a:cubicBezTo>
                <a:cubicBezTo>
                  <a:pt x="8" y="0"/>
                  <a:pt x="0" y="8"/>
                  <a:pt x="0" y="17"/>
                </a:cubicBezTo>
                <a:cubicBezTo>
                  <a:pt x="0" y="122"/>
                  <a:pt x="0" y="122"/>
                  <a:pt x="0" y="122"/>
                </a:cubicBezTo>
                <a:cubicBezTo>
                  <a:pt x="0" y="131"/>
                  <a:pt x="8" y="139"/>
                  <a:pt x="17" y="139"/>
                </a:cubicBezTo>
                <a:cubicBezTo>
                  <a:pt x="131" y="139"/>
                  <a:pt x="131" y="139"/>
                  <a:pt x="131" y="139"/>
                </a:cubicBezTo>
                <a:cubicBezTo>
                  <a:pt x="141" y="139"/>
                  <a:pt x="148" y="131"/>
                  <a:pt x="148" y="122"/>
                </a:cubicBezTo>
                <a:cubicBezTo>
                  <a:pt x="148" y="17"/>
                  <a:pt x="148" y="17"/>
                  <a:pt x="148" y="17"/>
                </a:cubicBezTo>
                <a:cubicBezTo>
                  <a:pt x="148" y="8"/>
                  <a:pt x="141" y="0"/>
                  <a:pt x="131" y="0"/>
                </a:cubicBezTo>
                <a:close/>
                <a:moveTo>
                  <a:pt x="139" y="122"/>
                </a:moveTo>
                <a:cubicBezTo>
                  <a:pt x="139" y="126"/>
                  <a:pt x="136" y="130"/>
                  <a:pt x="131" y="130"/>
                </a:cubicBezTo>
                <a:cubicBezTo>
                  <a:pt x="17" y="130"/>
                  <a:pt x="17" y="130"/>
                  <a:pt x="17" y="130"/>
                </a:cubicBezTo>
                <a:cubicBezTo>
                  <a:pt x="12" y="130"/>
                  <a:pt x="9" y="126"/>
                  <a:pt x="9" y="122"/>
                </a:cubicBezTo>
                <a:cubicBezTo>
                  <a:pt x="9" y="46"/>
                  <a:pt x="9" y="46"/>
                  <a:pt x="9" y="46"/>
                </a:cubicBezTo>
                <a:cubicBezTo>
                  <a:pt x="139" y="46"/>
                  <a:pt x="139" y="46"/>
                  <a:pt x="139" y="46"/>
                </a:cubicBezTo>
                <a:lnTo>
                  <a:pt x="139" y="122"/>
                </a:lnTo>
                <a:close/>
                <a:moveTo>
                  <a:pt x="139" y="38"/>
                </a:moveTo>
                <a:cubicBezTo>
                  <a:pt x="9" y="38"/>
                  <a:pt x="9" y="38"/>
                  <a:pt x="9" y="38"/>
                </a:cubicBezTo>
                <a:cubicBezTo>
                  <a:pt x="9" y="17"/>
                  <a:pt x="9" y="17"/>
                  <a:pt x="9" y="17"/>
                </a:cubicBezTo>
                <a:cubicBezTo>
                  <a:pt x="9" y="13"/>
                  <a:pt x="12" y="9"/>
                  <a:pt x="17" y="9"/>
                </a:cubicBezTo>
                <a:cubicBezTo>
                  <a:pt x="131" y="9"/>
                  <a:pt x="131" y="9"/>
                  <a:pt x="131" y="9"/>
                </a:cubicBezTo>
                <a:cubicBezTo>
                  <a:pt x="136" y="9"/>
                  <a:pt x="139" y="13"/>
                  <a:pt x="139" y="17"/>
                </a:cubicBezTo>
                <a:lnTo>
                  <a:pt x="139" y="38"/>
                </a:lnTo>
                <a:close/>
                <a:moveTo>
                  <a:pt x="27" y="18"/>
                </a:moveTo>
                <a:cubicBezTo>
                  <a:pt x="23" y="18"/>
                  <a:pt x="20" y="21"/>
                  <a:pt x="20" y="24"/>
                </a:cubicBezTo>
                <a:cubicBezTo>
                  <a:pt x="20" y="28"/>
                  <a:pt x="23" y="31"/>
                  <a:pt x="27" y="31"/>
                </a:cubicBezTo>
                <a:cubicBezTo>
                  <a:pt x="30" y="31"/>
                  <a:pt x="33" y="28"/>
                  <a:pt x="33" y="24"/>
                </a:cubicBezTo>
                <a:cubicBezTo>
                  <a:pt x="33" y="21"/>
                  <a:pt x="30" y="18"/>
                  <a:pt x="27" y="18"/>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4" name="Freeform 15"/>
          <p:cNvSpPr/>
          <p:nvPr/>
        </p:nvSpPr>
        <p:spPr bwMode="auto">
          <a:xfrm>
            <a:off x="803626" y="4715714"/>
            <a:ext cx="240514" cy="92049"/>
          </a:xfrm>
          <a:custGeom>
            <a:avLst/>
            <a:gdLst>
              <a:gd name="T0" fmla="*/ 130 w 162"/>
              <a:gd name="T1" fmla="*/ 0 h 62"/>
              <a:gd name="T2" fmla="*/ 124 w 162"/>
              <a:gd name="T3" fmla="*/ 6 h 62"/>
              <a:gd name="T4" fmla="*/ 146 w 162"/>
              <a:gd name="T5" fmla="*/ 26 h 62"/>
              <a:gd name="T6" fmla="*/ 0 w 162"/>
              <a:gd name="T7" fmla="*/ 26 h 62"/>
              <a:gd name="T8" fmla="*/ 0 w 162"/>
              <a:gd name="T9" fmla="*/ 36 h 62"/>
              <a:gd name="T10" fmla="*/ 146 w 162"/>
              <a:gd name="T11" fmla="*/ 36 h 62"/>
              <a:gd name="T12" fmla="*/ 124 w 162"/>
              <a:gd name="T13" fmla="*/ 56 h 62"/>
              <a:gd name="T14" fmla="*/ 130 w 162"/>
              <a:gd name="T15" fmla="*/ 62 h 62"/>
              <a:gd name="T16" fmla="*/ 162 w 162"/>
              <a:gd name="T17" fmla="*/ 30 h 62"/>
              <a:gd name="T18" fmla="*/ 130 w 162"/>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62">
                <a:moveTo>
                  <a:pt x="130" y="0"/>
                </a:moveTo>
                <a:lnTo>
                  <a:pt x="124" y="6"/>
                </a:lnTo>
                <a:lnTo>
                  <a:pt x="146" y="26"/>
                </a:lnTo>
                <a:lnTo>
                  <a:pt x="0" y="26"/>
                </a:lnTo>
                <a:lnTo>
                  <a:pt x="0" y="36"/>
                </a:lnTo>
                <a:lnTo>
                  <a:pt x="146" y="36"/>
                </a:lnTo>
                <a:lnTo>
                  <a:pt x="124" y="56"/>
                </a:lnTo>
                <a:lnTo>
                  <a:pt x="130" y="62"/>
                </a:lnTo>
                <a:lnTo>
                  <a:pt x="162" y="30"/>
                </a:lnTo>
                <a:lnTo>
                  <a:pt x="130" y="0"/>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5" name="Subtitle 2"/>
          <p:cNvSpPr txBox="1"/>
          <p:nvPr/>
        </p:nvSpPr>
        <p:spPr>
          <a:xfrm>
            <a:off x="670304" y="3520596"/>
            <a:ext cx="2224790" cy="11402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zh-CN" sz="1100" dirty="0">
                <a:solidFill>
                  <a:schemeClr val="bg1"/>
                </a:solidFill>
                <a:latin typeface="微软雅黑" panose="020B0503020204020204" charset="-122"/>
                <a:ea typeface="微软雅黑" panose="020B0503020204020204" charset="-122"/>
              </a:rPr>
              <a:t>付款方为用户</a:t>
            </a:r>
            <a:r>
              <a:rPr lang="zh-CN" altLang="en-US" sz="1100" dirty="0">
                <a:solidFill>
                  <a:schemeClr val="bg1"/>
                </a:solidFill>
                <a:latin typeface="微软雅黑" panose="020B0503020204020204" charset="-122"/>
                <a:ea typeface="微软雅黑" panose="020B0503020204020204" charset="-122"/>
              </a:rPr>
              <a:t>的银行子账户</a:t>
            </a:r>
            <a:r>
              <a:rPr lang="zh-CN" altLang="zh-CN" sz="1100" dirty="0">
                <a:solidFill>
                  <a:schemeClr val="bg1"/>
                </a:solidFill>
                <a:latin typeface="微软雅黑" panose="020B0503020204020204" charset="-122"/>
                <a:ea typeface="微软雅黑" panose="020B0503020204020204" charset="-122"/>
              </a:rPr>
              <a:t>的名称和</a:t>
            </a:r>
            <a:r>
              <a:rPr lang="zh-CN" altLang="en-US" sz="1100" dirty="0">
                <a:solidFill>
                  <a:schemeClr val="bg1"/>
                </a:solidFill>
                <a:latin typeface="微软雅黑" panose="020B0503020204020204" charset="-122"/>
                <a:ea typeface="微软雅黑" panose="020B0503020204020204" charset="-122"/>
              </a:rPr>
              <a:t>银行子账</a:t>
            </a:r>
            <a:r>
              <a:rPr lang="zh-CN" altLang="zh-CN" sz="1100" dirty="0">
                <a:solidFill>
                  <a:schemeClr val="bg1"/>
                </a:solidFill>
                <a:latin typeface="微软雅黑" panose="020B0503020204020204" charset="-122"/>
                <a:ea typeface="微软雅黑" panose="020B0503020204020204" charset="-122"/>
              </a:rPr>
              <a:t>号，银行为中信银行</a:t>
            </a:r>
            <a:r>
              <a:rPr lang="en-US" altLang="zh-CN" sz="1100" dirty="0">
                <a:solidFill>
                  <a:schemeClr val="bg1"/>
                </a:solidFill>
                <a:latin typeface="微软雅黑" panose="020B0503020204020204" charset="-122"/>
                <a:ea typeface="微软雅黑" panose="020B0503020204020204" charset="-122"/>
              </a:rPr>
              <a:t>/</a:t>
            </a:r>
            <a:r>
              <a:rPr lang="zh-CN" altLang="en-US" sz="1100" dirty="0">
                <a:solidFill>
                  <a:schemeClr val="bg1"/>
                </a:solidFill>
                <a:latin typeface="微软雅黑" panose="020B0503020204020204" charset="-122"/>
                <a:ea typeface="微软雅黑" panose="020B0503020204020204" charset="-122"/>
              </a:rPr>
              <a:t>华通银行股份有限公司；</a:t>
            </a:r>
            <a:endParaRPr lang="en-US" altLang="zh-CN" sz="1100" dirty="0">
              <a:solidFill>
                <a:schemeClr val="bg1"/>
              </a:solidFill>
              <a:latin typeface="微软雅黑" panose="020B0503020204020204" charset="-122"/>
              <a:ea typeface="微软雅黑" panose="020B0503020204020204" charset="-122"/>
            </a:endParaRPr>
          </a:p>
          <a:p>
            <a:pPr marL="0" indent="0">
              <a:buNone/>
            </a:pPr>
            <a:r>
              <a:rPr lang="zh-CN" altLang="en-US" sz="1100" dirty="0">
                <a:solidFill>
                  <a:schemeClr val="bg1"/>
                </a:solidFill>
                <a:latin typeface="微软雅黑" panose="020B0503020204020204" charset="-122"/>
                <a:ea typeface="微软雅黑" panose="020B0503020204020204" charset="-122"/>
              </a:rPr>
              <a:t>收款方</a:t>
            </a:r>
            <a:r>
              <a:rPr lang="zh-CN" altLang="zh-CN" sz="1100" dirty="0">
                <a:solidFill>
                  <a:schemeClr val="bg1"/>
                </a:solidFill>
                <a:latin typeface="微软雅黑" panose="020B0503020204020204" charset="-122"/>
                <a:ea typeface="微软雅黑" panose="020B0503020204020204" charset="-122"/>
              </a:rPr>
              <a:t>为用户</a:t>
            </a:r>
            <a:r>
              <a:rPr lang="zh-CN" altLang="en-US" sz="1100" dirty="0">
                <a:solidFill>
                  <a:schemeClr val="bg1"/>
                </a:solidFill>
                <a:latin typeface="微软雅黑" panose="020B0503020204020204" charset="-122"/>
                <a:ea typeface="微软雅黑" panose="020B0503020204020204" charset="-122"/>
              </a:rPr>
              <a:t>的银行子账户</a:t>
            </a:r>
            <a:r>
              <a:rPr lang="zh-CN" altLang="zh-CN" sz="1100" dirty="0">
                <a:solidFill>
                  <a:schemeClr val="bg1"/>
                </a:solidFill>
                <a:latin typeface="微软雅黑" panose="020B0503020204020204" charset="-122"/>
                <a:ea typeface="微软雅黑" panose="020B0503020204020204" charset="-122"/>
              </a:rPr>
              <a:t>的名称和</a:t>
            </a:r>
            <a:r>
              <a:rPr lang="zh-CN" altLang="en-US" sz="1100" dirty="0">
                <a:solidFill>
                  <a:schemeClr val="bg1"/>
                </a:solidFill>
                <a:latin typeface="微软雅黑" panose="020B0503020204020204" charset="-122"/>
                <a:ea typeface="微软雅黑" panose="020B0503020204020204" charset="-122"/>
              </a:rPr>
              <a:t>银行子账</a:t>
            </a:r>
            <a:r>
              <a:rPr lang="zh-CN" altLang="zh-CN" sz="1100" dirty="0">
                <a:solidFill>
                  <a:schemeClr val="bg1"/>
                </a:solidFill>
                <a:latin typeface="微软雅黑" panose="020B0503020204020204" charset="-122"/>
                <a:ea typeface="微软雅黑" panose="020B0503020204020204" charset="-122"/>
              </a:rPr>
              <a:t>号，银行为中信银行</a:t>
            </a:r>
            <a:r>
              <a:rPr lang="en-US" altLang="zh-CN" sz="1100" dirty="0">
                <a:solidFill>
                  <a:schemeClr val="bg1"/>
                </a:solidFill>
                <a:latin typeface="微软雅黑" panose="020B0503020204020204" charset="-122"/>
                <a:ea typeface="微软雅黑" panose="020B0503020204020204" charset="-122"/>
              </a:rPr>
              <a:t>/</a:t>
            </a:r>
            <a:r>
              <a:rPr lang="zh-CN" altLang="en-US" sz="1100" dirty="0">
                <a:solidFill>
                  <a:schemeClr val="bg1"/>
                </a:solidFill>
                <a:latin typeface="微软雅黑" panose="020B0503020204020204" charset="-122"/>
                <a:ea typeface="微软雅黑" panose="020B0503020204020204" charset="-122"/>
              </a:rPr>
              <a:t>华通银行股份有限公司</a:t>
            </a:r>
            <a:endParaRPr lang="zh-CN" altLang="en-US" sz="1100" dirty="0">
              <a:solidFill>
                <a:schemeClr val="bg1"/>
              </a:solidFill>
              <a:latin typeface="微软雅黑" panose="020B0503020204020204" charset="-122"/>
              <a:ea typeface="微软雅黑" panose="020B0503020204020204" charset="-122"/>
            </a:endParaRPr>
          </a:p>
        </p:txBody>
      </p:sp>
      <p:sp>
        <p:nvSpPr>
          <p:cNvPr id="26" name="TextBox 29"/>
          <p:cNvSpPr txBox="1"/>
          <p:nvPr/>
        </p:nvSpPr>
        <p:spPr>
          <a:xfrm>
            <a:off x="670304" y="3183603"/>
            <a:ext cx="902811" cy="307777"/>
          </a:xfrm>
          <a:prstGeom prst="rect">
            <a:avLst/>
          </a:prstGeom>
          <a:noFill/>
        </p:spPr>
        <p:txBody>
          <a:bodyPr wrap="none" rtlCol="0">
            <a:spAutoFit/>
          </a:bodyPr>
          <a:lstStyle/>
          <a:p>
            <a:r>
              <a:rPr lang="zh-CN" altLang="en-US" sz="1400" b="1" dirty="0">
                <a:solidFill>
                  <a:schemeClr val="bg1"/>
                </a:solidFill>
                <a:latin typeface="微软雅黑" panose="020B0503020204020204" charset="-122"/>
                <a:ea typeface="微软雅黑" panose="020B0503020204020204" charset="-122"/>
              </a:rPr>
              <a:t>转账交易</a:t>
            </a:r>
            <a:endParaRPr lang="en-US" sz="1400" b="1" dirty="0">
              <a:solidFill>
                <a:schemeClr val="bg1"/>
              </a:solidFill>
              <a:latin typeface="微软雅黑" panose="020B0503020204020204" charset="-122"/>
              <a:ea typeface="微软雅黑" panose="020B0503020204020204" charset="-122"/>
            </a:endParaRPr>
          </a:p>
        </p:txBody>
      </p:sp>
      <p:sp>
        <p:nvSpPr>
          <p:cNvPr id="20"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2"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电子回单</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2"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childTnLst>
                          </p:cTn>
                        </p:par>
                        <p:par>
                          <p:cTn id="50" fill="hold">
                            <p:stCondLst>
                              <p:cond delay="7500"/>
                            </p:stCondLst>
                            <p:childTnLst>
                              <p:par>
                                <p:cTn id="51" presetID="42"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childTnLst>
                          </p:cTn>
                        </p:par>
                        <p:par>
                          <p:cTn id="56" fill="hold">
                            <p:stCondLst>
                              <p:cond delay="850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9000"/>
                            </p:stCondLst>
                            <p:childTnLst>
                              <p:par>
                                <p:cTn id="61" presetID="42" presetClass="entr" presetSubtype="0"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anim calcmode="lin" valueType="num">
                                      <p:cBhvr>
                                        <p:cTn id="64" dur="1000" fill="hold"/>
                                        <p:tgtEl>
                                          <p:spTgt spid="22"/>
                                        </p:tgtEl>
                                        <p:attrNameLst>
                                          <p:attrName>ppt_x</p:attrName>
                                        </p:attrNameLst>
                                      </p:cBhvr>
                                      <p:tavLst>
                                        <p:tav tm="0">
                                          <p:val>
                                            <p:strVal val="#ppt_x"/>
                                          </p:val>
                                        </p:tav>
                                        <p:tav tm="100000">
                                          <p:val>
                                            <p:strVal val="#ppt_x"/>
                                          </p:val>
                                        </p:tav>
                                      </p:tavLst>
                                    </p:anim>
                                    <p:anim calcmode="lin" valueType="num">
                                      <p:cBhvr>
                                        <p:cTn id="65" dur="1000" fill="hold"/>
                                        <p:tgtEl>
                                          <p:spTgt spid="22"/>
                                        </p:tgtEl>
                                        <p:attrNameLst>
                                          <p:attrName>ppt_y</p:attrName>
                                        </p:attrNameLst>
                                      </p:cBhvr>
                                      <p:tavLst>
                                        <p:tav tm="0">
                                          <p:val>
                                            <p:strVal val="#ppt_y+.1"/>
                                          </p:val>
                                        </p:tav>
                                        <p:tav tm="100000">
                                          <p:val>
                                            <p:strVal val="#ppt_y"/>
                                          </p:val>
                                        </p:tav>
                                      </p:tavLst>
                                    </p:anim>
                                  </p:childTnLst>
                                </p:cTn>
                              </p:par>
                            </p:childTnLst>
                          </p:cTn>
                        </p:par>
                        <p:par>
                          <p:cTn id="66" fill="hold">
                            <p:stCondLst>
                              <p:cond delay="10000"/>
                            </p:stCondLst>
                            <p:childTnLst>
                              <p:par>
                                <p:cTn id="67" presetID="42" presetClass="entr" presetSubtype="0"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1000"/>
                                        <p:tgtEl>
                                          <p:spTgt spid="23"/>
                                        </p:tgtEl>
                                      </p:cBhvr>
                                    </p:animEffect>
                                    <p:anim calcmode="lin" valueType="num">
                                      <p:cBhvr>
                                        <p:cTn id="70" dur="1000" fill="hold"/>
                                        <p:tgtEl>
                                          <p:spTgt spid="23"/>
                                        </p:tgtEl>
                                        <p:attrNameLst>
                                          <p:attrName>ppt_x</p:attrName>
                                        </p:attrNameLst>
                                      </p:cBhvr>
                                      <p:tavLst>
                                        <p:tav tm="0">
                                          <p:val>
                                            <p:strVal val="#ppt_x"/>
                                          </p:val>
                                        </p:tav>
                                        <p:tav tm="100000">
                                          <p:val>
                                            <p:strVal val="#ppt_x"/>
                                          </p:val>
                                        </p:tav>
                                      </p:tavLst>
                                    </p:anim>
                                    <p:anim calcmode="lin" valueType="num">
                                      <p:cBhvr>
                                        <p:cTn id="71" dur="1000" fill="hold"/>
                                        <p:tgtEl>
                                          <p:spTgt spid="23"/>
                                        </p:tgtEl>
                                        <p:attrNameLst>
                                          <p:attrName>ppt_y</p:attrName>
                                        </p:attrNameLst>
                                      </p:cBhvr>
                                      <p:tavLst>
                                        <p:tav tm="0">
                                          <p:val>
                                            <p:strVal val="#ppt_y+.1"/>
                                          </p:val>
                                        </p:tav>
                                        <p:tav tm="100000">
                                          <p:val>
                                            <p:strVal val="#ppt_y"/>
                                          </p:val>
                                        </p:tav>
                                      </p:tavLst>
                                    </p:anim>
                                  </p:childTnLst>
                                </p:cTn>
                              </p:par>
                            </p:childTnLst>
                          </p:cTn>
                        </p:par>
                        <p:par>
                          <p:cTn id="72" fill="hold">
                            <p:stCondLst>
                              <p:cond delay="11000"/>
                            </p:stCondLst>
                            <p:childTnLst>
                              <p:par>
                                <p:cTn id="73" presetID="42" presetClass="entr" presetSubtype="0"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1000"/>
                                        <p:tgtEl>
                                          <p:spTgt spid="26"/>
                                        </p:tgtEl>
                                      </p:cBhvr>
                                    </p:animEffect>
                                    <p:anim calcmode="lin" valueType="num">
                                      <p:cBhvr>
                                        <p:cTn id="76" dur="1000" fill="hold"/>
                                        <p:tgtEl>
                                          <p:spTgt spid="26"/>
                                        </p:tgtEl>
                                        <p:attrNameLst>
                                          <p:attrName>ppt_x</p:attrName>
                                        </p:attrNameLst>
                                      </p:cBhvr>
                                      <p:tavLst>
                                        <p:tav tm="0">
                                          <p:val>
                                            <p:strVal val="#ppt_x"/>
                                          </p:val>
                                        </p:tav>
                                        <p:tav tm="100000">
                                          <p:val>
                                            <p:strVal val="#ppt_x"/>
                                          </p:val>
                                        </p:tav>
                                      </p:tavLst>
                                    </p:anim>
                                    <p:anim calcmode="lin" valueType="num">
                                      <p:cBhvr>
                                        <p:cTn id="77" dur="1000" fill="hold"/>
                                        <p:tgtEl>
                                          <p:spTgt spid="26"/>
                                        </p:tgtEl>
                                        <p:attrNameLst>
                                          <p:attrName>ppt_y</p:attrName>
                                        </p:attrNameLst>
                                      </p:cBhvr>
                                      <p:tavLst>
                                        <p:tav tm="0">
                                          <p:val>
                                            <p:strVal val="#ppt_y+.1"/>
                                          </p:val>
                                        </p:tav>
                                        <p:tav tm="100000">
                                          <p:val>
                                            <p:strVal val="#ppt_y"/>
                                          </p:val>
                                        </p:tav>
                                      </p:tavLst>
                                    </p:anim>
                                  </p:childTnLst>
                                </p:cTn>
                              </p:par>
                            </p:childTnLst>
                          </p:cTn>
                        </p:par>
                        <p:par>
                          <p:cTn id="78" fill="hold">
                            <p:stCondLst>
                              <p:cond delay="12000"/>
                            </p:stCondLst>
                            <p:childTnLst>
                              <p:par>
                                <p:cTn id="79" presetID="42" presetClass="entr" presetSubtype="0"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1000"/>
                                        <p:tgtEl>
                                          <p:spTgt spid="25"/>
                                        </p:tgtEl>
                                      </p:cBhvr>
                                    </p:animEffect>
                                    <p:anim calcmode="lin" valueType="num">
                                      <p:cBhvr>
                                        <p:cTn id="82" dur="1000" fill="hold"/>
                                        <p:tgtEl>
                                          <p:spTgt spid="25"/>
                                        </p:tgtEl>
                                        <p:attrNameLst>
                                          <p:attrName>ppt_x</p:attrName>
                                        </p:attrNameLst>
                                      </p:cBhvr>
                                      <p:tavLst>
                                        <p:tav tm="0">
                                          <p:val>
                                            <p:strVal val="#ppt_x"/>
                                          </p:val>
                                        </p:tav>
                                        <p:tav tm="100000">
                                          <p:val>
                                            <p:strVal val="#ppt_x"/>
                                          </p:val>
                                        </p:tav>
                                      </p:tavLst>
                                    </p:anim>
                                    <p:anim calcmode="lin" valueType="num">
                                      <p:cBhvr>
                                        <p:cTn id="83" dur="1000" fill="hold"/>
                                        <p:tgtEl>
                                          <p:spTgt spid="25"/>
                                        </p:tgtEl>
                                        <p:attrNameLst>
                                          <p:attrName>ppt_y</p:attrName>
                                        </p:attrNameLst>
                                      </p:cBhvr>
                                      <p:tavLst>
                                        <p:tav tm="0">
                                          <p:val>
                                            <p:strVal val="#ppt_y+.1"/>
                                          </p:val>
                                        </p:tav>
                                        <p:tav tm="100000">
                                          <p:val>
                                            <p:strVal val="#ppt_y"/>
                                          </p:val>
                                        </p:tav>
                                      </p:tavLst>
                                    </p:anim>
                                  </p:childTnLst>
                                </p:cTn>
                              </p:par>
                            </p:childTnLst>
                          </p:cTn>
                        </p:par>
                        <p:par>
                          <p:cTn id="84" fill="hold">
                            <p:stCondLst>
                              <p:cond delay="13000"/>
                            </p:stCondLst>
                            <p:childTnLst>
                              <p:par>
                                <p:cTn id="85" presetID="22" presetClass="entr" presetSubtype="8"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2" grpId="0"/>
      <p:bldP spid="13" grpId="0"/>
      <p:bldP spid="14" grpId="0"/>
      <p:bldP spid="15" grpId="0"/>
      <p:bldP spid="22" grpId="0" bldLvl="0" animBg="1"/>
      <p:bldP spid="23" grpId="0" bldLvl="0" animBg="1"/>
      <p:bldP spid="24" grpId="0" bldLvl="0" animBg="1"/>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722765" y="1433779"/>
            <a:ext cx="5463814" cy="2225276"/>
          </a:xfrm>
          <a:prstGeom prst="rect">
            <a:avLst/>
          </a:prstGeom>
        </p:spPr>
      </p:pic>
      <p:pic>
        <p:nvPicPr>
          <p:cNvPr id="6" name="图片 5"/>
          <p:cNvPicPr>
            <a:picLocks noChangeAspect="1"/>
          </p:cNvPicPr>
          <p:nvPr/>
        </p:nvPicPr>
        <p:blipFill>
          <a:blip r:embed="rId2"/>
          <a:stretch>
            <a:fillRect/>
          </a:stretch>
        </p:blipFill>
        <p:spPr>
          <a:xfrm>
            <a:off x="722765" y="4011893"/>
            <a:ext cx="5463814" cy="2232192"/>
          </a:xfrm>
          <a:prstGeom prst="rect">
            <a:avLst/>
          </a:prstGeom>
        </p:spPr>
      </p:pic>
      <p:pic>
        <p:nvPicPr>
          <p:cNvPr id="8" name="图片 7"/>
          <p:cNvPicPr>
            <a:picLocks noChangeAspect="1"/>
          </p:cNvPicPr>
          <p:nvPr/>
        </p:nvPicPr>
        <p:blipFill>
          <a:blip r:embed="rId3"/>
          <a:stretch>
            <a:fillRect/>
          </a:stretch>
        </p:blipFill>
        <p:spPr>
          <a:xfrm>
            <a:off x="6298920" y="2296973"/>
            <a:ext cx="5465671" cy="2415701"/>
          </a:xfrm>
          <a:prstGeom prst="rect">
            <a:avLst/>
          </a:prstGeom>
        </p:spPr>
      </p:pic>
      <p:sp>
        <p:nvSpPr>
          <p:cNvPr id="11" name="文本框 10"/>
          <p:cNvSpPr txBox="1"/>
          <p:nvPr/>
        </p:nvSpPr>
        <p:spPr>
          <a:xfrm>
            <a:off x="7326969" y="4753169"/>
            <a:ext cx="3409571" cy="261610"/>
          </a:xfrm>
          <a:prstGeom prst="rect">
            <a:avLst/>
          </a:prstGeom>
          <a:noFill/>
        </p:spPr>
        <p:txBody>
          <a:bodyPr wrap="square">
            <a:spAutoFit/>
          </a:bodyPr>
          <a:lstStyle/>
          <a:p>
            <a:pPr marL="0" indent="0">
              <a:buNone/>
            </a:pPr>
            <a:r>
              <a:rPr lang="zh-CN" altLang="en-US" sz="1100" dirty="0">
                <a:solidFill>
                  <a:schemeClr val="dk1"/>
                </a:solidFill>
                <a:latin typeface="微软雅黑" panose="020B0503020204020204" charset="-122"/>
                <a:ea typeface="微软雅黑" panose="020B0503020204020204" charset="-122"/>
              </a:rPr>
              <a:t>华通银行：提供平台分账、提现、余额支付电子回单</a:t>
            </a:r>
            <a:endParaRPr lang="en-US" altLang="zh-CN" sz="1100" dirty="0">
              <a:solidFill>
                <a:schemeClr val="dk1"/>
              </a:solidFill>
              <a:latin typeface="微软雅黑" panose="020B0503020204020204" charset="-122"/>
              <a:ea typeface="微软雅黑" panose="020B0503020204020204" charset="-122"/>
            </a:endParaRPr>
          </a:p>
        </p:txBody>
      </p:sp>
      <p:sp>
        <p:nvSpPr>
          <p:cNvPr id="20" name="任意多边形: 形状 18"/>
          <p:cNvSpPr/>
          <p:nvPr>
            <p:custDataLst>
              <p:tags r:id="rId4"/>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21" name="对角圆角矩形 120"/>
          <p:cNvSpPr/>
          <p:nvPr>
            <p:custDataLst>
              <p:tags r:id="rId5"/>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电子回单</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440690" y="372700"/>
            <a:ext cx="10800000" cy="720000"/>
          </a:xfrm>
        </p:spPr>
        <p:txBody>
          <a:bodyPr/>
          <a:lstStyle/>
          <a:p>
            <a:r>
              <a:rPr lang="en-US" altLang="zh-CN" sz="4000">
                <a:solidFill>
                  <a:schemeClr val="bg2">
                    <a:lumMod val="50000"/>
                  </a:schemeClr>
                </a:solidFill>
                <a:effectLst>
                  <a:innerShdw blurRad="63500" dist="50800" dir="13500000">
                    <a:srgbClr val="000000">
                      <a:alpha val="50000"/>
                    </a:srgbClr>
                  </a:innerShdw>
                </a:effectLst>
              </a:rPr>
              <a:t>CONTENTS</a:t>
            </a:r>
            <a:endParaRPr lang="en-US" altLang="zh-CN" sz="4000">
              <a:solidFill>
                <a:schemeClr val="bg2">
                  <a:lumMod val="50000"/>
                </a:schemeClr>
              </a:solidFill>
              <a:effectLst>
                <a:innerShdw blurRad="63500" dist="50800" dir="13500000">
                  <a:srgbClr val="000000">
                    <a:alpha val="50000"/>
                  </a:srgbClr>
                </a:innerShdw>
              </a:effectLst>
            </a:endParaRPr>
          </a:p>
        </p:txBody>
      </p:sp>
      <p:grpSp>
        <p:nvGrpSpPr>
          <p:cNvPr id="93" name="组合 92"/>
          <p:cNvGrpSpPr/>
          <p:nvPr/>
        </p:nvGrpSpPr>
        <p:grpSpPr>
          <a:xfrm>
            <a:off x="440690" y="2393315"/>
            <a:ext cx="10940415" cy="3205480"/>
            <a:chOff x="813" y="4729"/>
            <a:chExt cx="17229" cy="5048"/>
          </a:xfrm>
        </p:grpSpPr>
        <p:grpSp>
          <p:nvGrpSpPr>
            <p:cNvPr id="59" name="组合 58"/>
            <p:cNvGrpSpPr/>
            <p:nvPr/>
          </p:nvGrpSpPr>
          <p:grpSpPr>
            <a:xfrm>
              <a:off x="813" y="4729"/>
              <a:ext cx="4525" cy="5048"/>
              <a:chOff x="813" y="4729"/>
              <a:chExt cx="4525" cy="5048"/>
            </a:xfrm>
          </p:grpSpPr>
          <p:sp>
            <p:nvSpPr>
              <p:cNvPr id="42" name="对角圆角矩形 41"/>
              <p:cNvSpPr/>
              <p:nvPr/>
            </p:nvSpPr>
            <p:spPr>
              <a:xfrm>
                <a:off x="813" y="4729"/>
                <a:ext cx="3705" cy="3977"/>
              </a:xfrm>
              <a:prstGeom prst="round2DiagRect">
                <a:avLst>
                  <a:gd name="adj1" fmla="val 50000"/>
                  <a:gd name="adj2" fmla="val 0"/>
                </a:avLst>
              </a:prstGeom>
              <a:solidFill>
                <a:schemeClr val="accent1">
                  <a:alpha val="74000"/>
                </a:schemeClr>
              </a:solidFill>
              <a:ln w="190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sp>
            <p:nvSpPr>
              <p:cNvPr id="43" name="椭圆 42"/>
              <p:cNvSpPr/>
              <p:nvPr>
                <p:custDataLst>
                  <p:tags r:id="rId2"/>
                </p:custDataLst>
              </p:nvPr>
            </p:nvSpPr>
            <p:spPr>
              <a:xfrm>
                <a:off x="1859" y="6298"/>
                <a:ext cx="3479" cy="3479"/>
              </a:xfrm>
              <a:prstGeom prst="ellipse">
                <a:avLst/>
              </a:prstGeom>
              <a:solidFill>
                <a:schemeClr val="accent1">
                  <a:alpha val="91000"/>
                </a:schemeClr>
              </a:solidFill>
              <a:ln>
                <a:noFill/>
              </a:ln>
              <a:effectLst>
                <a:softEdge rad="6223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Light" panose="00000400000000000000" charset="-122"/>
                </a:endParaRPr>
              </a:p>
            </p:txBody>
          </p:sp>
          <p:sp>
            <p:nvSpPr>
              <p:cNvPr id="44" name="弧形 43"/>
              <p:cNvSpPr/>
              <p:nvPr/>
            </p:nvSpPr>
            <p:spPr>
              <a:xfrm rot="6480000">
                <a:off x="1923" y="6219"/>
                <a:ext cx="2591" cy="2181"/>
              </a:xfrm>
              <a:prstGeom prst="arc">
                <a:avLst>
                  <a:gd name="adj1" fmla="val 17804959"/>
                  <a:gd name="adj2" fmla="val 19981784"/>
                </a:avLst>
              </a:prstGeom>
              <a:ln w="12700">
                <a:gradFill>
                  <a:gsLst>
                    <a:gs pos="49000">
                      <a:schemeClr val="bg1"/>
                    </a:gs>
                    <a:gs pos="69000">
                      <a:schemeClr val="accent1">
                        <a:alpha val="59000"/>
                      </a:schemeClr>
                    </a:gs>
                    <a:gs pos="100000">
                      <a:schemeClr val="accent1">
                        <a:alpha val="0"/>
                      </a:schemeClr>
                    </a:gs>
                    <a:gs pos="25000">
                      <a:schemeClr val="accent1">
                        <a:alpha val="11000"/>
                      </a:schemeClr>
                    </a:gs>
                    <a:gs pos="0">
                      <a:schemeClr val="accent1">
                        <a:alpha val="0"/>
                      </a:schemeClr>
                    </a:gs>
                  </a:gsLst>
                  <a:lin ang="12960000" scaled="1"/>
                </a:gra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cs typeface="MiSans Light" panose="00000400000000000000" charset="-122"/>
                </a:endParaRPr>
              </a:p>
            </p:txBody>
          </p:sp>
          <p:grpSp>
            <p:nvGrpSpPr>
              <p:cNvPr id="51" name="组合 50"/>
              <p:cNvGrpSpPr/>
              <p:nvPr/>
            </p:nvGrpSpPr>
            <p:grpSpPr>
              <a:xfrm>
                <a:off x="1884" y="5172"/>
                <a:ext cx="2208" cy="1943"/>
                <a:chOff x="1689" y="5082"/>
                <a:chExt cx="2208" cy="1943"/>
              </a:xfrm>
            </p:grpSpPr>
            <p:sp>
              <p:nvSpPr>
                <p:cNvPr id="49" name="文本框 48"/>
                <p:cNvSpPr txBox="1"/>
                <p:nvPr/>
              </p:nvSpPr>
              <p:spPr>
                <a:xfrm>
                  <a:off x="1689" y="5718"/>
                  <a:ext cx="2208" cy="1307"/>
                </a:xfrm>
                <a:prstGeom prst="rect">
                  <a:avLst/>
                </a:prstGeom>
                <a:noFill/>
              </p:spPr>
              <p:txBody>
                <a:bodyPr wrap="none" rtlCol="0">
                  <a:spAutoFit/>
                </a:bodyPr>
                <a:p>
                  <a:pPr algn="l"/>
                  <a:r>
                    <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rPr>
                    <a:t>产品介绍</a:t>
                  </a:r>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a:p>
                  <a:pPr algn="l"/>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50" name="文本框 49"/>
                <p:cNvSpPr txBox="1"/>
                <p:nvPr/>
              </p:nvSpPr>
              <p:spPr>
                <a:xfrm>
                  <a:off x="3219" y="5082"/>
                  <a:ext cx="678" cy="580"/>
                </a:xfrm>
                <a:prstGeom prst="rect">
                  <a:avLst/>
                </a:prstGeom>
                <a:noFill/>
              </p:spPr>
              <p:txBody>
                <a:bodyPr wrap="none" rtlCol="0">
                  <a:spAutoFit/>
                </a:bodyPr>
                <a:p>
                  <a:pPr algn="l"/>
                  <a:r>
                    <a:rPr lang="en-US" altLang="zh-CN">
                      <a:solidFill>
                        <a:schemeClr val="bg1"/>
                      </a:solidFill>
                      <a:latin typeface="MiSans Medium" panose="00000600000000000000" charset="-122"/>
                      <a:ea typeface="MiSans Medium" panose="00000600000000000000" charset="-122"/>
                      <a:cs typeface="MiSans Light" panose="00000400000000000000" charset="-122"/>
                      <a:sym typeface="+mn-ea"/>
                    </a:rPr>
                    <a:t>01</a:t>
                  </a:r>
                  <a:endParaRPr lang="en-US" altLang="zh-CN">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grpSp>
          <p:sp>
            <p:nvSpPr>
              <p:cNvPr id="53" name="对角圆角矩形 52"/>
              <p:cNvSpPr/>
              <p:nvPr/>
            </p:nvSpPr>
            <p:spPr>
              <a:xfrm>
                <a:off x="3538" y="7203"/>
                <a:ext cx="375" cy="119"/>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grpSp>
        <p:grpSp>
          <p:nvGrpSpPr>
            <p:cNvPr id="60" name="组合 59"/>
            <p:cNvGrpSpPr/>
            <p:nvPr/>
          </p:nvGrpSpPr>
          <p:grpSpPr>
            <a:xfrm>
              <a:off x="5442" y="4729"/>
              <a:ext cx="4525" cy="5048"/>
              <a:chOff x="813" y="4729"/>
              <a:chExt cx="4525" cy="5048"/>
            </a:xfrm>
          </p:grpSpPr>
          <p:sp>
            <p:nvSpPr>
              <p:cNvPr id="61" name="对角圆角矩形 60"/>
              <p:cNvSpPr/>
              <p:nvPr/>
            </p:nvSpPr>
            <p:spPr>
              <a:xfrm>
                <a:off x="813" y="4729"/>
                <a:ext cx="3705" cy="3977"/>
              </a:xfrm>
              <a:prstGeom prst="round2DiagRect">
                <a:avLst>
                  <a:gd name="adj1" fmla="val 50000"/>
                  <a:gd name="adj2" fmla="val 0"/>
                </a:avLst>
              </a:prstGeom>
              <a:solidFill>
                <a:schemeClr val="accent1">
                  <a:alpha val="74000"/>
                </a:schemeClr>
              </a:solidFill>
              <a:ln w="190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sp>
            <p:nvSpPr>
              <p:cNvPr id="62" name="椭圆 61"/>
              <p:cNvSpPr/>
              <p:nvPr>
                <p:custDataLst>
                  <p:tags r:id="rId3"/>
                </p:custDataLst>
              </p:nvPr>
            </p:nvSpPr>
            <p:spPr>
              <a:xfrm>
                <a:off x="1859" y="6298"/>
                <a:ext cx="3479" cy="3479"/>
              </a:xfrm>
              <a:prstGeom prst="ellipse">
                <a:avLst/>
              </a:prstGeom>
              <a:solidFill>
                <a:schemeClr val="accent1">
                  <a:alpha val="91000"/>
                </a:schemeClr>
              </a:solidFill>
              <a:ln>
                <a:noFill/>
              </a:ln>
              <a:effectLst>
                <a:softEdge rad="6223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Light" panose="00000400000000000000" charset="-122"/>
                </a:endParaRPr>
              </a:p>
            </p:txBody>
          </p:sp>
          <p:sp>
            <p:nvSpPr>
              <p:cNvPr id="63" name="弧形 62"/>
              <p:cNvSpPr/>
              <p:nvPr/>
            </p:nvSpPr>
            <p:spPr>
              <a:xfrm rot="6480000">
                <a:off x="1923" y="6219"/>
                <a:ext cx="2591" cy="2181"/>
              </a:xfrm>
              <a:prstGeom prst="arc">
                <a:avLst>
                  <a:gd name="adj1" fmla="val 17804959"/>
                  <a:gd name="adj2" fmla="val 19981784"/>
                </a:avLst>
              </a:prstGeom>
              <a:ln w="12700">
                <a:gradFill>
                  <a:gsLst>
                    <a:gs pos="49000">
                      <a:schemeClr val="bg1"/>
                    </a:gs>
                    <a:gs pos="69000">
                      <a:schemeClr val="accent1">
                        <a:alpha val="59000"/>
                      </a:schemeClr>
                    </a:gs>
                    <a:gs pos="100000">
                      <a:schemeClr val="accent1">
                        <a:alpha val="0"/>
                      </a:schemeClr>
                    </a:gs>
                    <a:gs pos="25000">
                      <a:schemeClr val="accent1">
                        <a:alpha val="11000"/>
                      </a:schemeClr>
                    </a:gs>
                    <a:gs pos="0">
                      <a:schemeClr val="accent1">
                        <a:alpha val="0"/>
                      </a:schemeClr>
                    </a:gs>
                  </a:gsLst>
                  <a:lin ang="12960000" scaled="1"/>
                </a:gra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cs typeface="MiSans Light" panose="00000400000000000000" charset="-122"/>
                </a:endParaRPr>
              </a:p>
            </p:txBody>
          </p:sp>
          <p:grpSp>
            <p:nvGrpSpPr>
              <p:cNvPr id="2" name="组合 1"/>
              <p:cNvGrpSpPr/>
              <p:nvPr/>
            </p:nvGrpSpPr>
            <p:grpSpPr>
              <a:xfrm>
                <a:off x="1896" y="5172"/>
                <a:ext cx="2250" cy="1350"/>
                <a:chOff x="1701" y="5082"/>
                <a:chExt cx="2250" cy="1350"/>
              </a:xfrm>
            </p:grpSpPr>
            <p:sp>
              <p:nvSpPr>
                <p:cNvPr id="3" name="文本框 2"/>
                <p:cNvSpPr txBox="1"/>
                <p:nvPr/>
              </p:nvSpPr>
              <p:spPr>
                <a:xfrm>
                  <a:off x="1701" y="5707"/>
                  <a:ext cx="2208" cy="725"/>
                </a:xfrm>
                <a:prstGeom prst="rect">
                  <a:avLst/>
                </a:prstGeom>
                <a:noFill/>
              </p:spPr>
              <p:txBody>
                <a:bodyPr wrap="none" rtlCol="0">
                  <a:spAutoFit/>
                </a:bodyPr>
                <a:p>
                  <a:pPr algn="r"/>
                  <a:r>
                    <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rPr>
                    <a:t>产品功能</a:t>
                  </a:r>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5" name="文本框 4"/>
                <p:cNvSpPr txBox="1"/>
                <p:nvPr/>
              </p:nvSpPr>
              <p:spPr>
                <a:xfrm>
                  <a:off x="3219" y="5082"/>
                  <a:ext cx="732" cy="580"/>
                </a:xfrm>
                <a:prstGeom prst="rect">
                  <a:avLst/>
                </a:prstGeom>
                <a:noFill/>
              </p:spPr>
              <p:txBody>
                <a:bodyPr wrap="none" rtlCol="0">
                  <a:spAutoFit/>
                </a:bodyPr>
                <a:p>
                  <a:pPr algn="l"/>
                  <a:r>
                    <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rPr>
                    <a:t>02</a:t>
                  </a:r>
                  <a:endPar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endParaRPr>
                </a:p>
              </p:txBody>
            </p:sp>
          </p:grpSp>
          <p:sp>
            <p:nvSpPr>
              <p:cNvPr id="68" name="对角圆角矩形 67"/>
              <p:cNvSpPr/>
              <p:nvPr/>
            </p:nvSpPr>
            <p:spPr>
              <a:xfrm>
                <a:off x="3538" y="7211"/>
                <a:ext cx="375" cy="119"/>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grpSp>
        <p:grpSp>
          <p:nvGrpSpPr>
            <p:cNvPr id="7" name="组合 6"/>
            <p:cNvGrpSpPr/>
            <p:nvPr/>
          </p:nvGrpSpPr>
          <p:grpSpPr>
            <a:xfrm>
              <a:off x="10071" y="4729"/>
              <a:ext cx="4525" cy="5048"/>
              <a:chOff x="813" y="4729"/>
              <a:chExt cx="4525" cy="5048"/>
            </a:xfrm>
          </p:grpSpPr>
          <p:sp>
            <p:nvSpPr>
              <p:cNvPr id="8" name="对角圆角矩形 7"/>
              <p:cNvSpPr/>
              <p:nvPr/>
            </p:nvSpPr>
            <p:spPr>
              <a:xfrm>
                <a:off x="813" y="4729"/>
                <a:ext cx="3705" cy="3977"/>
              </a:xfrm>
              <a:prstGeom prst="round2DiagRect">
                <a:avLst>
                  <a:gd name="adj1" fmla="val 50000"/>
                  <a:gd name="adj2" fmla="val 0"/>
                </a:avLst>
              </a:prstGeom>
              <a:solidFill>
                <a:schemeClr val="accent1">
                  <a:alpha val="74000"/>
                </a:schemeClr>
              </a:solidFill>
              <a:ln w="190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sp>
            <p:nvSpPr>
              <p:cNvPr id="71" name="椭圆 70"/>
              <p:cNvSpPr/>
              <p:nvPr>
                <p:custDataLst>
                  <p:tags r:id="rId4"/>
                </p:custDataLst>
              </p:nvPr>
            </p:nvSpPr>
            <p:spPr>
              <a:xfrm>
                <a:off x="1859" y="6298"/>
                <a:ext cx="3479" cy="3479"/>
              </a:xfrm>
              <a:prstGeom prst="ellipse">
                <a:avLst/>
              </a:prstGeom>
              <a:solidFill>
                <a:schemeClr val="accent1">
                  <a:alpha val="91000"/>
                </a:schemeClr>
              </a:solidFill>
              <a:ln>
                <a:noFill/>
              </a:ln>
              <a:effectLst>
                <a:softEdge rad="6223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Light" panose="00000400000000000000" charset="-122"/>
                </a:endParaRPr>
              </a:p>
            </p:txBody>
          </p:sp>
          <p:sp>
            <p:nvSpPr>
              <p:cNvPr id="72" name="弧形 71"/>
              <p:cNvSpPr/>
              <p:nvPr/>
            </p:nvSpPr>
            <p:spPr>
              <a:xfrm rot="6480000">
                <a:off x="1923" y="6219"/>
                <a:ext cx="2591" cy="2181"/>
              </a:xfrm>
              <a:prstGeom prst="arc">
                <a:avLst>
                  <a:gd name="adj1" fmla="val 17804959"/>
                  <a:gd name="adj2" fmla="val 19981784"/>
                </a:avLst>
              </a:prstGeom>
              <a:ln w="12700">
                <a:gradFill>
                  <a:gsLst>
                    <a:gs pos="49000">
                      <a:schemeClr val="bg1"/>
                    </a:gs>
                    <a:gs pos="69000">
                      <a:schemeClr val="accent1">
                        <a:alpha val="59000"/>
                      </a:schemeClr>
                    </a:gs>
                    <a:gs pos="100000">
                      <a:schemeClr val="accent1">
                        <a:alpha val="0"/>
                      </a:schemeClr>
                    </a:gs>
                    <a:gs pos="25000">
                      <a:schemeClr val="accent1">
                        <a:alpha val="11000"/>
                      </a:schemeClr>
                    </a:gs>
                    <a:gs pos="0">
                      <a:schemeClr val="accent1">
                        <a:alpha val="0"/>
                      </a:schemeClr>
                    </a:gs>
                  </a:gsLst>
                  <a:lin ang="12960000" scaled="1"/>
                </a:gra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cs typeface="MiSans Light" panose="00000400000000000000" charset="-122"/>
                </a:endParaRPr>
              </a:p>
            </p:txBody>
          </p:sp>
          <p:grpSp>
            <p:nvGrpSpPr>
              <p:cNvPr id="73" name="组合 72"/>
              <p:cNvGrpSpPr/>
              <p:nvPr/>
            </p:nvGrpSpPr>
            <p:grpSpPr>
              <a:xfrm>
                <a:off x="1890" y="5172"/>
                <a:ext cx="2263" cy="1292"/>
                <a:chOff x="1695" y="5082"/>
                <a:chExt cx="2263" cy="1292"/>
              </a:xfrm>
            </p:grpSpPr>
            <p:sp>
              <p:nvSpPr>
                <p:cNvPr id="74" name="文本框 73"/>
                <p:cNvSpPr txBox="1"/>
                <p:nvPr/>
              </p:nvSpPr>
              <p:spPr>
                <a:xfrm>
                  <a:off x="1695" y="5649"/>
                  <a:ext cx="2208" cy="725"/>
                </a:xfrm>
                <a:prstGeom prst="rect">
                  <a:avLst/>
                </a:prstGeom>
                <a:noFill/>
              </p:spPr>
              <p:txBody>
                <a:bodyPr wrap="none" rtlCol="0">
                  <a:spAutoFit/>
                </a:bodyPr>
                <a:p>
                  <a:pPr algn="r"/>
                  <a:r>
                    <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rPr>
                    <a:t>申请流程</a:t>
                  </a:r>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75" name="文本框 74"/>
                <p:cNvSpPr txBox="1"/>
                <p:nvPr/>
              </p:nvSpPr>
              <p:spPr>
                <a:xfrm>
                  <a:off x="3219" y="5082"/>
                  <a:ext cx="739" cy="580"/>
                </a:xfrm>
                <a:prstGeom prst="rect">
                  <a:avLst/>
                </a:prstGeom>
                <a:noFill/>
              </p:spPr>
              <p:txBody>
                <a:bodyPr wrap="none" rtlCol="0">
                  <a:spAutoFit/>
                </a:bodyPr>
                <a:p>
                  <a:pPr algn="l"/>
                  <a:r>
                    <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rPr>
                    <a:t>03</a:t>
                  </a:r>
                  <a:endPar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endParaRPr>
                </a:p>
              </p:txBody>
            </p:sp>
          </p:grpSp>
          <p:sp>
            <p:nvSpPr>
              <p:cNvPr id="77" name="对角圆角矩形 76"/>
              <p:cNvSpPr/>
              <p:nvPr/>
            </p:nvSpPr>
            <p:spPr>
              <a:xfrm>
                <a:off x="3538" y="7166"/>
                <a:ext cx="375" cy="119"/>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grpSp>
        <p:grpSp>
          <p:nvGrpSpPr>
            <p:cNvPr id="78" name="组合 77"/>
            <p:cNvGrpSpPr/>
            <p:nvPr/>
          </p:nvGrpSpPr>
          <p:grpSpPr>
            <a:xfrm>
              <a:off x="15035" y="5172"/>
              <a:ext cx="3007" cy="2308"/>
              <a:chOff x="1148" y="5172"/>
              <a:chExt cx="3007" cy="2308"/>
            </a:xfrm>
          </p:grpSpPr>
          <p:grpSp>
            <p:nvGrpSpPr>
              <p:cNvPr id="82" name="组合 81"/>
              <p:cNvGrpSpPr/>
              <p:nvPr/>
            </p:nvGrpSpPr>
            <p:grpSpPr>
              <a:xfrm>
                <a:off x="1148" y="5172"/>
                <a:ext cx="3007" cy="2308"/>
                <a:chOff x="953" y="5082"/>
                <a:chExt cx="3007" cy="2308"/>
              </a:xfrm>
            </p:grpSpPr>
            <p:sp>
              <p:nvSpPr>
                <p:cNvPr id="9" name="文本框 8"/>
                <p:cNvSpPr txBox="1"/>
                <p:nvPr/>
              </p:nvSpPr>
              <p:spPr>
                <a:xfrm>
                  <a:off x="1689" y="5718"/>
                  <a:ext cx="488" cy="725"/>
                </a:xfrm>
                <a:prstGeom prst="rect">
                  <a:avLst/>
                </a:prstGeom>
                <a:noFill/>
              </p:spPr>
              <p:txBody>
                <a:bodyPr wrap="none" rtlCol="0">
                  <a:spAutoFit/>
                </a:bodyPr>
                <a:p>
                  <a:pPr algn="l"/>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84" name="文本框 83"/>
                <p:cNvSpPr txBox="1"/>
                <p:nvPr/>
              </p:nvSpPr>
              <p:spPr>
                <a:xfrm>
                  <a:off x="3219" y="5082"/>
                  <a:ext cx="741" cy="580"/>
                </a:xfrm>
                <a:prstGeom prst="rect">
                  <a:avLst/>
                </a:prstGeom>
                <a:noFill/>
              </p:spPr>
              <p:txBody>
                <a:bodyPr wrap="none" rtlCol="0">
                  <a:spAutoFit/>
                </a:bodyPr>
                <a:p>
                  <a:pPr algn="l"/>
                  <a:r>
                    <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rPr>
                    <a:t>04</a:t>
                  </a:r>
                  <a:endPar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endParaRPr>
                </a:p>
              </p:txBody>
            </p:sp>
            <p:sp>
              <p:nvSpPr>
                <p:cNvPr id="85" name="文本框 84"/>
                <p:cNvSpPr txBox="1"/>
                <p:nvPr/>
              </p:nvSpPr>
              <p:spPr>
                <a:xfrm>
                  <a:off x="953" y="6956"/>
                  <a:ext cx="1547" cy="434"/>
                </a:xfrm>
                <a:prstGeom prst="rect">
                  <a:avLst/>
                </a:prstGeom>
                <a:noFill/>
              </p:spPr>
              <p:txBody>
                <a:bodyPr wrap="none" rtlCol="0">
                  <a:spAutoFit/>
                </a:bodyPr>
                <a:p>
                  <a:pPr algn="l"/>
                  <a:r>
                    <a:rPr lang="en-US" altLang="zh-CN"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rPr>
                    <a:t>AI assistant</a:t>
                  </a:r>
                  <a:endParaRPr lang="en-US" altLang="zh-CN"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p:txBody>
            </p:sp>
          </p:grpSp>
          <p:sp>
            <p:nvSpPr>
              <p:cNvPr id="86" name="对角圆角矩形 85"/>
              <p:cNvSpPr/>
              <p:nvPr/>
            </p:nvSpPr>
            <p:spPr>
              <a:xfrm>
                <a:off x="3538" y="7203"/>
                <a:ext cx="375" cy="119"/>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grpSp>
      </p:grpSp>
      <p:sp>
        <p:nvSpPr>
          <p:cNvPr id="10" name="对角圆角矩形 9"/>
          <p:cNvSpPr/>
          <p:nvPr/>
        </p:nvSpPr>
        <p:spPr>
          <a:xfrm>
            <a:off x="9440545" y="2393315"/>
            <a:ext cx="2352675" cy="2525395"/>
          </a:xfrm>
          <a:prstGeom prst="round2DiagRect">
            <a:avLst>
              <a:gd name="adj1" fmla="val 50000"/>
              <a:gd name="adj2" fmla="val 0"/>
            </a:avLst>
          </a:prstGeom>
          <a:solidFill>
            <a:schemeClr val="accent1">
              <a:alpha val="74000"/>
            </a:schemeClr>
          </a:solidFill>
          <a:ln w="190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sp>
        <p:nvSpPr>
          <p:cNvPr id="12" name="椭圆 11"/>
          <p:cNvSpPr/>
          <p:nvPr>
            <p:custDataLst>
              <p:tags r:id="rId5"/>
            </p:custDataLst>
          </p:nvPr>
        </p:nvSpPr>
        <p:spPr>
          <a:xfrm>
            <a:off x="9986645" y="3477260"/>
            <a:ext cx="2209165" cy="2209165"/>
          </a:xfrm>
          <a:prstGeom prst="ellipse">
            <a:avLst/>
          </a:prstGeom>
          <a:solidFill>
            <a:schemeClr val="accent1">
              <a:alpha val="91000"/>
            </a:schemeClr>
          </a:solidFill>
          <a:ln>
            <a:noFill/>
          </a:ln>
          <a:effectLst>
            <a:softEdge rad="6223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Light" panose="00000400000000000000" charset="-122"/>
            </a:endParaRPr>
          </a:p>
        </p:txBody>
      </p:sp>
      <p:sp>
        <p:nvSpPr>
          <p:cNvPr id="13" name="文本框 12"/>
          <p:cNvSpPr txBox="1"/>
          <p:nvPr/>
        </p:nvSpPr>
        <p:spPr>
          <a:xfrm>
            <a:off x="11129645" y="2674620"/>
            <a:ext cx="411480" cy="368300"/>
          </a:xfrm>
          <a:prstGeom prst="rect">
            <a:avLst/>
          </a:prstGeom>
          <a:noFill/>
        </p:spPr>
        <p:txBody>
          <a:bodyPr wrap="none" rtlCol="0">
            <a:spAutoFit/>
          </a:bodyPr>
          <a:p>
            <a:pPr algn="l"/>
            <a:r>
              <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rPr>
              <a:t>04</a:t>
            </a:r>
            <a:endPar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endParaRPr>
          </a:p>
        </p:txBody>
      </p:sp>
      <p:sp>
        <p:nvSpPr>
          <p:cNvPr id="14" name="文本框 13"/>
          <p:cNvSpPr txBox="1"/>
          <p:nvPr/>
        </p:nvSpPr>
        <p:spPr>
          <a:xfrm>
            <a:off x="10158095" y="3078480"/>
            <a:ext cx="1402080" cy="460375"/>
          </a:xfrm>
          <a:prstGeom prst="rect">
            <a:avLst/>
          </a:prstGeom>
          <a:noFill/>
        </p:spPr>
        <p:txBody>
          <a:bodyPr wrap="none" rtlCol="0">
            <a:spAutoFit/>
          </a:bodyPr>
          <a:p>
            <a:pPr algn="l"/>
            <a:r>
              <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rPr>
              <a:t>产品开通</a:t>
            </a:r>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16" name="对角圆角矩形 15"/>
          <p:cNvSpPr/>
          <p:nvPr/>
        </p:nvSpPr>
        <p:spPr>
          <a:xfrm>
            <a:off x="11253470" y="4067810"/>
            <a:ext cx="238125" cy="75565"/>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spTree>
    <p:custDataLst>
      <p:tags r:id="rId6"/>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18332" y="1049735"/>
            <a:ext cx="9715480" cy="500137"/>
          </a:xfrm>
          <a:prstGeom prst="rect">
            <a:avLst/>
          </a:prstGeom>
          <a:noFill/>
        </p:spPr>
        <p:txBody>
          <a:bodyPr wrap="square" lIns="68580" tIns="34290" rIns="68580" bIns="34290" rtlCol="0" anchor="ctr">
            <a:spAutoFit/>
          </a:bodyPr>
          <a:lstStyle/>
          <a:p>
            <a:r>
              <a:rPr lang="zh-CN" altLang="en-US" sz="1400" spc="-5" dirty="0">
                <a:solidFill>
                  <a:srgbClr val="0D0D0D"/>
                </a:solidFill>
                <a:latin typeface="微软雅黑" panose="020B0503020204020204" charset="-122"/>
                <a:ea typeface="微软雅黑" panose="020B0503020204020204" charset="-122"/>
                <a:sym typeface="+mn-ea"/>
              </a:rPr>
              <a:t>云商通二代运营平台</a:t>
            </a:r>
            <a:r>
              <a:rPr lang="en-US" altLang="zh-CN" sz="1400" spc="-5" dirty="0">
                <a:solidFill>
                  <a:srgbClr val="0D0D0D"/>
                </a:solidFill>
                <a:latin typeface="微软雅黑" panose="020B0503020204020204" charset="-122"/>
                <a:ea typeface="微软雅黑" panose="020B0503020204020204" charset="-122"/>
                <a:sym typeface="+mn-ea"/>
              </a:rPr>
              <a:t>【</a:t>
            </a:r>
            <a:r>
              <a:rPr lang="zh-CN" altLang="en-US" sz="1400" spc="-5" dirty="0">
                <a:solidFill>
                  <a:srgbClr val="0D0D0D"/>
                </a:solidFill>
                <a:latin typeface="微软雅黑" panose="020B0503020204020204" charset="-122"/>
                <a:ea typeface="微软雅黑" panose="020B0503020204020204" charset="-122"/>
                <a:sym typeface="+mn-ea"/>
              </a:rPr>
              <a:t>银行管理</a:t>
            </a:r>
            <a:r>
              <a:rPr lang="en-US" altLang="zh-CN" sz="1400" spc="-5" dirty="0">
                <a:solidFill>
                  <a:srgbClr val="0D0D0D"/>
                </a:solidFill>
                <a:latin typeface="微软雅黑" panose="020B0503020204020204" charset="-122"/>
                <a:ea typeface="微软雅黑" panose="020B0503020204020204" charset="-122"/>
                <a:sym typeface="+mn-ea"/>
              </a:rPr>
              <a:t>-</a:t>
            </a:r>
            <a:r>
              <a:rPr lang="zh-CN" altLang="en-US" sz="1400" spc="-5" dirty="0">
                <a:solidFill>
                  <a:srgbClr val="0D0D0D"/>
                </a:solidFill>
                <a:latin typeface="微软雅黑" panose="020B0503020204020204" charset="-122"/>
                <a:ea typeface="微软雅黑" panose="020B0503020204020204" charset="-122"/>
                <a:sym typeface="+mn-ea"/>
              </a:rPr>
              <a:t>银行客户证书管理</a:t>
            </a:r>
            <a:r>
              <a:rPr lang="en-US" altLang="zh-CN" sz="1400" spc="-5" dirty="0">
                <a:solidFill>
                  <a:srgbClr val="0D0D0D"/>
                </a:solidFill>
                <a:latin typeface="微软雅黑" panose="020B0503020204020204" charset="-122"/>
                <a:ea typeface="微软雅黑" panose="020B0503020204020204" charset="-122"/>
                <a:sym typeface="+mn-ea"/>
              </a:rPr>
              <a:t>】</a:t>
            </a:r>
            <a:r>
              <a:rPr lang="zh-CN" altLang="en-US" sz="1400" spc="-5" dirty="0">
                <a:solidFill>
                  <a:srgbClr val="0D0D0D"/>
                </a:solidFill>
                <a:latin typeface="微软雅黑" panose="020B0503020204020204" charset="-122"/>
                <a:ea typeface="微软雅黑" panose="020B0503020204020204" charset="-122"/>
                <a:sym typeface="+mn-ea"/>
              </a:rPr>
              <a:t>菜单管理平台客户与银行交互证书。银行合作客户上线云商通二代，分公司在此菜单配置客户加签私钥及加密秘钥等信息。</a:t>
            </a:r>
            <a:endParaRPr lang="en-US" altLang="zh-CN" sz="1400" spc="-5" dirty="0">
              <a:solidFill>
                <a:srgbClr val="0D0D0D"/>
              </a:solidFill>
              <a:latin typeface="微软雅黑" panose="020B0503020204020204" charset="-122"/>
              <a:ea typeface="微软雅黑" panose="020B0503020204020204" charset="-122"/>
              <a:sym typeface="Arial" panose="020B0604020202020204" pitchFamily="34" charset="0"/>
            </a:endParaRPr>
          </a:p>
        </p:txBody>
      </p:sp>
      <p:pic>
        <p:nvPicPr>
          <p:cNvPr id="4" name="图片 3"/>
          <p:cNvPicPr>
            <a:picLocks noChangeAspect="1"/>
          </p:cNvPicPr>
          <p:nvPr/>
        </p:nvPicPr>
        <p:blipFill>
          <a:blip r:embed="rId1"/>
          <a:stretch>
            <a:fillRect/>
          </a:stretch>
        </p:blipFill>
        <p:spPr>
          <a:xfrm>
            <a:off x="1118331" y="1694022"/>
            <a:ext cx="9376760" cy="4933234"/>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2"/>
          <a:stretch>
            <a:fillRect/>
          </a:stretch>
        </p:blipFill>
        <p:spPr>
          <a:xfrm>
            <a:off x="2655060" y="2797916"/>
            <a:ext cx="6609240" cy="2790650"/>
          </a:xfrm>
          <a:prstGeom prst="rect">
            <a:avLst/>
          </a:prstGeom>
        </p:spPr>
      </p:pic>
      <p:sp>
        <p:nvSpPr>
          <p:cNvPr id="20" name="任意多边形: 形状 18"/>
          <p:cNvSpPr/>
          <p:nvPr>
            <p:custDataLst>
              <p:tags r:id="rId3"/>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21" name="对角圆角矩形 120"/>
          <p:cNvSpPr/>
          <p:nvPr>
            <p:custDataLst>
              <p:tags r:id="rId4"/>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银行客户证书管理</a:t>
            </a:r>
            <a:endParaRPr lang="en-US" altLang="zh-CN"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64460" y="1878411"/>
            <a:ext cx="7929082" cy="4567533"/>
          </a:xfrm>
          <a:prstGeom prst="rect">
            <a:avLst/>
          </a:prstGeom>
          <a:ln>
            <a:noFill/>
          </a:ln>
          <a:effectLst>
            <a:outerShdw blurRad="292100" dist="139700" dir="2700000" algn="tl" rotWithShape="0">
              <a:srgbClr val="333333">
                <a:alpha val="65000"/>
              </a:srgbClr>
            </a:outerShdw>
          </a:effectLst>
        </p:spPr>
      </p:pic>
      <p:pic>
        <p:nvPicPr>
          <p:cNvPr id="4" name="图片 3"/>
          <p:cNvPicPr>
            <a:picLocks noChangeAspect="1"/>
          </p:cNvPicPr>
          <p:nvPr/>
        </p:nvPicPr>
        <p:blipFill>
          <a:blip r:embed="rId2"/>
          <a:stretch>
            <a:fillRect/>
          </a:stretch>
        </p:blipFill>
        <p:spPr>
          <a:xfrm>
            <a:off x="1439668" y="1903837"/>
            <a:ext cx="8964432" cy="4516679"/>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3"/>
          <a:stretch>
            <a:fillRect/>
          </a:stretch>
        </p:blipFill>
        <p:spPr>
          <a:xfrm>
            <a:off x="2783795" y="1915153"/>
            <a:ext cx="9224709" cy="4516679"/>
          </a:xfrm>
          <a:prstGeom prst="rect">
            <a:avLst/>
          </a:prstGeom>
          <a:ln>
            <a:noFill/>
          </a:ln>
          <a:effectLst>
            <a:outerShdw blurRad="292100" dist="139700" dir="2700000" algn="tl" rotWithShape="0">
              <a:srgbClr val="333333">
                <a:alpha val="65000"/>
              </a:srgbClr>
            </a:outerShdw>
          </a:effectLst>
        </p:spPr>
      </p:pic>
      <p:sp>
        <p:nvSpPr>
          <p:cNvPr id="6" name="矩形 5"/>
          <p:cNvSpPr/>
          <p:nvPr/>
        </p:nvSpPr>
        <p:spPr>
          <a:xfrm>
            <a:off x="561952" y="1284926"/>
            <a:ext cx="2247731" cy="338554"/>
          </a:xfrm>
          <a:prstGeom prst="rect">
            <a:avLst/>
          </a:prstGeom>
        </p:spPr>
        <p:txBody>
          <a:bodyPr wrap="none">
            <a:spAutoFit/>
          </a:bodyPr>
          <a:lstStyle/>
          <a:p>
            <a:pPr algn="ctr"/>
            <a:r>
              <a:rPr lang="en-US" altLang="zh-CN" sz="1600" b="1" dirty="0">
                <a:latin typeface="微软雅黑" panose="020B0503020204020204" charset="-122"/>
                <a:ea typeface="微软雅黑" panose="020B0503020204020204" charset="-122"/>
              </a:rPr>
              <a:t>1-</a:t>
            </a:r>
            <a:r>
              <a:rPr lang="zh-CN" altLang="en-US" sz="1600" b="1" dirty="0">
                <a:latin typeface="微软雅黑" panose="020B0503020204020204" charset="-122"/>
                <a:ea typeface="微软雅黑" panose="020B0503020204020204" charset="-122"/>
              </a:rPr>
              <a:t>银行子账户信息管理</a:t>
            </a:r>
            <a:endParaRPr lang="zh-CN" altLang="en-US" sz="1600" b="1" dirty="0">
              <a:latin typeface="微软雅黑" panose="020B0503020204020204" charset="-122"/>
              <a:ea typeface="微软雅黑" panose="020B0503020204020204" charset="-122"/>
            </a:endParaRPr>
          </a:p>
        </p:txBody>
      </p:sp>
      <p:sp>
        <p:nvSpPr>
          <p:cNvPr id="7" name="矩形 6"/>
          <p:cNvSpPr/>
          <p:nvPr/>
        </p:nvSpPr>
        <p:spPr>
          <a:xfrm>
            <a:off x="2998341" y="1284926"/>
            <a:ext cx="2042547" cy="338554"/>
          </a:xfrm>
          <a:prstGeom prst="rect">
            <a:avLst/>
          </a:prstGeom>
        </p:spPr>
        <p:txBody>
          <a:bodyPr wrap="none">
            <a:spAutoFit/>
          </a:bodyPr>
          <a:lstStyle/>
          <a:p>
            <a:pPr algn="ctr"/>
            <a:r>
              <a:rPr lang="en-US" altLang="zh-CN" sz="1600" b="1" dirty="0">
                <a:latin typeface="微软雅黑" panose="020B0503020204020204" charset="-122"/>
                <a:ea typeface="微软雅黑" panose="020B0503020204020204" charset="-122"/>
              </a:rPr>
              <a:t>2-</a:t>
            </a:r>
            <a:r>
              <a:rPr lang="zh-CN" altLang="en-US" sz="1600" b="1" dirty="0">
                <a:latin typeface="微软雅黑" panose="020B0503020204020204" charset="-122"/>
                <a:ea typeface="微软雅黑" panose="020B0503020204020204" charset="-122"/>
              </a:rPr>
              <a:t>银行清分文件管理</a:t>
            </a:r>
            <a:endParaRPr lang="zh-CN" altLang="en-US" sz="1600" b="1" dirty="0">
              <a:latin typeface="微软雅黑" panose="020B0503020204020204" charset="-122"/>
              <a:ea typeface="微软雅黑" panose="020B0503020204020204" charset="-122"/>
            </a:endParaRPr>
          </a:p>
        </p:txBody>
      </p:sp>
      <p:sp>
        <p:nvSpPr>
          <p:cNvPr id="8" name="矩形 7"/>
          <p:cNvSpPr/>
          <p:nvPr/>
        </p:nvSpPr>
        <p:spPr>
          <a:xfrm>
            <a:off x="5264652" y="1284926"/>
            <a:ext cx="1632178" cy="338554"/>
          </a:xfrm>
          <a:prstGeom prst="rect">
            <a:avLst/>
          </a:prstGeom>
        </p:spPr>
        <p:txBody>
          <a:bodyPr wrap="none">
            <a:spAutoFit/>
          </a:bodyPr>
          <a:lstStyle/>
          <a:p>
            <a:pPr algn="ctr"/>
            <a:r>
              <a:rPr lang="en-US" altLang="zh-CN" sz="1600" b="1" dirty="0">
                <a:latin typeface="微软雅黑" panose="020B0503020204020204" charset="-122"/>
                <a:ea typeface="微软雅黑" panose="020B0503020204020204" charset="-122"/>
              </a:rPr>
              <a:t>3-</a:t>
            </a:r>
            <a:r>
              <a:rPr lang="zh-CN" altLang="en-US" sz="1600" b="1" dirty="0">
                <a:latin typeface="微软雅黑" panose="020B0503020204020204" charset="-122"/>
                <a:ea typeface="微软雅黑" panose="020B0503020204020204" charset="-122"/>
              </a:rPr>
              <a:t>银行订单查询</a:t>
            </a:r>
            <a:endParaRPr lang="zh-CN" altLang="en-US" sz="1600" b="1" dirty="0">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4"/>
          <a:stretch>
            <a:fillRect/>
          </a:stretch>
        </p:blipFill>
        <p:spPr>
          <a:xfrm>
            <a:off x="3915540" y="1977577"/>
            <a:ext cx="7929082" cy="4442939"/>
          </a:xfrm>
          <a:prstGeom prst="rect">
            <a:avLst/>
          </a:prstGeom>
        </p:spPr>
      </p:pic>
      <p:sp>
        <p:nvSpPr>
          <p:cNvPr id="10" name="矩形 9"/>
          <p:cNvSpPr/>
          <p:nvPr/>
        </p:nvSpPr>
        <p:spPr>
          <a:xfrm>
            <a:off x="7089791" y="1284926"/>
            <a:ext cx="2042547" cy="338554"/>
          </a:xfrm>
          <a:prstGeom prst="rect">
            <a:avLst/>
          </a:prstGeom>
        </p:spPr>
        <p:txBody>
          <a:bodyPr wrap="none">
            <a:spAutoFit/>
          </a:bodyPr>
          <a:lstStyle/>
          <a:p>
            <a:pPr algn="ctr"/>
            <a:r>
              <a:rPr lang="en-US" altLang="zh-CN" sz="1600" b="1" dirty="0">
                <a:latin typeface="微软雅黑" panose="020B0503020204020204" charset="-122"/>
                <a:ea typeface="微软雅黑" panose="020B0503020204020204" charset="-122"/>
              </a:rPr>
              <a:t>4-</a:t>
            </a:r>
            <a:r>
              <a:rPr lang="zh-CN" altLang="en-US" sz="1600" b="1" dirty="0">
                <a:latin typeface="微软雅黑" panose="020B0503020204020204" charset="-122"/>
                <a:ea typeface="微软雅黑" panose="020B0503020204020204" charset="-122"/>
              </a:rPr>
              <a:t>银行期末余额查询</a:t>
            </a:r>
            <a:endParaRPr lang="zh-CN" altLang="en-US" sz="1600" b="1" dirty="0">
              <a:latin typeface="微软雅黑" panose="020B0503020204020204" charset="-122"/>
              <a:ea typeface="微软雅黑" panose="020B0503020204020204" charset="-122"/>
            </a:endParaRPr>
          </a:p>
        </p:txBody>
      </p:sp>
      <p:pic>
        <p:nvPicPr>
          <p:cNvPr id="11" name="图片 10"/>
          <p:cNvPicPr>
            <a:picLocks noChangeAspect="1"/>
          </p:cNvPicPr>
          <p:nvPr/>
        </p:nvPicPr>
        <p:blipFill>
          <a:blip r:embed="rId5"/>
          <a:stretch>
            <a:fillRect/>
          </a:stretch>
        </p:blipFill>
        <p:spPr>
          <a:xfrm>
            <a:off x="5056146" y="1963465"/>
            <a:ext cx="6952358" cy="4442939"/>
          </a:xfrm>
          <a:prstGeom prst="rect">
            <a:avLst/>
          </a:prstGeom>
        </p:spPr>
      </p:pic>
      <p:sp>
        <p:nvSpPr>
          <p:cNvPr id="12" name="矩形 11"/>
          <p:cNvSpPr/>
          <p:nvPr/>
        </p:nvSpPr>
        <p:spPr>
          <a:xfrm>
            <a:off x="9325299" y="1284926"/>
            <a:ext cx="2452916" cy="338554"/>
          </a:xfrm>
          <a:prstGeom prst="rect">
            <a:avLst/>
          </a:prstGeom>
        </p:spPr>
        <p:txBody>
          <a:bodyPr wrap="none">
            <a:spAutoFit/>
          </a:bodyPr>
          <a:lstStyle/>
          <a:p>
            <a:pPr algn="ctr"/>
            <a:r>
              <a:rPr lang="en-US" altLang="zh-CN" sz="1600" b="1" dirty="0">
                <a:latin typeface="微软雅黑" panose="020B0503020204020204" charset="-122"/>
                <a:ea typeface="微软雅黑" panose="020B0503020204020204" charset="-122"/>
              </a:rPr>
              <a:t>5-</a:t>
            </a:r>
            <a:r>
              <a:rPr lang="zh-CN" altLang="en-US" sz="1600" b="1" dirty="0">
                <a:latin typeface="微软雅黑" panose="020B0503020204020204" charset="-122"/>
                <a:ea typeface="微软雅黑" panose="020B0503020204020204" charset="-122"/>
              </a:rPr>
              <a:t>银行账户收支明细查询</a:t>
            </a:r>
            <a:endParaRPr lang="zh-CN" altLang="en-US" sz="1600" b="1" dirty="0">
              <a:latin typeface="微软雅黑" panose="020B0503020204020204" charset="-122"/>
              <a:ea typeface="微软雅黑" panose="020B0503020204020204" charset="-122"/>
            </a:endParaRPr>
          </a:p>
        </p:txBody>
      </p:sp>
      <p:sp>
        <p:nvSpPr>
          <p:cNvPr id="20" name="任意多边形: 形状 18"/>
          <p:cNvSpPr/>
          <p:nvPr>
            <p:custDataLst>
              <p:tags r:id="rId6"/>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21" name="对角圆角矩形 120"/>
          <p:cNvSpPr/>
          <p:nvPr>
            <p:custDataLst>
              <p:tags r:id="rId7"/>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账户及订单管理</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7d195523061f1c0" descr="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 hidden="1"/>
          <p:cNvSpPr txBox="1"/>
          <p:nvPr/>
        </p:nvSpPr>
        <p:spPr>
          <a:xfrm>
            <a:off x="-474133" y="2404533"/>
            <a:ext cx="287899" cy="1354667"/>
          </a:xfrm>
          <a:prstGeom prst="rect">
            <a:avLst/>
          </a:prstGeom>
          <a:noFill/>
        </p:spPr>
        <p:txBody>
          <a:bodyPr vert="wordArtVert" rtlCol="0">
            <a:spAutoFit/>
          </a:bodyPr>
          <a:lstStyle/>
          <a:p>
            <a:r>
              <a:rPr lang="en-US" altLang="zh-CN" sz="135"/>
              <a:t>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a:t>
            </a:r>
            <a:endParaRPr lang="zh-CN" altLang="en-US" sz="135"/>
          </a:p>
        </p:txBody>
      </p:sp>
      <p:cxnSp>
        <p:nvCxnSpPr>
          <p:cNvPr id="16" name="爱设计-7-2"/>
          <p:cNvCxnSpPr/>
          <p:nvPr/>
        </p:nvCxnSpPr>
        <p:spPr>
          <a:xfrm>
            <a:off x="1092191" y="3292516"/>
            <a:ext cx="6397180" cy="0"/>
          </a:xfrm>
          <a:prstGeom prst="line">
            <a:avLst/>
          </a:prstGeom>
          <a:noFill/>
          <a:ln w="15875" cap="rnd" cmpd="sng" algn="ctr">
            <a:solidFill>
              <a:srgbClr val="267DFF">
                <a:alpha val="40000"/>
              </a:srgbClr>
            </a:solidFill>
            <a:prstDash val="dash"/>
            <a:miter lim="800000"/>
            <a:headEnd type="none" w="sm" len="sm"/>
            <a:tailEnd type="none" w="sm" len="sm"/>
          </a:ln>
          <a:effectLst/>
        </p:spPr>
      </p:cxnSp>
      <p:sp>
        <p:nvSpPr>
          <p:cNvPr id="18" name="爱设计-7-6"/>
          <p:cNvSpPr/>
          <p:nvPr/>
        </p:nvSpPr>
        <p:spPr>
          <a:xfrm>
            <a:off x="988694" y="3650560"/>
            <a:ext cx="4431204" cy="860425"/>
          </a:xfrm>
          <a:prstGeom prst="rect">
            <a:avLst/>
          </a:prstGeom>
          <a:noFill/>
        </p:spPr>
        <p:txBody>
          <a:bodyPr wrap="square" rtlCol="0">
            <a:spAutoFit/>
          </a:bodyPr>
          <a:lstStyle/>
          <a:p>
            <a:pPr algn="dist"/>
            <a:r>
              <a:rPr lang="zh-CN" altLang="en-US" sz="5000" b="1" dirty="0">
                <a:latin typeface="微软雅黑" panose="020B0503020204020204" charset="-122"/>
                <a:ea typeface="微软雅黑" panose="020B0503020204020204" charset="-122"/>
                <a:cs typeface="Alibaba PuHuiTi H" pitchFamily="18" charset="-122"/>
              </a:rPr>
              <a:t>申请流程</a:t>
            </a:r>
            <a:endParaRPr lang="zh-CN" altLang="en-US" sz="5000" b="1" dirty="0">
              <a:latin typeface="微软雅黑" panose="020B0503020204020204" charset="-122"/>
              <a:ea typeface="微软雅黑" panose="020B0503020204020204" charset="-122"/>
              <a:cs typeface="Alibaba PuHuiTi H" pitchFamily="18" charset="-122"/>
            </a:endParaRPr>
          </a:p>
        </p:txBody>
      </p:sp>
      <p:sp>
        <p:nvSpPr>
          <p:cNvPr id="23" name="爱设计-7-8"/>
          <p:cNvSpPr txBox="1"/>
          <p:nvPr/>
        </p:nvSpPr>
        <p:spPr>
          <a:xfrm>
            <a:off x="1081321" y="2260613"/>
            <a:ext cx="3001010" cy="830580"/>
          </a:xfrm>
          <a:prstGeom prst="rect">
            <a:avLst/>
          </a:prstGeom>
          <a:noFill/>
          <a:effectLst/>
        </p:spPr>
        <p:txBody>
          <a:bodyPr vert="horz" wrap="none"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3800" kern="1200" dirty="0">
                <a:gradFill>
                  <a:gsLst>
                    <a:gs pos="75000">
                      <a:schemeClr val="bg1">
                        <a:alpha val="0"/>
                      </a:schemeClr>
                    </a:gs>
                    <a:gs pos="0">
                      <a:schemeClr val="bg1"/>
                    </a:gs>
                  </a:gsLst>
                  <a:lin ang="5400000" scaled="0"/>
                </a:gradFill>
                <a:latin typeface="Impact" panose="020B080603090205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a:pPr>
            <a:r>
              <a:rPr kumimoji="0" lang="en-US" altLang="zh-CN" sz="2800" b="1" u="none" strike="noStrike" kern="1200" cap="none" normalizeH="0" baseline="0" noProof="0" dirty="0">
                <a:ln w="15875">
                  <a:noFill/>
                </a:ln>
                <a:solidFill>
                  <a:schemeClr val="tx1">
                    <a:lumMod val="85000"/>
                    <a:lumOff val="15000"/>
                  </a:schemeClr>
                </a:solidFill>
                <a:uLnTx/>
                <a:uFillTx/>
                <a:latin typeface="微软雅黑" panose="020B0503020204020204" charset="-122"/>
                <a:ea typeface="微软雅黑" panose="020B0503020204020204" charset="-122"/>
              </a:rPr>
              <a:t>PART ONE . </a:t>
            </a:r>
            <a:r>
              <a:rPr kumimoji="0" lang="en-US" altLang="zh-CN" sz="54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rPr>
              <a:t>03</a:t>
            </a:r>
            <a:endParaRPr kumimoji="0" lang="en-US" altLang="en-US" sz="28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endParaRPr>
          </a:p>
        </p:txBody>
      </p:sp>
      <p:grpSp>
        <p:nvGrpSpPr>
          <p:cNvPr id="24" name="组合 23"/>
          <p:cNvGrpSpPr/>
          <p:nvPr/>
        </p:nvGrpSpPr>
        <p:grpSpPr>
          <a:xfrm>
            <a:off x="7019353" y="2676112"/>
            <a:ext cx="470018" cy="208812"/>
            <a:chOff x="6754631" y="2864794"/>
            <a:chExt cx="470018" cy="208812"/>
          </a:xfrm>
        </p:grpSpPr>
        <p:sp>
          <p:nvSpPr>
            <p:cNvPr id="25" name="爱设计-7-9"/>
            <p:cNvSpPr/>
            <p:nvPr/>
          </p:nvSpPr>
          <p:spPr>
            <a:xfrm>
              <a:off x="7085724" y="2864794"/>
              <a:ext cx="138925" cy="208812"/>
            </a:xfrm>
            <a:prstGeom prst="chevron">
              <a:avLst>
                <a:gd name="adj" fmla="val 41921"/>
              </a:avLst>
            </a:prstGeom>
            <a:solidFill>
              <a:srgbClr val="267DFF">
                <a:alpha val="3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6" name="爱设计-7-10"/>
            <p:cNvSpPr/>
            <p:nvPr/>
          </p:nvSpPr>
          <p:spPr>
            <a:xfrm>
              <a:off x="6920177" y="2864794"/>
              <a:ext cx="138925" cy="208812"/>
            </a:xfrm>
            <a:prstGeom prst="chevron">
              <a:avLst>
                <a:gd name="adj" fmla="val 41921"/>
              </a:avLst>
            </a:prstGeom>
            <a:solidFill>
              <a:srgbClr val="267DFF">
                <a:alpha val="5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7" name="爱设计-7-11"/>
            <p:cNvSpPr/>
            <p:nvPr/>
          </p:nvSpPr>
          <p:spPr>
            <a:xfrm>
              <a:off x="6754631" y="2864794"/>
              <a:ext cx="138925" cy="208812"/>
            </a:xfrm>
            <a:prstGeom prst="chevron">
              <a:avLst>
                <a:gd name="adj" fmla="val 41921"/>
              </a:avLst>
            </a:prstGeom>
            <a:solidFill>
              <a:srgbClr val="267DFF"/>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gr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4"/>
          <p:cNvGrpSpPr/>
          <p:nvPr/>
        </p:nvGrpSpPr>
        <p:grpSpPr>
          <a:xfrm>
            <a:off x="1069735" y="4121944"/>
            <a:ext cx="1633220" cy="1829435"/>
            <a:chOff x="1150774" y="4044659"/>
            <a:chExt cx="1633220" cy="1829435"/>
          </a:xfrm>
        </p:grpSpPr>
        <p:pic>
          <p:nvPicPr>
            <p:cNvPr id="4" name="object 5"/>
            <p:cNvPicPr/>
            <p:nvPr/>
          </p:nvPicPr>
          <p:blipFill>
            <a:blip r:embed="rId1" cstate="print"/>
            <a:stretch>
              <a:fillRect/>
            </a:stretch>
          </p:blipFill>
          <p:spPr>
            <a:xfrm>
              <a:off x="1150774" y="4044659"/>
              <a:ext cx="1633219" cy="1828961"/>
            </a:xfrm>
            <a:prstGeom prst="rect">
              <a:avLst/>
            </a:prstGeom>
          </p:spPr>
        </p:pic>
        <p:sp>
          <p:nvSpPr>
            <p:cNvPr id="5" name="object 6"/>
            <p:cNvSpPr/>
            <p:nvPr/>
          </p:nvSpPr>
          <p:spPr>
            <a:xfrm>
              <a:off x="1150774" y="4044659"/>
              <a:ext cx="1633220" cy="1829435"/>
            </a:xfrm>
            <a:custGeom>
              <a:avLst/>
              <a:gdLst/>
              <a:ahLst/>
              <a:cxnLst/>
              <a:rect l="l" t="t" r="r" b="b"/>
              <a:pathLst>
                <a:path w="1633220" h="1829435">
                  <a:moveTo>
                    <a:pt x="1633220" y="1285420"/>
                  </a:moveTo>
                  <a:lnTo>
                    <a:pt x="1626448" y="1328492"/>
                  </a:lnTo>
                  <a:lnTo>
                    <a:pt x="1607910" y="1371407"/>
                  </a:lnTo>
                  <a:lnTo>
                    <a:pt x="1580273" y="1408987"/>
                  </a:lnTo>
                  <a:lnTo>
                    <a:pt x="1546204" y="1436055"/>
                  </a:lnTo>
                  <a:lnTo>
                    <a:pt x="1174713" y="1650867"/>
                  </a:lnTo>
                  <a:lnTo>
                    <a:pt x="983948" y="1761176"/>
                  </a:lnTo>
                  <a:lnTo>
                    <a:pt x="913666" y="1801816"/>
                  </a:lnTo>
                  <a:lnTo>
                    <a:pt x="903625" y="1807622"/>
                  </a:lnTo>
                  <a:lnTo>
                    <a:pt x="862784" y="1823626"/>
                  </a:lnTo>
                  <a:lnTo>
                    <a:pt x="816610" y="1828961"/>
                  </a:lnTo>
                  <a:lnTo>
                    <a:pt x="770435" y="1823626"/>
                  </a:lnTo>
                  <a:lnTo>
                    <a:pt x="729594" y="1807622"/>
                  </a:lnTo>
                  <a:lnTo>
                    <a:pt x="358103" y="1592809"/>
                  </a:lnTo>
                  <a:lnTo>
                    <a:pt x="167338" y="1482501"/>
                  </a:lnTo>
                  <a:lnTo>
                    <a:pt x="97056" y="1441860"/>
                  </a:lnTo>
                  <a:lnTo>
                    <a:pt x="52946" y="1408987"/>
                  </a:lnTo>
                  <a:lnTo>
                    <a:pt x="25309" y="1371407"/>
                  </a:lnTo>
                  <a:lnTo>
                    <a:pt x="6771" y="1328492"/>
                  </a:lnTo>
                  <a:lnTo>
                    <a:pt x="0" y="1285420"/>
                  </a:lnTo>
                  <a:lnTo>
                    <a:pt x="0" y="856763"/>
                  </a:lnTo>
                  <a:lnTo>
                    <a:pt x="0" y="636642"/>
                  </a:lnTo>
                  <a:lnTo>
                    <a:pt x="0" y="555545"/>
                  </a:lnTo>
                  <a:lnTo>
                    <a:pt x="0" y="543960"/>
                  </a:lnTo>
                  <a:lnTo>
                    <a:pt x="6771" y="500155"/>
                  </a:lnTo>
                  <a:lnTo>
                    <a:pt x="25309" y="457135"/>
                  </a:lnTo>
                  <a:lnTo>
                    <a:pt x="52946" y="419450"/>
                  </a:lnTo>
                  <a:lnTo>
                    <a:pt x="87015" y="391651"/>
                  </a:lnTo>
                  <a:lnTo>
                    <a:pt x="458506" y="176839"/>
                  </a:lnTo>
                  <a:lnTo>
                    <a:pt x="649271" y="66530"/>
                  </a:lnTo>
                  <a:lnTo>
                    <a:pt x="719553" y="25890"/>
                  </a:lnTo>
                  <a:lnTo>
                    <a:pt x="729594" y="20084"/>
                  </a:lnTo>
                  <a:lnTo>
                    <a:pt x="770435" y="5021"/>
                  </a:lnTo>
                  <a:lnTo>
                    <a:pt x="816610" y="0"/>
                  </a:lnTo>
                  <a:lnTo>
                    <a:pt x="862784" y="5021"/>
                  </a:lnTo>
                  <a:lnTo>
                    <a:pt x="903625" y="20084"/>
                  </a:lnTo>
                  <a:lnTo>
                    <a:pt x="1275116" y="234896"/>
                  </a:lnTo>
                  <a:lnTo>
                    <a:pt x="1465881" y="345205"/>
                  </a:lnTo>
                  <a:lnTo>
                    <a:pt x="1536163" y="385845"/>
                  </a:lnTo>
                  <a:lnTo>
                    <a:pt x="1546204" y="391651"/>
                  </a:lnTo>
                  <a:lnTo>
                    <a:pt x="1580273" y="419450"/>
                  </a:lnTo>
                  <a:lnTo>
                    <a:pt x="1607910" y="457135"/>
                  </a:lnTo>
                  <a:lnTo>
                    <a:pt x="1626448" y="500155"/>
                  </a:lnTo>
                  <a:lnTo>
                    <a:pt x="1633220" y="543960"/>
                  </a:lnTo>
                  <a:lnTo>
                    <a:pt x="1633220" y="1285420"/>
                  </a:lnTo>
                  <a:close/>
                </a:path>
              </a:pathLst>
            </a:custGeom>
            <a:ln w="12700">
              <a:solidFill>
                <a:srgbClr val="000000"/>
              </a:solidFill>
            </a:ln>
          </p:spPr>
          <p:txBody>
            <a:bodyPr wrap="square" lIns="0" tIns="0" rIns="0" bIns="0" rtlCol="0"/>
            <a:lstStyle>
              <a:defPPr>
                <a:defRPr kern="0"/>
              </a:defPPr>
            </a:lstStyle>
            <a:p/>
          </p:txBody>
        </p:sp>
      </p:grpSp>
      <p:sp>
        <p:nvSpPr>
          <p:cNvPr id="6" name="object 7"/>
          <p:cNvSpPr txBox="1"/>
          <p:nvPr/>
        </p:nvSpPr>
        <p:spPr>
          <a:xfrm>
            <a:off x="3025534" y="4326027"/>
            <a:ext cx="2470150" cy="958215"/>
          </a:xfrm>
          <a:prstGeom prst="rect">
            <a:avLst/>
          </a:prstGeom>
        </p:spPr>
        <p:txBody>
          <a:bodyPr vert="horz" wrap="square" lIns="0" tIns="140970" rIns="0" bIns="0" rtlCol="0">
            <a:spAutoFit/>
          </a:bodyPr>
          <a:lstStyle>
            <a:defPPr>
              <a:defRPr kern="0"/>
            </a:defPPr>
          </a:lstStyle>
          <a:p>
            <a:pPr marL="12700">
              <a:lnSpc>
                <a:spcPct val="100000"/>
              </a:lnSpc>
              <a:spcBef>
                <a:spcPts val="1110"/>
              </a:spcBef>
            </a:pPr>
            <a:r>
              <a:rPr sz="1600" b="1" spc="-15" dirty="0">
                <a:latin typeface="微软雅黑" panose="020B0503020204020204" charset="-122"/>
                <a:cs typeface="微软雅黑" panose="020B0503020204020204" charset="-122"/>
              </a:rPr>
              <a:t>电商平台</a:t>
            </a:r>
            <a:endParaRPr sz="1600" dirty="0">
              <a:latin typeface="微软雅黑" panose="020B0503020204020204" charset="-122"/>
              <a:cs typeface="微软雅黑" panose="020B0503020204020204" charset="-122"/>
            </a:endParaRPr>
          </a:p>
          <a:p>
            <a:pPr marL="12700" marR="5080">
              <a:lnSpc>
                <a:spcPts val="2210"/>
              </a:lnSpc>
              <a:spcBef>
                <a:spcPts val="90"/>
              </a:spcBef>
            </a:pPr>
            <a:r>
              <a:rPr sz="1200" dirty="0">
                <a:latin typeface="微软雅黑" panose="020B0503020204020204" charset="-122"/>
                <a:cs typeface="微软雅黑" panose="020B0503020204020204" charset="-122"/>
              </a:rPr>
              <a:t>目前受限于微信风控政策，建议以</a:t>
            </a:r>
            <a:r>
              <a:rPr sz="1200" b="1" spc="-50" dirty="0">
                <a:latin typeface="微软雅黑" panose="020B0503020204020204" charset="-122"/>
                <a:cs typeface="微软雅黑" panose="020B0503020204020204" charset="-122"/>
              </a:rPr>
              <a:t>头</a:t>
            </a:r>
            <a:r>
              <a:rPr sz="1200" b="1" dirty="0">
                <a:latin typeface="微软雅黑" panose="020B0503020204020204" charset="-122"/>
                <a:cs typeface="微软雅黑" panose="020B0503020204020204" charset="-122"/>
              </a:rPr>
              <a:t>部电商</a:t>
            </a:r>
            <a:r>
              <a:rPr sz="1200" spc="-15" dirty="0">
                <a:latin typeface="微软雅黑" panose="020B0503020204020204" charset="-122"/>
                <a:cs typeface="微软雅黑" panose="020B0503020204020204" charset="-122"/>
              </a:rPr>
              <a:t>跟进为主</a:t>
            </a:r>
            <a:endParaRPr sz="1200" dirty="0">
              <a:latin typeface="微软雅黑" panose="020B0503020204020204" charset="-122"/>
              <a:cs typeface="微软雅黑" panose="020B0503020204020204" charset="-122"/>
            </a:endParaRPr>
          </a:p>
        </p:txBody>
      </p:sp>
      <p:grpSp>
        <p:nvGrpSpPr>
          <p:cNvPr id="7" name="object 8"/>
          <p:cNvGrpSpPr/>
          <p:nvPr/>
        </p:nvGrpSpPr>
        <p:grpSpPr>
          <a:xfrm>
            <a:off x="1069735" y="1492409"/>
            <a:ext cx="1633220" cy="1829435"/>
            <a:chOff x="1150774" y="1415124"/>
            <a:chExt cx="1633220" cy="1829435"/>
          </a:xfrm>
        </p:grpSpPr>
        <p:pic>
          <p:nvPicPr>
            <p:cNvPr id="8" name="object 9"/>
            <p:cNvPicPr/>
            <p:nvPr/>
          </p:nvPicPr>
          <p:blipFill>
            <a:blip r:embed="rId2" cstate="print"/>
            <a:stretch>
              <a:fillRect/>
            </a:stretch>
          </p:blipFill>
          <p:spPr>
            <a:xfrm>
              <a:off x="1150774" y="1415125"/>
              <a:ext cx="1633219" cy="1828961"/>
            </a:xfrm>
            <a:prstGeom prst="rect">
              <a:avLst/>
            </a:prstGeom>
          </p:spPr>
        </p:pic>
        <p:sp>
          <p:nvSpPr>
            <p:cNvPr id="9" name="object 10"/>
            <p:cNvSpPr/>
            <p:nvPr/>
          </p:nvSpPr>
          <p:spPr>
            <a:xfrm>
              <a:off x="1150774" y="1415124"/>
              <a:ext cx="1633220" cy="1829435"/>
            </a:xfrm>
            <a:custGeom>
              <a:avLst/>
              <a:gdLst/>
              <a:ahLst/>
              <a:cxnLst/>
              <a:rect l="l" t="t" r="r" b="b"/>
              <a:pathLst>
                <a:path w="1633220" h="1829435">
                  <a:moveTo>
                    <a:pt x="1633220" y="1285420"/>
                  </a:moveTo>
                  <a:lnTo>
                    <a:pt x="1626448" y="1328492"/>
                  </a:lnTo>
                  <a:lnTo>
                    <a:pt x="1607910" y="1371407"/>
                  </a:lnTo>
                  <a:lnTo>
                    <a:pt x="1580273" y="1408987"/>
                  </a:lnTo>
                  <a:lnTo>
                    <a:pt x="1546204" y="1436055"/>
                  </a:lnTo>
                  <a:lnTo>
                    <a:pt x="1174713" y="1650867"/>
                  </a:lnTo>
                  <a:lnTo>
                    <a:pt x="983948" y="1761176"/>
                  </a:lnTo>
                  <a:lnTo>
                    <a:pt x="913666" y="1801816"/>
                  </a:lnTo>
                  <a:lnTo>
                    <a:pt x="903625" y="1807622"/>
                  </a:lnTo>
                  <a:lnTo>
                    <a:pt x="862784" y="1823626"/>
                  </a:lnTo>
                  <a:lnTo>
                    <a:pt x="816610" y="1828961"/>
                  </a:lnTo>
                  <a:lnTo>
                    <a:pt x="770435" y="1823626"/>
                  </a:lnTo>
                  <a:lnTo>
                    <a:pt x="729594" y="1807622"/>
                  </a:lnTo>
                  <a:lnTo>
                    <a:pt x="358103" y="1592809"/>
                  </a:lnTo>
                  <a:lnTo>
                    <a:pt x="167338" y="1482501"/>
                  </a:lnTo>
                  <a:lnTo>
                    <a:pt x="97056" y="1441860"/>
                  </a:lnTo>
                  <a:lnTo>
                    <a:pt x="52946" y="1408987"/>
                  </a:lnTo>
                  <a:lnTo>
                    <a:pt x="25309" y="1371407"/>
                  </a:lnTo>
                  <a:lnTo>
                    <a:pt x="6771" y="1328492"/>
                  </a:lnTo>
                  <a:lnTo>
                    <a:pt x="0" y="1285420"/>
                  </a:lnTo>
                  <a:lnTo>
                    <a:pt x="0" y="856763"/>
                  </a:lnTo>
                  <a:lnTo>
                    <a:pt x="0" y="636642"/>
                  </a:lnTo>
                  <a:lnTo>
                    <a:pt x="0" y="555545"/>
                  </a:lnTo>
                  <a:lnTo>
                    <a:pt x="0" y="543960"/>
                  </a:lnTo>
                  <a:lnTo>
                    <a:pt x="6771" y="500155"/>
                  </a:lnTo>
                  <a:lnTo>
                    <a:pt x="25309" y="457135"/>
                  </a:lnTo>
                  <a:lnTo>
                    <a:pt x="52946" y="419450"/>
                  </a:lnTo>
                  <a:lnTo>
                    <a:pt x="87015" y="391651"/>
                  </a:lnTo>
                  <a:lnTo>
                    <a:pt x="458506" y="176839"/>
                  </a:lnTo>
                  <a:lnTo>
                    <a:pt x="649271" y="66530"/>
                  </a:lnTo>
                  <a:lnTo>
                    <a:pt x="719553" y="25890"/>
                  </a:lnTo>
                  <a:lnTo>
                    <a:pt x="729594" y="20084"/>
                  </a:lnTo>
                  <a:lnTo>
                    <a:pt x="770435" y="5021"/>
                  </a:lnTo>
                  <a:lnTo>
                    <a:pt x="816610" y="0"/>
                  </a:lnTo>
                  <a:lnTo>
                    <a:pt x="862784" y="5021"/>
                  </a:lnTo>
                  <a:lnTo>
                    <a:pt x="903625" y="20084"/>
                  </a:lnTo>
                  <a:lnTo>
                    <a:pt x="1275116" y="234896"/>
                  </a:lnTo>
                  <a:lnTo>
                    <a:pt x="1465881" y="345205"/>
                  </a:lnTo>
                  <a:lnTo>
                    <a:pt x="1536163" y="385845"/>
                  </a:lnTo>
                  <a:lnTo>
                    <a:pt x="1546204" y="391651"/>
                  </a:lnTo>
                  <a:lnTo>
                    <a:pt x="1580273" y="419450"/>
                  </a:lnTo>
                  <a:lnTo>
                    <a:pt x="1607910" y="457135"/>
                  </a:lnTo>
                  <a:lnTo>
                    <a:pt x="1626448" y="500155"/>
                  </a:lnTo>
                  <a:lnTo>
                    <a:pt x="1633220" y="543960"/>
                  </a:lnTo>
                  <a:lnTo>
                    <a:pt x="1633220" y="1285420"/>
                  </a:lnTo>
                  <a:close/>
                </a:path>
              </a:pathLst>
            </a:custGeom>
            <a:ln w="12700">
              <a:solidFill>
                <a:srgbClr val="000000"/>
              </a:solidFill>
            </a:ln>
          </p:spPr>
          <p:txBody>
            <a:bodyPr wrap="square" lIns="0" tIns="0" rIns="0" bIns="0" rtlCol="0"/>
            <a:lstStyle>
              <a:defPPr>
                <a:defRPr kern="0"/>
              </a:defPPr>
            </a:lstStyle>
            <a:p/>
          </p:txBody>
        </p:sp>
      </p:grpSp>
      <p:sp>
        <p:nvSpPr>
          <p:cNvPr id="10" name="object 11"/>
          <p:cNvSpPr txBox="1"/>
          <p:nvPr/>
        </p:nvSpPr>
        <p:spPr>
          <a:xfrm>
            <a:off x="3025534" y="1691539"/>
            <a:ext cx="2510155" cy="1510665"/>
          </a:xfrm>
          <a:prstGeom prst="rect">
            <a:avLst/>
          </a:prstGeom>
        </p:spPr>
        <p:txBody>
          <a:bodyPr vert="horz" wrap="square" lIns="0" tIns="145415" rIns="0" bIns="0" rtlCol="0">
            <a:spAutoFit/>
          </a:bodyPr>
          <a:lstStyle>
            <a:defPPr>
              <a:defRPr kern="0"/>
            </a:defPPr>
          </a:lstStyle>
          <a:p>
            <a:pPr marL="12700">
              <a:lnSpc>
                <a:spcPct val="100000"/>
              </a:lnSpc>
              <a:spcBef>
                <a:spcPts val="1145"/>
              </a:spcBef>
            </a:pPr>
            <a:r>
              <a:rPr sz="1600" b="1" dirty="0">
                <a:latin typeface="微软雅黑" panose="020B0503020204020204" charset="-122"/>
                <a:cs typeface="微软雅黑" panose="020B0503020204020204" charset="-122"/>
              </a:rPr>
              <a:t>加盟连锁</a:t>
            </a:r>
            <a:r>
              <a:rPr sz="1200" dirty="0">
                <a:solidFill>
                  <a:srgbClr val="FF0000"/>
                </a:solidFill>
                <a:latin typeface="微软雅黑" panose="020B0503020204020204" charset="-122"/>
                <a:cs typeface="微软雅黑" panose="020B0503020204020204" charset="-122"/>
              </a:rPr>
              <a:t>（中信主推行业</a:t>
            </a:r>
            <a:r>
              <a:rPr sz="1200" spc="-50" dirty="0">
                <a:solidFill>
                  <a:srgbClr val="FF0000"/>
                </a:solidFill>
                <a:latin typeface="微软雅黑" panose="020B0503020204020204" charset="-122"/>
                <a:cs typeface="微软雅黑" panose="020B0503020204020204" charset="-122"/>
              </a:rPr>
              <a:t>）</a:t>
            </a:r>
            <a:endParaRPr sz="1200" dirty="0">
              <a:latin typeface="微软雅黑" panose="020B0503020204020204" charset="-122"/>
              <a:cs typeface="微软雅黑" panose="020B0503020204020204" charset="-122"/>
            </a:endParaRPr>
          </a:p>
          <a:p>
            <a:pPr marL="12700" marR="5080">
              <a:lnSpc>
                <a:spcPct val="151000"/>
              </a:lnSpc>
              <a:spcBef>
                <a:spcPts val="55"/>
              </a:spcBef>
            </a:pPr>
            <a:r>
              <a:rPr sz="1200" b="1" spc="-10" dirty="0">
                <a:solidFill>
                  <a:srgbClr val="262626"/>
                </a:solidFill>
                <a:latin typeface="微软雅黑" panose="020B0503020204020204" charset="-122"/>
                <a:cs typeface="微软雅黑" panose="020B0503020204020204" charset="-122"/>
              </a:rPr>
              <a:t>100</a:t>
            </a:r>
            <a:r>
              <a:rPr sz="1200" b="1" dirty="0">
                <a:solidFill>
                  <a:srgbClr val="262626"/>
                </a:solidFill>
                <a:latin typeface="微软雅黑" panose="020B0503020204020204" charset="-122"/>
                <a:cs typeface="微软雅黑" panose="020B0503020204020204" charset="-122"/>
              </a:rPr>
              <a:t>家门店以上或年日均留存</a:t>
            </a:r>
            <a:r>
              <a:rPr sz="1200" b="1" spc="-10" dirty="0">
                <a:solidFill>
                  <a:srgbClr val="262626"/>
                </a:solidFill>
                <a:latin typeface="微软雅黑" panose="020B0503020204020204" charset="-122"/>
                <a:cs typeface="微软雅黑" panose="020B0503020204020204" charset="-122"/>
              </a:rPr>
              <a:t>1000</a:t>
            </a:r>
            <a:r>
              <a:rPr sz="1200" b="1" spc="-50" dirty="0">
                <a:solidFill>
                  <a:srgbClr val="262626"/>
                </a:solidFill>
                <a:latin typeface="微软雅黑" panose="020B0503020204020204" charset="-122"/>
                <a:cs typeface="微软雅黑" panose="020B0503020204020204" charset="-122"/>
              </a:rPr>
              <a:t>万</a:t>
            </a:r>
            <a:r>
              <a:rPr sz="1200" b="1" dirty="0">
                <a:solidFill>
                  <a:srgbClr val="262626"/>
                </a:solidFill>
                <a:latin typeface="微软雅黑" panose="020B0503020204020204" charset="-122"/>
                <a:cs typeface="微软雅黑" panose="020B0503020204020204" charset="-122"/>
              </a:rPr>
              <a:t>以上</a:t>
            </a:r>
            <a:r>
              <a:rPr sz="1200" spc="-5" dirty="0">
                <a:solidFill>
                  <a:srgbClr val="262626"/>
                </a:solidFill>
                <a:latin typeface="微软雅黑" panose="020B0503020204020204" charset="-122"/>
                <a:cs typeface="微软雅黑" panose="020B0503020204020204" charset="-122"/>
              </a:rPr>
              <a:t>，完成特许经营备案，低于标准须关联零售获客场景，加大分项为优质投资方、行业发展空间</a:t>
            </a:r>
            <a:endParaRPr sz="1200" dirty="0">
              <a:latin typeface="微软雅黑" panose="020B0503020204020204" charset="-122"/>
              <a:cs typeface="微软雅黑" panose="020B0503020204020204" charset="-122"/>
            </a:endParaRPr>
          </a:p>
        </p:txBody>
      </p:sp>
      <p:grpSp>
        <p:nvGrpSpPr>
          <p:cNvPr id="11" name="object 12"/>
          <p:cNvGrpSpPr/>
          <p:nvPr/>
        </p:nvGrpSpPr>
        <p:grpSpPr>
          <a:xfrm>
            <a:off x="6554711" y="1492409"/>
            <a:ext cx="1633220" cy="1829435"/>
            <a:chOff x="6635750" y="1415124"/>
            <a:chExt cx="1633220" cy="1829435"/>
          </a:xfrm>
        </p:grpSpPr>
        <p:pic>
          <p:nvPicPr>
            <p:cNvPr id="12" name="object 13"/>
            <p:cNvPicPr/>
            <p:nvPr/>
          </p:nvPicPr>
          <p:blipFill>
            <a:blip r:embed="rId3" cstate="print"/>
            <a:stretch>
              <a:fillRect/>
            </a:stretch>
          </p:blipFill>
          <p:spPr>
            <a:xfrm>
              <a:off x="6635750" y="1415125"/>
              <a:ext cx="1633220" cy="1828961"/>
            </a:xfrm>
            <a:prstGeom prst="rect">
              <a:avLst/>
            </a:prstGeom>
          </p:spPr>
        </p:pic>
        <p:sp>
          <p:nvSpPr>
            <p:cNvPr id="13" name="object 14"/>
            <p:cNvSpPr/>
            <p:nvPr/>
          </p:nvSpPr>
          <p:spPr>
            <a:xfrm>
              <a:off x="6635750" y="1415124"/>
              <a:ext cx="1633220" cy="1829435"/>
            </a:xfrm>
            <a:custGeom>
              <a:avLst/>
              <a:gdLst/>
              <a:ahLst/>
              <a:cxnLst/>
              <a:rect l="l" t="t" r="r" b="b"/>
              <a:pathLst>
                <a:path w="1633220" h="1829435">
                  <a:moveTo>
                    <a:pt x="1633220" y="1285420"/>
                  </a:moveTo>
                  <a:lnTo>
                    <a:pt x="1626448" y="1328492"/>
                  </a:lnTo>
                  <a:lnTo>
                    <a:pt x="1607910" y="1371407"/>
                  </a:lnTo>
                  <a:lnTo>
                    <a:pt x="1580273" y="1408987"/>
                  </a:lnTo>
                  <a:lnTo>
                    <a:pt x="1546204" y="1436055"/>
                  </a:lnTo>
                  <a:lnTo>
                    <a:pt x="1174713" y="1650867"/>
                  </a:lnTo>
                  <a:lnTo>
                    <a:pt x="983948" y="1761176"/>
                  </a:lnTo>
                  <a:lnTo>
                    <a:pt x="913666" y="1801816"/>
                  </a:lnTo>
                  <a:lnTo>
                    <a:pt x="903625" y="1807622"/>
                  </a:lnTo>
                  <a:lnTo>
                    <a:pt x="862784" y="1823626"/>
                  </a:lnTo>
                  <a:lnTo>
                    <a:pt x="816610" y="1828961"/>
                  </a:lnTo>
                  <a:lnTo>
                    <a:pt x="770435" y="1823626"/>
                  </a:lnTo>
                  <a:lnTo>
                    <a:pt x="729594" y="1807622"/>
                  </a:lnTo>
                  <a:lnTo>
                    <a:pt x="358103" y="1592809"/>
                  </a:lnTo>
                  <a:lnTo>
                    <a:pt x="167338" y="1482501"/>
                  </a:lnTo>
                  <a:lnTo>
                    <a:pt x="97056" y="1441860"/>
                  </a:lnTo>
                  <a:lnTo>
                    <a:pt x="52946" y="1408987"/>
                  </a:lnTo>
                  <a:lnTo>
                    <a:pt x="25309" y="1371407"/>
                  </a:lnTo>
                  <a:lnTo>
                    <a:pt x="6771" y="1328492"/>
                  </a:lnTo>
                  <a:lnTo>
                    <a:pt x="0" y="1285420"/>
                  </a:lnTo>
                  <a:lnTo>
                    <a:pt x="0" y="856763"/>
                  </a:lnTo>
                  <a:lnTo>
                    <a:pt x="0" y="636642"/>
                  </a:lnTo>
                  <a:lnTo>
                    <a:pt x="0" y="555545"/>
                  </a:lnTo>
                  <a:lnTo>
                    <a:pt x="0" y="543960"/>
                  </a:lnTo>
                  <a:lnTo>
                    <a:pt x="6771" y="500155"/>
                  </a:lnTo>
                  <a:lnTo>
                    <a:pt x="25309" y="457135"/>
                  </a:lnTo>
                  <a:lnTo>
                    <a:pt x="52946" y="419450"/>
                  </a:lnTo>
                  <a:lnTo>
                    <a:pt x="87015" y="391651"/>
                  </a:lnTo>
                  <a:lnTo>
                    <a:pt x="458506" y="176839"/>
                  </a:lnTo>
                  <a:lnTo>
                    <a:pt x="649271" y="66530"/>
                  </a:lnTo>
                  <a:lnTo>
                    <a:pt x="719553" y="25890"/>
                  </a:lnTo>
                  <a:lnTo>
                    <a:pt x="729594" y="20084"/>
                  </a:lnTo>
                  <a:lnTo>
                    <a:pt x="770435" y="5021"/>
                  </a:lnTo>
                  <a:lnTo>
                    <a:pt x="816610" y="0"/>
                  </a:lnTo>
                  <a:lnTo>
                    <a:pt x="862784" y="5021"/>
                  </a:lnTo>
                  <a:lnTo>
                    <a:pt x="903625" y="20084"/>
                  </a:lnTo>
                  <a:lnTo>
                    <a:pt x="1275116" y="234896"/>
                  </a:lnTo>
                  <a:lnTo>
                    <a:pt x="1465881" y="345205"/>
                  </a:lnTo>
                  <a:lnTo>
                    <a:pt x="1536163" y="385845"/>
                  </a:lnTo>
                  <a:lnTo>
                    <a:pt x="1546204" y="391651"/>
                  </a:lnTo>
                  <a:lnTo>
                    <a:pt x="1580273" y="419450"/>
                  </a:lnTo>
                  <a:lnTo>
                    <a:pt x="1607910" y="457135"/>
                  </a:lnTo>
                  <a:lnTo>
                    <a:pt x="1626448" y="500155"/>
                  </a:lnTo>
                  <a:lnTo>
                    <a:pt x="1633220" y="543960"/>
                  </a:lnTo>
                  <a:lnTo>
                    <a:pt x="1633220" y="1285420"/>
                  </a:lnTo>
                  <a:close/>
                </a:path>
              </a:pathLst>
            </a:custGeom>
            <a:ln w="12700">
              <a:solidFill>
                <a:srgbClr val="000000"/>
              </a:solidFill>
            </a:ln>
          </p:spPr>
          <p:txBody>
            <a:bodyPr wrap="square" lIns="0" tIns="0" rIns="0" bIns="0" rtlCol="0"/>
            <a:lstStyle>
              <a:defPPr>
                <a:defRPr kern="0"/>
              </a:defPPr>
            </a:lstStyle>
            <a:p/>
          </p:txBody>
        </p:sp>
      </p:grpSp>
      <p:sp>
        <p:nvSpPr>
          <p:cNvPr id="14" name="object 15"/>
          <p:cNvSpPr txBox="1"/>
          <p:nvPr/>
        </p:nvSpPr>
        <p:spPr>
          <a:xfrm>
            <a:off x="8510511" y="1691539"/>
            <a:ext cx="2463800" cy="1230630"/>
          </a:xfrm>
          <a:prstGeom prst="rect">
            <a:avLst/>
          </a:prstGeom>
        </p:spPr>
        <p:txBody>
          <a:bodyPr vert="horz" wrap="square" lIns="0" tIns="145415" rIns="0" bIns="0" rtlCol="0">
            <a:spAutoFit/>
          </a:bodyPr>
          <a:lstStyle>
            <a:defPPr>
              <a:defRPr kern="0"/>
            </a:defPPr>
          </a:lstStyle>
          <a:p>
            <a:pPr marL="12700">
              <a:lnSpc>
                <a:spcPct val="100000"/>
              </a:lnSpc>
              <a:spcBef>
                <a:spcPts val="1145"/>
              </a:spcBef>
            </a:pPr>
            <a:r>
              <a:rPr sz="1600" b="1" spc="-15" dirty="0">
                <a:latin typeface="微软雅黑" panose="020B0503020204020204" charset="-122"/>
                <a:cs typeface="微软雅黑" panose="020B0503020204020204" charset="-122"/>
              </a:rPr>
              <a:t>网络运输</a:t>
            </a:r>
            <a:endParaRPr sz="1600" dirty="0">
              <a:latin typeface="微软雅黑" panose="020B0503020204020204" charset="-122"/>
              <a:cs typeface="微软雅黑" panose="020B0503020204020204" charset="-122"/>
            </a:endParaRPr>
          </a:p>
          <a:p>
            <a:pPr marL="12700" marR="5080" algn="just">
              <a:lnSpc>
                <a:spcPct val="149000"/>
              </a:lnSpc>
              <a:spcBef>
                <a:spcPts val="75"/>
              </a:spcBef>
            </a:pPr>
            <a:r>
              <a:rPr sz="1200" spc="-5" dirty="0">
                <a:latin typeface="微软雅黑" panose="020B0503020204020204" charset="-122"/>
                <a:cs typeface="微软雅黑" panose="020B0503020204020204" charset="-122"/>
              </a:rPr>
              <a:t>包括物流运输、快递运输场景，需明</a:t>
            </a:r>
            <a:r>
              <a:rPr sz="1200" dirty="0">
                <a:latin typeface="微软雅黑" panose="020B0503020204020204" charset="-122"/>
                <a:cs typeface="微软雅黑" panose="020B0503020204020204" charset="-122"/>
              </a:rPr>
              <a:t>确是撮合或自营业务场景，</a:t>
            </a:r>
            <a:r>
              <a:rPr sz="1200" b="1" spc="-15" dirty="0">
                <a:latin typeface="微软雅黑" panose="020B0503020204020204" charset="-122"/>
                <a:cs typeface="微软雅黑" panose="020B0503020204020204" charset="-122"/>
              </a:rPr>
              <a:t>年交易额</a:t>
            </a:r>
            <a:r>
              <a:rPr sz="1200" b="1" dirty="0">
                <a:latin typeface="微软雅黑" panose="020B0503020204020204" charset="-122"/>
                <a:cs typeface="微软雅黑" panose="020B0503020204020204" charset="-122"/>
              </a:rPr>
              <a:t>不低于 20</a:t>
            </a:r>
            <a:r>
              <a:rPr sz="1200" b="1" spc="-20" dirty="0">
                <a:latin typeface="微软雅黑" panose="020B0503020204020204" charset="-122"/>
                <a:cs typeface="微软雅黑" panose="020B0503020204020204" charset="-122"/>
              </a:rPr>
              <a:t> 亿元</a:t>
            </a:r>
            <a:endParaRPr sz="1200" dirty="0">
              <a:latin typeface="微软雅黑" panose="020B0503020204020204" charset="-122"/>
              <a:cs typeface="微软雅黑" panose="020B0503020204020204" charset="-122"/>
            </a:endParaRPr>
          </a:p>
        </p:txBody>
      </p:sp>
      <p:grpSp>
        <p:nvGrpSpPr>
          <p:cNvPr id="15" name="object 16"/>
          <p:cNvGrpSpPr/>
          <p:nvPr/>
        </p:nvGrpSpPr>
        <p:grpSpPr>
          <a:xfrm>
            <a:off x="6554711" y="4121944"/>
            <a:ext cx="1633220" cy="1829435"/>
            <a:chOff x="6635750" y="4044659"/>
            <a:chExt cx="1633220" cy="1829435"/>
          </a:xfrm>
        </p:grpSpPr>
        <p:pic>
          <p:nvPicPr>
            <p:cNvPr id="16" name="object 17"/>
            <p:cNvPicPr/>
            <p:nvPr/>
          </p:nvPicPr>
          <p:blipFill>
            <a:blip r:embed="rId4" cstate="print"/>
            <a:stretch>
              <a:fillRect/>
            </a:stretch>
          </p:blipFill>
          <p:spPr>
            <a:xfrm>
              <a:off x="6635750" y="4044659"/>
              <a:ext cx="1633220" cy="1828961"/>
            </a:xfrm>
            <a:prstGeom prst="rect">
              <a:avLst/>
            </a:prstGeom>
          </p:spPr>
        </p:pic>
        <p:sp>
          <p:nvSpPr>
            <p:cNvPr id="17" name="object 18"/>
            <p:cNvSpPr/>
            <p:nvPr/>
          </p:nvSpPr>
          <p:spPr>
            <a:xfrm>
              <a:off x="6635750" y="4044659"/>
              <a:ext cx="1633220" cy="1829435"/>
            </a:xfrm>
            <a:custGeom>
              <a:avLst/>
              <a:gdLst/>
              <a:ahLst/>
              <a:cxnLst/>
              <a:rect l="l" t="t" r="r" b="b"/>
              <a:pathLst>
                <a:path w="1633220" h="1829435">
                  <a:moveTo>
                    <a:pt x="1633220" y="1285420"/>
                  </a:moveTo>
                  <a:lnTo>
                    <a:pt x="1626448" y="1328492"/>
                  </a:lnTo>
                  <a:lnTo>
                    <a:pt x="1607910" y="1371407"/>
                  </a:lnTo>
                  <a:lnTo>
                    <a:pt x="1580273" y="1408987"/>
                  </a:lnTo>
                  <a:lnTo>
                    <a:pt x="1546204" y="1436055"/>
                  </a:lnTo>
                  <a:lnTo>
                    <a:pt x="1174713" y="1650867"/>
                  </a:lnTo>
                  <a:lnTo>
                    <a:pt x="983948" y="1761176"/>
                  </a:lnTo>
                  <a:lnTo>
                    <a:pt x="913666" y="1801816"/>
                  </a:lnTo>
                  <a:lnTo>
                    <a:pt x="903625" y="1807622"/>
                  </a:lnTo>
                  <a:lnTo>
                    <a:pt x="862784" y="1823626"/>
                  </a:lnTo>
                  <a:lnTo>
                    <a:pt x="816610" y="1828961"/>
                  </a:lnTo>
                  <a:lnTo>
                    <a:pt x="770435" y="1823626"/>
                  </a:lnTo>
                  <a:lnTo>
                    <a:pt x="729594" y="1807622"/>
                  </a:lnTo>
                  <a:lnTo>
                    <a:pt x="358103" y="1592809"/>
                  </a:lnTo>
                  <a:lnTo>
                    <a:pt x="167338" y="1482501"/>
                  </a:lnTo>
                  <a:lnTo>
                    <a:pt x="97056" y="1441860"/>
                  </a:lnTo>
                  <a:lnTo>
                    <a:pt x="52946" y="1408987"/>
                  </a:lnTo>
                  <a:lnTo>
                    <a:pt x="25309" y="1371407"/>
                  </a:lnTo>
                  <a:lnTo>
                    <a:pt x="6771" y="1328492"/>
                  </a:lnTo>
                  <a:lnTo>
                    <a:pt x="0" y="1285420"/>
                  </a:lnTo>
                  <a:lnTo>
                    <a:pt x="0" y="856763"/>
                  </a:lnTo>
                  <a:lnTo>
                    <a:pt x="0" y="636642"/>
                  </a:lnTo>
                  <a:lnTo>
                    <a:pt x="0" y="555545"/>
                  </a:lnTo>
                  <a:lnTo>
                    <a:pt x="0" y="543960"/>
                  </a:lnTo>
                  <a:lnTo>
                    <a:pt x="6771" y="500155"/>
                  </a:lnTo>
                  <a:lnTo>
                    <a:pt x="25309" y="457135"/>
                  </a:lnTo>
                  <a:lnTo>
                    <a:pt x="52946" y="419450"/>
                  </a:lnTo>
                  <a:lnTo>
                    <a:pt x="87015" y="391651"/>
                  </a:lnTo>
                  <a:lnTo>
                    <a:pt x="458506" y="176839"/>
                  </a:lnTo>
                  <a:lnTo>
                    <a:pt x="649271" y="66530"/>
                  </a:lnTo>
                  <a:lnTo>
                    <a:pt x="719553" y="25890"/>
                  </a:lnTo>
                  <a:lnTo>
                    <a:pt x="729594" y="20084"/>
                  </a:lnTo>
                  <a:lnTo>
                    <a:pt x="770435" y="5021"/>
                  </a:lnTo>
                  <a:lnTo>
                    <a:pt x="816610" y="0"/>
                  </a:lnTo>
                  <a:lnTo>
                    <a:pt x="862784" y="5021"/>
                  </a:lnTo>
                  <a:lnTo>
                    <a:pt x="903625" y="20084"/>
                  </a:lnTo>
                  <a:lnTo>
                    <a:pt x="1275116" y="234896"/>
                  </a:lnTo>
                  <a:lnTo>
                    <a:pt x="1465881" y="345205"/>
                  </a:lnTo>
                  <a:lnTo>
                    <a:pt x="1536163" y="385845"/>
                  </a:lnTo>
                  <a:lnTo>
                    <a:pt x="1546204" y="391651"/>
                  </a:lnTo>
                  <a:lnTo>
                    <a:pt x="1580273" y="419450"/>
                  </a:lnTo>
                  <a:lnTo>
                    <a:pt x="1607910" y="457135"/>
                  </a:lnTo>
                  <a:lnTo>
                    <a:pt x="1626448" y="500155"/>
                  </a:lnTo>
                  <a:lnTo>
                    <a:pt x="1633220" y="543960"/>
                  </a:lnTo>
                  <a:lnTo>
                    <a:pt x="1633220" y="1285420"/>
                  </a:lnTo>
                  <a:close/>
                </a:path>
              </a:pathLst>
            </a:custGeom>
            <a:ln w="12700">
              <a:solidFill>
                <a:srgbClr val="000000"/>
              </a:solidFill>
            </a:ln>
          </p:spPr>
          <p:txBody>
            <a:bodyPr wrap="square" lIns="0" tIns="0" rIns="0" bIns="0" rtlCol="0"/>
            <a:lstStyle>
              <a:defPPr>
                <a:defRPr kern="0"/>
              </a:defPPr>
            </a:lstStyle>
            <a:p/>
          </p:txBody>
        </p:sp>
      </p:grpSp>
      <p:sp>
        <p:nvSpPr>
          <p:cNvPr id="18" name="object 19"/>
          <p:cNvSpPr txBox="1"/>
          <p:nvPr/>
        </p:nvSpPr>
        <p:spPr>
          <a:xfrm>
            <a:off x="8510511" y="4326027"/>
            <a:ext cx="2618105" cy="1226185"/>
          </a:xfrm>
          <a:prstGeom prst="rect">
            <a:avLst/>
          </a:prstGeom>
        </p:spPr>
        <p:txBody>
          <a:bodyPr vert="horz" wrap="square" lIns="0" tIns="140970" rIns="0" bIns="0" rtlCol="0">
            <a:spAutoFit/>
          </a:bodyPr>
          <a:lstStyle>
            <a:defPPr>
              <a:defRPr kern="0"/>
            </a:defPPr>
          </a:lstStyle>
          <a:p>
            <a:pPr marL="12700">
              <a:lnSpc>
                <a:spcPct val="100000"/>
              </a:lnSpc>
              <a:spcBef>
                <a:spcPts val="1110"/>
              </a:spcBef>
            </a:pPr>
            <a:r>
              <a:rPr sz="1600" b="1" spc="-20" dirty="0">
                <a:latin typeface="微软雅黑" panose="020B0503020204020204" charset="-122"/>
                <a:cs typeface="微软雅黑" panose="020B0503020204020204" charset="-122"/>
              </a:rPr>
              <a:t>新能源</a:t>
            </a:r>
            <a:endParaRPr sz="1600" dirty="0">
              <a:latin typeface="微软雅黑" panose="020B0503020204020204" charset="-122"/>
              <a:cs typeface="微软雅黑" panose="020B0503020204020204" charset="-122"/>
            </a:endParaRPr>
          </a:p>
          <a:p>
            <a:pPr marL="12700">
              <a:lnSpc>
                <a:spcPct val="100000"/>
              </a:lnSpc>
              <a:spcBef>
                <a:spcPts val="760"/>
              </a:spcBef>
            </a:pPr>
            <a:r>
              <a:rPr sz="1200" spc="155" dirty="0">
                <a:latin typeface="微软雅黑" panose="020B0503020204020204" charset="-122"/>
                <a:cs typeface="微软雅黑" panose="020B0503020204020204" charset="-122"/>
              </a:rPr>
              <a:t>包括充电桩、充电宝、分布式光伏</a:t>
            </a:r>
            <a:endParaRPr sz="1200" dirty="0">
              <a:latin typeface="微软雅黑" panose="020B0503020204020204" charset="-122"/>
              <a:cs typeface="微软雅黑" panose="020B0503020204020204" charset="-122"/>
            </a:endParaRPr>
          </a:p>
          <a:p>
            <a:pPr marL="12700" marR="25400">
              <a:lnSpc>
                <a:spcPct val="147000"/>
              </a:lnSpc>
              <a:spcBef>
                <a:spcPts val="95"/>
              </a:spcBef>
            </a:pPr>
            <a:r>
              <a:rPr sz="1200" dirty="0">
                <a:latin typeface="微软雅黑" panose="020B0503020204020204" charset="-122"/>
                <a:cs typeface="微软雅黑" panose="020B0503020204020204" charset="-122"/>
              </a:rPr>
              <a:t>（国企）等场景，</a:t>
            </a:r>
            <a:r>
              <a:rPr sz="1200" b="1" spc="30" dirty="0">
                <a:latin typeface="微软雅黑" panose="020B0503020204020204" charset="-122"/>
                <a:cs typeface="微软雅黑" panose="020B0503020204020204" charset="-122"/>
              </a:rPr>
              <a:t>年交易额不低于 </a:t>
            </a:r>
            <a:r>
              <a:rPr sz="1200" b="1" spc="-25" dirty="0">
                <a:latin typeface="微软雅黑" panose="020B0503020204020204" charset="-122"/>
                <a:cs typeface="微软雅黑" panose="020B0503020204020204" charset="-122"/>
              </a:rPr>
              <a:t>20亿元</a:t>
            </a:r>
            <a:endParaRPr sz="1200" dirty="0">
              <a:latin typeface="微软雅黑" panose="020B0503020204020204" charset="-122"/>
              <a:cs typeface="微软雅黑" panose="020B0503020204020204" charset="-122"/>
            </a:endParaRPr>
          </a:p>
        </p:txBody>
      </p:sp>
      <p:sp>
        <p:nvSpPr>
          <p:cNvPr id="20" name="任意多边形: 形状 18"/>
          <p:cNvSpPr/>
          <p:nvPr>
            <p:custDataLst>
              <p:tags r:id="rId5"/>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21" name="对角圆角矩形 120"/>
          <p:cNvSpPr/>
          <p:nvPr>
            <p:custDataLst>
              <p:tags r:id="rId6"/>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中信银行准入条件</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4"/>
          <p:cNvGrpSpPr/>
          <p:nvPr/>
        </p:nvGrpSpPr>
        <p:grpSpPr>
          <a:xfrm>
            <a:off x="936799" y="1850634"/>
            <a:ext cx="4020819" cy="4472305"/>
            <a:chOff x="1113789" y="1699143"/>
            <a:chExt cx="4020819" cy="4472305"/>
          </a:xfrm>
        </p:grpSpPr>
        <p:pic>
          <p:nvPicPr>
            <p:cNvPr id="4" name="object 5"/>
            <p:cNvPicPr/>
            <p:nvPr/>
          </p:nvPicPr>
          <p:blipFill>
            <a:blip r:embed="rId1" cstate="print"/>
            <a:stretch>
              <a:fillRect/>
            </a:stretch>
          </p:blipFill>
          <p:spPr>
            <a:xfrm>
              <a:off x="1113789" y="1712987"/>
              <a:ext cx="3380104" cy="3770758"/>
            </a:xfrm>
            <a:prstGeom prst="rect">
              <a:avLst/>
            </a:prstGeom>
          </p:spPr>
        </p:pic>
        <p:sp>
          <p:nvSpPr>
            <p:cNvPr id="5" name="object 6"/>
            <p:cNvSpPr/>
            <p:nvPr/>
          </p:nvSpPr>
          <p:spPr>
            <a:xfrm>
              <a:off x="1113789" y="1699143"/>
              <a:ext cx="3380104" cy="3784600"/>
            </a:xfrm>
            <a:custGeom>
              <a:avLst/>
              <a:gdLst/>
              <a:ahLst/>
              <a:cxnLst/>
              <a:rect l="l" t="t" r="r" b="b"/>
              <a:pathLst>
                <a:path w="3380104" h="3784600">
                  <a:moveTo>
                    <a:pt x="3380105" y="2659871"/>
                  </a:moveTo>
                  <a:lnTo>
                    <a:pt x="3376486" y="2703806"/>
                  </a:lnTo>
                  <a:lnTo>
                    <a:pt x="3366089" y="2748999"/>
                  </a:lnTo>
                  <a:lnTo>
                    <a:pt x="3349605" y="2794110"/>
                  </a:lnTo>
                  <a:lnTo>
                    <a:pt x="3327723" y="2837801"/>
                  </a:lnTo>
                  <a:lnTo>
                    <a:pt x="3301134" y="2878733"/>
                  </a:lnTo>
                  <a:lnTo>
                    <a:pt x="3270526" y="2915565"/>
                  </a:lnTo>
                  <a:lnTo>
                    <a:pt x="3236591" y="2946958"/>
                  </a:lnTo>
                  <a:lnTo>
                    <a:pt x="3200018" y="2971574"/>
                  </a:lnTo>
                  <a:lnTo>
                    <a:pt x="2431182" y="3416077"/>
                  </a:lnTo>
                  <a:lnTo>
                    <a:pt x="2036374" y="3644335"/>
                  </a:lnTo>
                  <a:lnTo>
                    <a:pt x="1890919" y="3728430"/>
                  </a:lnTo>
                  <a:lnTo>
                    <a:pt x="1870140" y="3740444"/>
                  </a:lnTo>
                  <a:lnTo>
                    <a:pt x="1829947" y="3759763"/>
                  </a:lnTo>
                  <a:lnTo>
                    <a:pt x="1785615" y="3773562"/>
                  </a:lnTo>
                  <a:lnTo>
                    <a:pt x="1738524" y="3781842"/>
                  </a:lnTo>
                  <a:lnTo>
                    <a:pt x="1690052" y="3784602"/>
                  </a:lnTo>
                  <a:lnTo>
                    <a:pt x="1641580" y="3781842"/>
                  </a:lnTo>
                  <a:lnTo>
                    <a:pt x="1594489" y="3773562"/>
                  </a:lnTo>
                  <a:lnTo>
                    <a:pt x="1550157" y="3759763"/>
                  </a:lnTo>
                  <a:lnTo>
                    <a:pt x="1509965" y="3740444"/>
                  </a:lnTo>
                  <a:lnTo>
                    <a:pt x="741129" y="3295941"/>
                  </a:lnTo>
                  <a:lnTo>
                    <a:pt x="346322" y="3067683"/>
                  </a:lnTo>
                  <a:lnTo>
                    <a:pt x="200866" y="2983588"/>
                  </a:lnTo>
                  <a:lnTo>
                    <a:pt x="180087" y="2971574"/>
                  </a:lnTo>
                  <a:lnTo>
                    <a:pt x="143514" y="2946958"/>
                  </a:lnTo>
                  <a:lnTo>
                    <a:pt x="109578" y="2915565"/>
                  </a:lnTo>
                  <a:lnTo>
                    <a:pt x="78970" y="2878733"/>
                  </a:lnTo>
                  <a:lnTo>
                    <a:pt x="52381" y="2837801"/>
                  </a:lnTo>
                  <a:lnTo>
                    <a:pt x="30499" y="2794110"/>
                  </a:lnTo>
                  <a:lnTo>
                    <a:pt x="14015" y="2748999"/>
                  </a:lnTo>
                  <a:lnTo>
                    <a:pt x="3618" y="2703806"/>
                  </a:lnTo>
                  <a:lnTo>
                    <a:pt x="0" y="2659871"/>
                  </a:lnTo>
                  <a:lnTo>
                    <a:pt x="0" y="1772868"/>
                  </a:lnTo>
                  <a:lnTo>
                    <a:pt x="0" y="1317380"/>
                  </a:lnTo>
                  <a:lnTo>
                    <a:pt x="0" y="1149569"/>
                  </a:lnTo>
                  <a:lnTo>
                    <a:pt x="0" y="1125596"/>
                  </a:lnTo>
                  <a:lnTo>
                    <a:pt x="3618" y="1080660"/>
                  </a:lnTo>
                  <a:lnTo>
                    <a:pt x="14015" y="1034953"/>
                  </a:lnTo>
                  <a:lnTo>
                    <a:pt x="30499" y="989652"/>
                  </a:lnTo>
                  <a:lnTo>
                    <a:pt x="52381" y="945933"/>
                  </a:lnTo>
                  <a:lnTo>
                    <a:pt x="78970" y="904975"/>
                  </a:lnTo>
                  <a:lnTo>
                    <a:pt x="109578" y="867954"/>
                  </a:lnTo>
                  <a:lnTo>
                    <a:pt x="143514" y="836046"/>
                  </a:lnTo>
                  <a:lnTo>
                    <a:pt x="180087" y="810429"/>
                  </a:lnTo>
                  <a:lnTo>
                    <a:pt x="948922" y="365927"/>
                  </a:lnTo>
                  <a:lnTo>
                    <a:pt x="1343730" y="137669"/>
                  </a:lnTo>
                  <a:lnTo>
                    <a:pt x="1489185" y="53574"/>
                  </a:lnTo>
                  <a:lnTo>
                    <a:pt x="1550157" y="23377"/>
                  </a:lnTo>
                  <a:lnTo>
                    <a:pt x="1594489" y="10390"/>
                  </a:lnTo>
                  <a:lnTo>
                    <a:pt x="1641580" y="2597"/>
                  </a:lnTo>
                  <a:lnTo>
                    <a:pt x="1690052" y="0"/>
                  </a:lnTo>
                  <a:lnTo>
                    <a:pt x="1738524" y="2597"/>
                  </a:lnTo>
                  <a:lnTo>
                    <a:pt x="1785615" y="10390"/>
                  </a:lnTo>
                  <a:lnTo>
                    <a:pt x="1829947" y="23377"/>
                  </a:lnTo>
                  <a:lnTo>
                    <a:pt x="1870140" y="41560"/>
                  </a:lnTo>
                  <a:lnTo>
                    <a:pt x="2638975" y="486062"/>
                  </a:lnTo>
                  <a:lnTo>
                    <a:pt x="3033783" y="714320"/>
                  </a:lnTo>
                  <a:lnTo>
                    <a:pt x="3179238" y="798416"/>
                  </a:lnTo>
                  <a:lnTo>
                    <a:pt x="3236591" y="836046"/>
                  </a:lnTo>
                  <a:lnTo>
                    <a:pt x="3270526" y="867954"/>
                  </a:lnTo>
                  <a:lnTo>
                    <a:pt x="3301134" y="904975"/>
                  </a:lnTo>
                  <a:lnTo>
                    <a:pt x="3327723" y="945933"/>
                  </a:lnTo>
                  <a:lnTo>
                    <a:pt x="3349605" y="989652"/>
                  </a:lnTo>
                  <a:lnTo>
                    <a:pt x="3366089" y="1034953"/>
                  </a:lnTo>
                  <a:lnTo>
                    <a:pt x="3376486" y="1080660"/>
                  </a:lnTo>
                  <a:lnTo>
                    <a:pt x="3380105" y="1125596"/>
                  </a:lnTo>
                  <a:lnTo>
                    <a:pt x="3380105" y="2659871"/>
                  </a:lnTo>
                  <a:close/>
                </a:path>
              </a:pathLst>
            </a:custGeom>
            <a:ln w="12700">
              <a:solidFill>
                <a:srgbClr val="000000"/>
              </a:solidFill>
            </a:ln>
          </p:spPr>
          <p:txBody>
            <a:bodyPr wrap="square" lIns="0" tIns="0" rIns="0" bIns="0" rtlCol="0"/>
            <a:lstStyle>
              <a:defPPr>
                <a:defRPr kern="0"/>
              </a:defPPr>
            </a:lstStyle>
            <a:p/>
          </p:txBody>
        </p:sp>
        <p:sp>
          <p:nvSpPr>
            <p:cNvPr id="6" name="object 7"/>
            <p:cNvSpPr/>
            <p:nvPr/>
          </p:nvSpPr>
          <p:spPr>
            <a:xfrm>
              <a:off x="1754504" y="2386848"/>
              <a:ext cx="3380104" cy="3784600"/>
            </a:xfrm>
            <a:custGeom>
              <a:avLst/>
              <a:gdLst/>
              <a:ahLst/>
              <a:cxnLst/>
              <a:rect l="l" t="t" r="r" b="b"/>
              <a:pathLst>
                <a:path w="3380104" h="3784600">
                  <a:moveTo>
                    <a:pt x="1690052" y="0"/>
                  </a:moveTo>
                  <a:lnTo>
                    <a:pt x="1641580" y="2597"/>
                  </a:lnTo>
                  <a:lnTo>
                    <a:pt x="1594489" y="10390"/>
                  </a:lnTo>
                  <a:lnTo>
                    <a:pt x="1550157" y="23377"/>
                  </a:lnTo>
                  <a:lnTo>
                    <a:pt x="1509965" y="41560"/>
                  </a:lnTo>
                  <a:lnTo>
                    <a:pt x="180087" y="810429"/>
                  </a:lnTo>
                  <a:lnTo>
                    <a:pt x="143513" y="836046"/>
                  </a:lnTo>
                  <a:lnTo>
                    <a:pt x="109578" y="867954"/>
                  </a:lnTo>
                  <a:lnTo>
                    <a:pt x="78970" y="904975"/>
                  </a:lnTo>
                  <a:lnTo>
                    <a:pt x="52381" y="945934"/>
                  </a:lnTo>
                  <a:lnTo>
                    <a:pt x="30499" y="989652"/>
                  </a:lnTo>
                  <a:lnTo>
                    <a:pt x="14015" y="1034953"/>
                  </a:lnTo>
                  <a:lnTo>
                    <a:pt x="3618" y="1080661"/>
                  </a:lnTo>
                  <a:lnTo>
                    <a:pt x="0" y="1125596"/>
                  </a:lnTo>
                  <a:lnTo>
                    <a:pt x="0" y="2659871"/>
                  </a:lnTo>
                  <a:lnTo>
                    <a:pt x="3618" y="2703805"/>
                  </a:lnTo>
                  <a:lnTo>
                    <a:pt x="14015" y="2748998"/>
                  </a:lnTo>
                  <a:lnTo>
                    <a:pt x="30499" y="2794110"/>
                  </a:lnTo>
                  <a:lnTo>
                    <a:pt x="52381" y="2837801"/>
                  </a:lnTo>
                  <a:lnTo>
                    <a:pt x="78970" y="2878733"/>
                  </a:lnTo>
                  <a:lnTo>
                    <a:pt x="109578" y="2915565"/>
                  </a:lnTo>
                  <a:lnTo>
                    <a:pt x="143513" y="2946959"/>
                  </a:lnTo>
                  <a:lnTo>
                    <a:pt x="180087" y="2971574"/>
                  </a:lnTo>
                  <a:lnTo>
                    <a:pt x="1509965" y="3740444"/>
                  </a:lnTo>
                  <a:lnTo>
                    <a:pt x="1550157" y="3759763"/>
                  </a:lnTo>
                  <a:lnTo>
                    <a:pt x="1594489" y="3773562"/>
                  </a:lnTo>
                  <a:lnTo>
                    <a:pt x="1641580" y="3781842"/>
                  </a:lnTo>
                  <a:lnTo>
                    <a:pt x="1690052" y="3784602"/>
                  </a:lnTo>
                  <a:lnTo>
                    <a:pt x="1738524" y="3781842"/>
                  </a:lnTo>
                  <a:lnTo>
                    <a:pt x="1785615" y="3773562"/>
                  </a:lnTo>
                  <a:lnTo>
                    <a:pt x="1829947" y="3759763"/>
                  </a:lnTo>
                  <a:lnTo>
                    <a:pt x="1870139" y="3740444"/>
                  </a:lnTo>
                  <a:lnTo>
                    <a:pt x="3200017" y="2971574"/>
                  </a:lnTo>
                  <a:lnTo>
                    <a:pt x="3236591" y="2946959"/>
                  </a:lnTo>
                  <a:lnTo>
                    <a:pt x="3270526" y="2915565"/>
                  </a:lnTo>
                  <a:lnTo>
                    <a:pt x="3301134" y="2878733"/>
                  </a:lnTo>
                  <a:lnTo>
                    <a:pt x="3327723" y="2837801"/>
                  </a:lnTo>
                  <a:lnTo>
                    <a:pt x="3349605" y="2794110"/>
                  </a:lnTo>
                  <a:lnTo>
                    <a:pt x="3366089" y="2748998"/>
                  </a:lnTo>
                  <a:lnTo>
                    <a:pt x="3376486" y="2703805"/>
                  </a:lnTo>
                  <a:lnTo>
                    <a:pt x="3380104" y="2659871"/>
                  </a:lnTo>
                  <a:lnTo>
                    <a:pt x="3380104" y="1125596"/>
                  </a:lnTo>
                  <a:lnTo>
                    <a:pt x="3376486" y="1080661"/>
                  </a:lnTo>
                  <a:lnTo>
                    <a:pt x="3366089" y="1034953"/>
                  </a:lnTo>
                  <a:lnTo>
                    <a:pt x="3349605" y="989652"/>
                  </a:lnTo>
                  <a:lnTo>
                    <a:pt x="3327723" y="945934"/>
                  </a:lnTo>
                  <a:lnTo>
                    <a:pt x="3301134" y="904975"/>
                  </a:lnTo>
                  <a:lnTo>
                    <a:pt x="3270526" y="867954"/>
                  </a:lnTo>
                  <a:lnTo>
                    <a:pt x="3236591" y="836046"/>
                  </a:lnTo>
                  <a:lnTo>
                    <a:pt x="3200017" y="810429"/>
                  </a:lnTo>
                  <a:lnTo>
                    <a:pt x="1870139" y="41560"/>
                  </a:lnTo>
                  <a:lnTo>
                    <a:pt x="1829947" y="23377"/>
                  </a:lnTo>
                  <a:lnTo>
                    <a:pt x="1785615" y="10390"/>
                  </a:lnTo>
                  <a:lnTo>
                    <a:pt x="1738524" y="2597"/>
                  </a:lnTo>
                  <a:lnTo>
                    <a:pt x="1690052" y="0"/>
                  </a:lnTo>
                  <a:close/>
                </a:path>
              </a:pathLst>
            </a:custGeom>
            <a:solidFill>
              <a:srgbClr val="FFFFFF">
                <a:alpha val="90199"/>
              </a:srgbClr>
            </a:solidFill>
          </p:spPr>
          <p:txBody>
            <a:bodyPr wrap="square" lIns="0" tIns="0" rIns="0" bIns="0" rtlCol="0"/>
            <a:lstStyle>
              <a:defPPr>
                <a:defRPr kern="0"/>
              </a:defPPr>
            </a:lstStyle>
            <a:p/>
          </p:txBody>
        </p:sp>
      </p:grpSp>
      <p:sp>
        <p:nvSpPr>
          <p:cNvPr id="7" name="object 8"/>
          <p:cNvSpPr txBox="1"/>
          <p:nvPr/>
        </p:nvSpPr>
        <p:spPr>
          <a:xfrm>
            <a:off x="1982327" y="4197711"/>
            <a:ext cx="2463800" cy="513080"/>
          </a:xfrm>
          <a:prstGeom prst="rect">
            <a:avLst/>
          </a:prstGeom>
        </p:spPr>
        <p:txBody>
          <a:bodyPr vert="horz" wrap="square" lIns="0" tIns="12700" rIns="0" bIns="0" rtlCol="0">
            <a:spAutoFit/>
          </a:bodyPr>
          <a:lstStyle>
            <a:defPPr>
              <a:defRPr kern="0"/>
            </a:defPPr>
          </a:lstStyle>
          <a:p>
            <a:pPr marL="12700">
              <a:lnSpc>
                <a:spcPct val="100000"/>
              </a:lnSpc>
              <a:spcBef>
                <a:spcPts val="100"/>
              </a:spcBef>
            </a:pPr>
            <a:r>
              <a:rPr sz="3200" b="1" spc="-10" dirty="0">
                <a:solidFill>
                  <a:srgbClr val="262626"/>
                </a:solidFill>
                <a:latin typeface="微软雅黑" panose="020B0503020204020204" charset="-122"/>
                <a:cs typeface="微软雅黑" panose="020B0503020204020204" charset="-122"/>
              </a:rPr>
              <a:t>申请提交材料</a:t>
            </a:r>
            <a:endParaRPr sz="3200">
              <a:latin typeface="微软雅黑" panose="020B0503020204020204" charset="-122"/>
              <a:cs typeface="微软雅黑" panose="020B0503020204020204" charset="-122"/>
            </a:endParaRPr>
          </a:p>
        </p:txBody>
      </p:sp>
      <p:grpSp>
        <p:nvGrpSpPr>
          <p:cNvPr id="8" name="object 9"/>
          <p:cNvGrpSpPr/>
          <p:nvPr/>
        </p:nvGrpSpPr>
        <p:grpSpPr>
          <a:xfrm>
            <a:off x="9677575" y="1606476"/>
            <a:ext cx="1288415" cy="4159250"/>
            <a:chOff x="9854565" y="1454985"/>
            <a:chExt cx="1288415" cy="4159250"/>
          </a:xfrm>
        </p:grpSpPr>
        <p:sp>
          <p:nvSpPr>
            <p:cNvPr id="9" name="object 10"/>
            <p:cNvSpPr/>
            <p:nvPr/>
          </p:nvSpPr>
          <p:spPr>
            <a:xfrm>
              <a:off x="9854565" y="1454985"/>
              <a:ext cx="1288415" cy="1442720"/>
            </a:xfrm>
            <a:custGeom>
              <a:avLst/>
              <a:gdLst/>
              <a:ahLst/>
              <a:cxnLst/>
              <a:rect l="l" t="t" r="r" b="b"/>
              <a:pathLst>
                <a:path w="1288415" h="1442720">
                  <a:moveTo>
                    <a:pt x="644207" y="0"/>
                  </a:moveTo>
                  <a:lnTo>
                    <a:pt x="575562" y="15841"/>
                  </a:lnTo>
                  <a:lnTo>
                    <a:pt x="68644" y="308921"/>
                  </a:lnTo>
                  <a:lnTo>
                    <a:pt x="19966" y="360573"/>
                  </a:lnTo>
                  <a:lnTo>
                    <a:pt x="0" y="429058"/>
                  </a:lnTo>
                  <a:lnTo>
                    <a:pt x="0" y="1013895"/>
                  </a:lnTo>
                  <a:lnTo>
                    <a:pt x="19966" y="1081719"/>
                  </a:lnTo>
                  <a:lnTo>
                    <a:pt x="68644" y="1132711"/>
                  </a:lnTo>
                  <a:lnTo>
                    <a:pt x="575562" y="1425790"/>
                  </a:lnTo>
                  <a:lnTo>
                    <a:pt x="644207" y="1442623"/>
                  </a:lnTo>
                  <a:lnTo>
                    <a:pt x="680633" y="1438415"/>
                  </a:lnTo>
                  <a:lnTo>
                    <a:pt x="1219770" y="1132711"/>
                  </a:lnTo>
                  <a:lnTo>
                    <a:pt x="1268448" y="1081719"/>
                  </a:lnTo>
                  <a:lnTo>
                    <a:pt x="1288414" y="1013895"/>
                  </a:lnTo>
                  <a:lnTo>
                    <a:pt x="1288414" y="429058"/>
                  </a:lnTo>
                  <a:lnTo>
                    <a:pt x="1268448" y="360573"/>
                  </a:lnTo>
                  <a:lnTo>
                    <a:pt x="1219770" y="308921"/>
                  </a:lnTo>
                  <a:lnTo>
                    <a:pt x="712852" y="15841"/>
                  </a:lnTo>
                  <a:lnTo>
                    <a:pt x="644207" y="0"/>
                  </a:lnTo>
                  <a:close/>
                </a:path>
              </a:pathLst>
            </a:custGeom>
            <a:solidFill>
              <a:srgbClr val="FFFFFF"/>
            </a:solidFill>
          </p:spPr>
          <p:txBody>
            <a:bodyPr wrap="square" lIns="0" tIns="0" rIns="0" bIns="0" rtlCol="0"/>
            <a:lstStyle>
              <a:defPPr>
                <a:defRPr kern="0"/>
              </a:defPPr>
            </a:lstStyle>
            <a:p/>
          </p:txBody>
        </p:sp>
        <p:sp>
          <p:nvSpPr>
            <p:cNvPr id="10" name="object 11"/>
            <p:cNvSpPr/>
            <p:nvPr/>
          </p:nvSpPr>
          <p:spPr>
            <a:xfrm>
              <a:off x="10064750" y="1690122"/>
              <a:ext cx="868680" cy="973455"/>
            </a:xfrm>
            <a:custGeom>
              <a:avLst/>
              <a:gdLst/>
              <a:ahLst/>
              <a:cxnLst/>
              <a:rect l="l" t="t" r="r" b="b"/>
              <a:pathLst>
                <a:path w="868679" h="973455">
                  <a:moveTo>
                    <a:pt x="868680" y="683903"/>
                  </a:moveTo>
                  <a:lnTo>
                    <a:pt x="855218" y="729653"/>
                  </a:lnTo>
                  <a:lnTo>
                    <a:pt x="822397" y="764048"/>
                  </a:lnTo>
                  <a:lnTo>
                    <a:pt x="624808" y="878338"/>
                  </a:lnTo>
                  <a:lnTo>
                    <a:pt x="523344" y="937028"/>
                  </a:lnTo>
                  <a:lnTo>
                    <a:pt x="485962" y="958650"/>
                  </a:lnTo>
                  <a:lnTo>
                    <a:pt x="480622" y="961739"/>
                  </a:lnTo>
                  <a:lnTo>
                    <a:pt x="458899" y="970254"/>
                  </a:lnTo>
                  <a:lnTo>
                    <a:pt x="434340" y="973093"/>
                  </a:lnTo>
                  <a:lnTo>
                    <a:pt x="409780" y="970254"/>
                  </a:lnTo>
                  <a:lnTo>
                    <a:pt x="388057" y="961739"/>
                  </a:lnTo>
                  <a:lnTo>
                    <a:pt x="190468" y="847449"/>
                  </a:lnTo>
                  <a:lnTo>
                    <a:pt x="89004" y="788759"/>
                  </a:lnTo>
                  <a:lnTo>
                    <a:pt x="51622" y="767137"/>
                  </a:lnTo>
                  <a:lnTo>
                    <a:pt x="46282" y="764048"/>
                  </a:lnTo>
                  <a:lnTo>
                    <a:pt x="28161" y="749647"/>
                  </a:lnTo>
                  <a:lnTo>
                    <a:pt x="13461" y="729653"/>
                  </a:lnTo>
                  <a:lnTo>
                    <a:pt x="3601" y="706820"/>
                  </a:lnTo>
                  <a:lnTo>
                    <a:pt x="0" y="683903"/>
                  </a:lnTo>
                  <a:lnTo>
                    <a:pt x="0" y="455838"/>
                  </a:lnTo>
                  <a:lnTo>
                    <a:pt x="0" y="338723"/>
                  </a:lnTo>
                  <a:lnTo>
                    <a:pt x="0" y="295576"/>
                  </a:lnTo>
                  <a:lnTo>
                    <a:pt x="0" y="289412"/>
                  </a:lnTo>
                  <a:lnTo>
                    <a:pt x="3601" y="266106"/>
                  </a:lnTo>
                  <a:lnTo>
                    <a:pt x="28161" y="223167"/>
                  </a:lnTo>
                  <a:lnTo>
                    <a:pt x="243871" y="94086"/>
                  </a:lnTo>
                  <a:lnTo>
                    <a:pt x="345335" y="35397"/>
                  </a:lnTo>
                  <a:lnTo>
                    <a:pt x="382717" y="13774"/>
                  </a:lnTo>
                  <a:lnTo>
                    <a:pt x="388057" y="10685"/>
                  </a:lnTo>
                  <a:lnTo>
                    <a:pt x="409780" y="2671"/>
                  </a:lnTo>
                  <a:lnTo>
                    <a:pt x="434340" y="0"/>
                  </a:lnTo>
                  <a:lnTo>
                    <a:pt x="458899" y="2671"/>
                  </a:lnTo>
                  <a:lnTo>
                    <a:pt x="480622" y="10685"/>
                  </a:lnTo>
                  <a:lnTo>
                    <a:pt x="678211" y="124976"/>
                  </a:lnTo>
                  <a:lnTo>
                    <a:pt x="779675" y="183665"/>
                  </a:lnTo>
                  <a:lnTo>
                    <a:pt x="817057" y="205287"/>
                  </a:lnTo>
                  <a:lnTo>
                    <a:pt x="855218" y="243217"/>
                  </a:lnTo>
                  <a:lnTo>
                    <a:pt x="868680" y="289412"/>
                  </a:lnTo>
                  <a:lnTo>
                    <a:pt x="868680" y="683903"/>
                  </a:lnTo>
                  <a:close/>
                </a:path>
              </a:pathLst>
            </a:custGeom>
            <a:ln w="12700">
              <a:solidFill>
                <a:srgbClr val="000000"/>
              </a:solidFill>
            </a:ln>
          </p:spPr>
          <p:txBody>
            <a:bodyPr wrap="square" lIns="0" tIns="0" rIns="0" bIns="0" rtlCol="0"/>
            <a:lstStyle>
              <a:defPPr>
                <a:defRPr kern="0"/>
              </a:defPPr>
            </a:lstStyle>
            <a:p/>
          </p:txBody>
        </p:sp>
        <p:sp>
          <p:nvSpPr>
            <p:cNvPr id="11" name="object 12"/>
            <p:cNvSpPr/>
            <p:nvPr/>
          </p:nvSpPr>
          <p:spPr>
            <a:xfrm>
              <a:off x="10349230" y="2037080"/>
              <a:ext cx="299085" cy="280035"/>
            </a:xfrm>
            <a:custGeom>
              <a:avLst/>
              <a:gdLst/>
              <a:ahLst/>
              <a:cxnLst/>
              <a:rect l="l" t="t" r="r" b="b"/>
              <a:pathLst>
                <a:path w="299084" h="280035">
                  <a:moveTo>
                    <a:pt x="159067" y="0"/>
                  </a:moveTo>
                  <a:lnTo>
                    <a:pt x="159067" y="70008"/>
                  </a:lnTo>
                  <a:lnTo>
                    <a:pt x="0" y="70008"/>
                  </a:lnTo>
                  <a:lnTo>
                    <a:pt x="70008" y="140017"/>
                  </a:lnTo>
                  <a:lnTo>
                    <a:pt x="0" y="210026"/>
                  </a:lnTo>
                  <a:lnTo>
                    <a:pt x="159067" y="210026"/>
                  </a:lnTo>
                  <a:lnTo>
                    <a:pt x="159067" y="280035"/>
                  </a:lnTo>
                  <a:lnTo>
                    <a:pt x="299085" y="140017"/>
                  </a:lnTo>
                  <a:lnTo>
                    <a:pt x="159067" y="0"/>
                  </a:lnTo>
                  <a:close/>
                </a:path>
              </a:pathLst>
            </a:custGeom>
            <a:solidFill>
              <a:srgbClr val="000000"/>
            </a:solidFill>
          </p:spPr>
          <p:txBody>
            <a:bodyPr wrap="square" lIns="0" tIns="0" rIns="0" bIns="0" rtlCol="0"/>
            <a:lstStyle>
              <a:defPPr>
                <a:defRPr kern="0"/>
              </a:defPPr>
            </a:lstStyle>
            <a:p/>
          </p:txBody>
        </p:sp>
        <p:sp>
          <p:nvSpPr>
            <p:cNvPr id="12" name="object 13"/>
            <p:cNvSpPr/>
            <p:nvPr/>
          </p:nvSpPr>
          <p:spPr>
            <a:xfrm>
              <a:off x="9854565" y="2813250"/>
              <a:ext cx="1288415" cy="1442720"/>
            </a:xfrm>
            <a:custGeom>
              <a:avLst/>
              <a:gdLst/>
              <a:ahLst/>
              <a:cxnLst/>
              <a:rect l="l" t="t" r="r" b="b"/>
              <a:pathLst>
                <a:path w="1288415" h="1442720">
                  <a:moveTo>
                    <a:pt x="644207" y="0"/>
                  </a:moveTo>
                  <a:lnTo>
                    <a:pt x="575562" y="15841"/>
                  </a:lnTo>
                  <a:lnTo>
                    <a:pt x="68644" y="308921"/>
                  </a:lnTo>
                  <a:lnTo>
                    <a:pt x="19966" y="360573"/>
                  </a:lnTo>
                  <a:lnTo>
                    <a:pt x="0" y="429058"/>
                  </a:lnTo>
                  <a:lnTo>
                    <a:pt x="0" y="1013895"/>
                  </a:lnTo>
                  <a:lnTo>
                    <a:pt x="19966" y="1081719"/>
                  </a:lnTo>
                  <a:lnTo>
                    <a:pt x="68644" y="1132711"/>
                  </a:lnTo>
                  <a:lnTo>
                    <a:pt x="575562" y="1425790"/>
                  </a:lnTo>
                  <a:lnTo>
                    <a:pt x="644207" y="1442623"/>
                  </a:lnTo>
                  <a:lnTo>
                    <a:pt x="680633" y="1438415"/>
                  </a:lnTo>
                  <a:lnTo>
                    <a:pt x="1219770" y="1132711"/>
                  </a:lnTo>
                  <a:lnTo>
                    <a:pt x="1268448" y="1081719"/>
                  </a:lnTo>
                  <a:lnTo>
                    <a:pt x="1288414" y="1013895"/>
                  </a:lnTo>
                  <a:lnTo>
                    <a:pt x="1288414" y="429058"/>
                  </a:lnTo>
                  <a:lnTo>
                    <a:pt x="1268448" y="360573"/>
                  </a:lnTo>
                  <a:lnTo>
                    <a:pt x="1219770" y="308921"/>
                  </a:lnTo>
                  <a:lnTo>
                    <a:pt x="712852" y="15841"/>
                  </a:lnTo>
                  <a:lnTo>
                    <a:pt x="644207" y="0"/>
                  </a:lnTo>
                  <a:close/>
                </a:path>
              </a:pathLst>
            </a:custGeom>
            <a:solidFill>
              <a:srgbClr val="FFFFFF"/>
            </a:solidFill>
          </p:spPr>
          <p:txBody>
            <a:bodyPr wrap="square" lIns="0" tIns="0" rIns="0" bIns="0" rtlCol="0"/>
            <a:lstStyle>
              <a:defPPr>
                <a:defRPr kern="0"/>
              </a:defPPr>
            </a:lstStyle>
            <a:p/>
          </p:txBody>
        </p:sp>
        <p:sp>
          <p:nvSpPr>
            <p:cNvPr id="13" name="object 14"/>
            <p:cNvSpPr/>
            <p:nvPr/>
          </p:nvSpPr>
          <p:spPr>
            <a:xfrm>
              <a:off x="10064750" y="3048387"/>
              <a:ext cx="868680" cy="973455"/>
            </a:xfrm>
            <a:custGeom>
              <a:avLst/>
              <a:gdLst/>
              <a:ahLst/>
              <a:cxnLst/>
              <a:rect l="l" t="t" r="r" b="b"/>
              <a:pathLst>
                <a:path w="868679" h="973454">
                  <a:moveTo>
                    <a:pt x="868680" y="683903"/>
                  </a:moveTo>
                  <a:lnTo>
                    <a:pt x="855218" y="729653"/>
                  </a:lnTo>
                  <a:lnTo>
                    <a:pt x="822397" y="764048"/>
                  </a:lnTo>
                  <a:lnTo>
                    <a:pt x="624808" y="878338"/>
                  </a:lnTo>
                  <a:lnTo>
                    <a:pt x="523344" y="937028"/>
                  </a:lnTo>
                  <a:lnTo>
                    <a:pt x="485962" y="958650"/>
                  </a:lnTo>
                  <a:lnTo>
                    <a:pt x="480622" y="961739"/>
                  </a:lnTo>
                  <a:lnTo>
                    <a:pt x="458899" y="970254"/>
                  </a:lnTo>
                  <a:lnTo>
                    <a:pt x="434340" y="973093"/>
                  </a:lnTo>
                  <a:lnTo>
                    <a:pt x="409780" y="970254"/>
                  </a:lnTo>
                  <a:lnTo>
                    <a:pt x="388057" y="961739"/>
                  </a:lnTo>
                  <a:lnTo>
                    <a:pt x="190468" y="847449"/>
                  </a:lnTo>
                  <a:lnTo>
                    <a:pt x="89004" y="788759"/>
                  </a:lnTo>
                  <a:lnTo>
                    <a:pt x="51622" y="767137"/>
                  </a:lnTo>
                  <a:lnTo>
                    <a:pt x="46282" y="764048"/>
                  </a:lnTo>
                  <a:lnTo>
                    <a:pt x="28161" y="749647"/>
                  </a:lnTo>
                  <a:lnTo>
                    <a:pt x="13461" y="729653"/>
                  </a:lnTo>
                  <a:lnTo>
                    <a:pt x="3601" y="706820"/>
                  </a:lnTo>
                  <a:lnTo>
                    <a:pt x="0" y="683903"/>
                  </a:lnTo>
                  <a:lnTo>
                    <a:pt x="0" y="455838"/>
                  </a:lnTo>
                  <a:lnTo>
                    <a:pt x="0" y="338723"/>
                  </a:lnTo>
                  <a:lnTo>
                    <a:pt x="0" y="295576"/>
                  </a:lnTo>
                  <a:lnTo>
                    <a:pt x="0" y="289412"/>
                  </a:lnTo>
                  <a:lnTo>
                    <a:pt x="3601" y="266106"/>
                  </a:lnTo>
                  <a:lnTo>
                    <a:pt x="28161" y="223167"/>
                  </a:lnTo>
                  <a:lnTo>
                    <a:pt x="243871" y="94086"/>
                  </a:lnTo>
                  <a:lnTo>
                    <a:pt x="345335" y="35397"/>
                  </a:lnTo>
                  <a:lnTo>
                    <a:pt x="382717" y="13774"/>
                  </a:lnTo>
                  <a:lnTo>
                    <a:pt x="388057" y="10685"/>
                  </a:lnTo>
                  <a:lnTo>
                    <a:pt x="409780" y="2671"/>
                  </a:lnTo>
                  <a:lnTo>
                    <a:pt x="434340" y="0"/>
                  </a:lnTo>
                  <a:lnTo>
                    <a:pt x="458899" y="2671"/>
                  </a:lnTo>
                  <a:lnTo>
                    <a:pt x="480622" y="10685"/>
                  </a:lnTo>
                  <a:lnTo>
                    <a:pt x="678211" y="124976"/>
                  </a:lnTo>
                  <a:lnTo>
                    <a:pt x="779675" y="183665"/>
                  </a:lnTo>
                  <a:lnTo>
                    <a:pt x="817057" y="205287"/>
                  </a:lnTo>
                  <a:lnTo>
                    <a:pt x="855218" y="243217"/>
                  </a:lnTo>
                  <a:lnTo>
                    <a:pt x="868680" y="289412"/>
                  </a:lnTo>
                  <a:lnTo>
                    <a:pt x="868680" y="683903"/>
                  </a:lnTo>
                  <a:close/>
                </a:path>
              </a:pathLst>
            </a:custGeom>
            <a:ln w="12700">
              <a:solidFill>
                <a:srgbClr val="000000"/>
              </a:solidFill>
            </a:ln>
          </p:spPr>
          <p:txBody>
            <a:bodyPr wrap="square" lIns="0" tIns="0" rIns="0" bIns="0" rtlCol="0"/>
            <a:lstStyle>
              <a:defPPr>
                <a:defRPr kern="0"/>
              </a:defPPr>
            </a:lstStyle>
            <a:p/>
          </p:txBody>
        </p:sp>
        <p:sp>
          <p:nvSpPr>
            <p:cNvPr id="14" name="object 15"/>
            <p:cNvSpPr/>
            <p:nvPr/>
          </p:nvSpPr>
          <p:spPr>
            <a:xfrm>
              <a:off x="10349230" y="3395344"/>
              <a:ext cx="299085" cy="280035"/>
            </a:xfrm>
            <a:custGeom>
              <a:avLst/>
              <a:gdLst/>
              <a:ahLst/>
              <a:cxnLst/>
              <a:rect l="l" t="t" r="r" b="b"/>
              <a:pathLst>
                <a:path w="299084" h="280035">
                  <a:moveTo>
                    <a:pt x="159067" y="0"/>
                  </a:moveTo>
                  <a:lnTo>
                    <a:pt x="159067" y="70008"/>
                  </a:lnTo>
                  <a:lnTo>
                    <a:pt x="0" y="70008"/>
                  </a:lnTo>
                  <a:lnTo>
                    <a:pt x="70008" y="140017"/>
                  </a:lnTo>
                  <a:lnTo>
                    <a:pt x="0" y="210026"/>
                  </a:lnTo>
                  <a:lnTo>
                    <a:pt x="159067" y="210026"/>
                  </a:lnTo>
                  <a:lnTo>
                    <a:pt x="159067" y="280034"/>
                  </a:lnTo>
                  <a:lnTo>
                    <a:pt x="299085" y="140017"/>
                  </a:lnTo>
                  <a:lnTo>
                    <a:pt x="159067" y="0"/>
                  </a:lnTo>
                  <a:close/>
                </a:path>
              </a:pathLst>
            </a:custGeom>
            <a:solidFill>
              <a:srgbClr val="000000"/>
            </a:solidFill>
          </p:spPr>
          <p:txBody>
            <a:bodyPr wrap="square" lIns="0" tIns="0" rIns="0" bIns="0" rtlCol="0"/>
            <a:lstStyle>
              <a:defPPr>
                <a:defRPr kern="0"/>
              </a:defPPr>
            </a:lstStyle>
            <a:p/>
          </p:txBody>
        </p:sp>
        <p:sp>
          <p:nvSpPr>
            <p:cNvPr id="15" name="object 16"/>
            <p:cNvSpPr/>
            <p:nvPr/>
          </p:nvSpPr>
          <p:spPr>
            <a:xfrm>
              <a:off x="9854565" y="4171515"/>
              <a:ext cx="1288415" cy="1442720"/>
            </a:xfrm>
            <a:custGeom>
              <a:avLst/>
              <a:gdLst/>
              <a:ahLst/>
              <a:cxnLst/>
              <a:rect l="l" t="t" r="r" b="b"/>
              <a:pathLst>
                <a:path w="1288415" h="1442720">
                  <a:moveTo>
                    <a:pt x="644207" y="0"/>
                  </a:moveTo>
                  <a:lnTo>
                    <a:pt x="575562" y="15841"/>
                  </a:lnTo>
                  <a:lnTo>
                    <a:pt x="68644" y="308921"/>
                  </a:lnTo>
                  <a:lnTo>
                    <a:pt x="19966" y="360573"/>
                  </a:lnTo>
                  <a:lnTo>
                    <a:pt x="0" y="429058"/>
                  </a:lnTo>
                  <a:lnTo>
                    <a:pt x="0" y="1013895"/>
                  </a:lnTo>
                  <a:lnTo>
                    <a:pt x="19966" y="1081719"/>
                  </a:lnTo>
                  <a:lnTo>
                    <a:pt x="68644" y="1132711"/>
                  </a:lnTo>
                  <a:lnTo>
                    <a:pt x="575562" y="1425791"/>
                  </a:lnTo>
                  <a:lnTo>
                    <a:pt x="644207" y="1442623"/>
                  </a:lnTo>
                  <a:lnTo>
                    <a:pt x="680633" y="1438415"/>
                  </a:lnTo>
                  <a:lnTo>
                    <a:pt x="1219770" y="1132711"/>
                  </a:lnTo>
                  <a:lnTo>
                    <a:pt x="1268448" y="1081719"/>
                  </a:lnTo>
                  <a:lnTo>
                    <a:pt x="1288414" y="1013895"/>
                  </a:lnTo>
                  <a:lnTo>
                    <a:pt x="1288414" y="429058"/>
                  </a:lnTo>
                  <a:lnTo>
                    <a:pt x="1268448" y="360573"/>
                  </a:lnTo>
                  <a:lnTo>
                    <a:pt x="1219770" y="308921"/>
                  </a:lnTo>
                  <a:lnTo>
                    <a:pt x="712852" y="15841"/>
                  </a:lnTo>
                  <a:lnTo>
                    <a:pt x="644207" y="0"/>
                  </a:lnTo>
                  <a:close/>
                </a:path>
              </a:pathLst>
            </a:custGeom>
            <a:solidFill>
              <a:srgbClr val="FFFFFF"/>
            </a:solidFill>
          </p:spPr>
          <p:txBody>
            <a:bodyPr wrap="square" lIns="0" tIns="0" rIns="0" bIns="0" rtlCol="0"/>
            <a:lstStyle>
              <a:defPPr>
                <a:defRPr kern="0"/>
              </a:defPPr>
            </a:lstStyle>
            <a:p/>
          </p:txBody>
        </p:sp>
        <p:sp>
          <p:nvSpPr>
            <p:cNvPr id="16" name="object 17"/>
            <p:cNvSpPr/>
            <p:nvPr/>
          </p:nvSpPr>
          <p:spPr>
            <a:xfrm>
              <a:off x="10064750" y="4406652"/>
              <a:ext cx="868680" cy="973455"/>
            </a:xfrm>
            <a:custGeom>
              <a:avLst/>
              <a:gdLst/>
              <a:ahLst/>
              <a:cxnLst/>
              <a:rect l="l" t="t" r="r" b="b"/>
              <a:pathLst>
                <a:path w="868679" h="973454">
                  <a:moveTo>
                    <a:pt x="868680" y="683903"/>
                  </a:moveTo>
                  <a:lnTo>
                    <a:pt x="855218" y="729653"/>
                  </a:lnTo>
                  <a:lnTo>
                    <a:pt x="822397" y="764048"/>
                  </a:lnTo>
                  <a:lnTo>
                    <a:pt x="624808" y="878338"/>
                  </a:lnTo>
                  <a:lnTo>
                    <a:pt x="523344" y="937028"/>
                  </a:lnTo>
                  <a:lnTo>
                    <a:pt x="485962" y="958650"/>
                  </a:lnTo>
                  <a:lnTo>
                    <a:pt x="480622" y="961739"/>
                  </a:lnTo>
                  <a:lnTo>
                    <a:pt x="458899" y="970254"/>
                  </a:lnTo>
                  <a:lnTo>
                    <a:pt x="434340" y="973093"/>
                  </a:lnTo>
                  <a:lnTo>
                    <a:pt x="409780" y="970254"/>
                  </a:lnTo>
                  <a:lnTo>
                    <a:pt x="388057" y="961739"/>
                  </a:lnTo>
                  <a:lnTo>
                    <a:pt x="190468" y="847449"/>
                  </a:lnTo>
                  <a:lnTo>
                    <a:pt x="89004" y="788759"/>
                  </a:lnTo>
                  <a:lnTo>
                    <a:pt x="51622" y="767137"/>
                  </a:lnTo>
                  <a:lnTo>
                    <a:pt x="46282" y="764048"/>
                  </a:lnTo>
                  <a:lnTo>
                    <a:pt x="28161" y="749647"/>
                  </a:lnTo>
                  <a:lnTo>
                    <a:pt x="13461" y="729653"/>
                  </a:lnTo>
                  <a:lnTo>
                    <a:pt x="3601" y="706820"/>
                  </a:lnTo>
                  <a:lnTo>
                    <a:pt x="0" y="683903"/>
                  </a:lnTo>
                  <a:lnTo>
                    <a:pt x="0" y="455838"/>
                  </a:lnTo>
                  <a:lnTo>
                    <a:pt x="0" y="338723"/>
                  </a:lnTo>
                  <a:lnTo>
                    <a:pt x="0" y="295576"/>
                  </a:lnTo>
                  <a:lnTo>
                    <a:pt x="0" y="289412"/>
                  </a:lnTo>
                  <a:lnTo>
                    <a:pt x="3601" y="266106"/>
                  </a:lnTo>
                  <a:lnTo>
                    <a:pt x="28161" y="223167"/>
                  </a:lnTo>
                  <a:lnTo>
                    <a:pt x="243871" y="94086"/>
                  </a:lnTo>
                  <a:lnTo>
                    <a:pt x="345335" y="35397"/>
                  </a:lnTo>
                  <a:lnTo>
                    <a:pt x="382717" y="13774"/>
                  </a:lnTo>
                  <a:lnTo>
                    <a:pt x="388057" y="10685"/>
                  </a:lnTo>
                  <a:lnTo>
                    <a:pt x="409780" y="2671"/>
                  </a:lnTo>
                  <a:lnTo>
                    <a:pt x="434340" y="0"/>
                  </a:lnTo>
                  <a:lnTo>
                    <a:pt x="458899" y="2671"/>
                  </a:lnTo>
                  <a:lnTo>
                    <a:pt x="480622" y="10685"/>
                  </a:lnTo>
                  <a:lnTo>
                    <a:pt x="678211" y="124976"/>
                  </a:lnTo>
                  <a:lnTo>
                    <a:pt x="779675" y="183665"/>
                  </a:lnTo>
                  <a:lnTo>
                    <a:pt x="817057" y="205287"/>
                  </a:lnTo>
                  <a:lnTo>
                    <a:pt x="855218" y="243217"/>
                  </a:lnTo>
                  <a:lnTo>
                    <a:pt x="868680" y="289412"/>
                  </a:lnTo>
                  <a:lnTo>
                    <a:pt x="868680" y="683903"/>
                  </a:lnTo>
                  <a:close/>
                </a:path>
              </a:pathLst>
            </a:custGeom>
            <a:ln w="12700">
              <a:solidFill>
                <a:srgbClr val="000000"/>
              </a:solidFill>
            </a:ln>
          </p:spPr>
          <p:txBody>
            <a:bodyPr wrap="square" lIns="0" tIns="0" rIns="0" bIns="0" rtlCol="0"/>
            <a:lstStyle>
              <a:defPPr>
                <a:defRPr kern="0"/>
              </a:defPPr>
            </a:lstStyle>
            <a:p/>
          </p:txBody>
        </p:sp>
        <p:sp>
          <p:nvSpPr>
            <p:cNvPr id="17" name="object 18"/>
            <p:cNvSpPr/>
            <p:nvPr/>
          </p:nvSpPr>
          <p:spPr>
            <a:xfrm>
              <a:off x="10349230" y="4753609"/>
              <a:ext cx="299085" cy="280035"/>
            </a:xfrm>
            <a:custGeom>
              <a:avLst/>
              <a:gdLst/>
              <a:ahLst/>
              <a:cxnLst/>
              <a:rect l="l" t="t" r="r" b="b"/>
              <a:pathLst>
                <a:path w="299084" h="280035">
                  <a:moveTo>
                    <a:pt x="159067" y="0"/>
                  </a:moveTo>
                  <a:lnTo>
                    <a:pt x="159067" y="70008"/>
                  </a:lnTo>
                  <a:lnTo>
                    <a:pt x="0" y="70008"/>
                  </a:lnTo>
                  <a:lnTo>
                    <a:pt x="70008" y="140017"/>
                  </a:lnTo>
                  <a:lnTo>
                    <a:pt x="0" y="210026"/>
                  </a:lnTo>
                  <a:lnTo>
                    <a:pt x="159067" y="210026"/>
                  </a:lnTo>
                  <a:lnTo>
                    <a:pt x="159067" y="280034"/>
                  </a:lnTo>
                  <a:lnTo>
                    <a:pt x="299085" y="140017"/>
                  </a:lnTo>
                  <a:lnTo>
                    <a:pt x="159067" y="0"/>
                  </a:lnTo>
                  <a:close/>
                </a:path>
              </a:pathLst>
            </a:custGeom>
            <a:solidFill>
              <a:srgbClr val="000000"/>
            </a:solidFill>
          </p:spPr>
          <p:txBody>
            <a:bodyPr wrap="square" lIns="0" tIns="0" rIns="0" bIns="0" rtlCol="0"/>
            <a:lstStyle>
              <a:defPPr>
                <a:defRPr kern="0"/>
              </a:defPPr>
            </a:lstStyle>
            <a:p/>
          </p:txBody>
        </p:sp>
      </p:grpSp>
      <p:sp>
        <p:nvSpPr>
          <p:cNvPr id="18" name="object 19"/>
          <p:cNvSpPr txBox="1"/>
          <p:nvPr/>
        </p:nvSpPr>
        <p:spPr>
          <a:xfrm>
            <a:off x="6027594" y="1811465"/>
            <a:ext cx="3225800" cy="904240"/>
          </a:xfrm>
          <a:prstGeom prst="rect">
            <a:avLst/>
          </a:prstGeom>
        </p:spPr>
        <p:txBody>
          <a:bodyPr vert="horz" wrap="square" lIns="0" tIns="59690" rIns="0" bIns="0" rtlCol="0">
            <a:spAutoFit/>
          </a:bodyPr>
          <a:lstStyle>
            <a:defPPr>
              <a:defRPr kern="0"/>
            </a:defPPr>
          </a:lstStyle>
          <a:p>
            <a:pPr marL="12700">
              <a:lnSpc>
                <a:spcPct val="100000"/>
              </a:lnSpc>
              <a:spcBef>
                <a:spcPts val="470"/>
              </a:spcBef>
            </a:pPr>
            <a:r>
              <a:rPr sz="1600" b="1" spc="-80" dirty="0">
                <a:latin typeface="微软雅黑" panose="020B0503020204020204" charset="-122"/>
                <a:cs typeface="微软雅黑" panose="020B0503020204020204" charset="-122"/>
              </a:rPr>
              <a:t>客户</a:t>
            </a:r>
            <a:r>
              <a:rPr sz="1600" b="1" spc="-60" dirty="0">
                <a:latin typeface="微软雅黑" panose="020B0503020204020204" charset="-122"/>
                <a:cs typeface="微软雅黑" panose="020B0503020204020204" charset="-122"/>
              </a:rPr>
              <a:t>Re</a:t>
            </a:r>
            <a:r>
              <a:rPr sz="1600" b="1" spc="-75" dirty="0">
                <a:latin typeface="微软雅黑" panose="020B0503020204020204" charset="-122"/>
                <a:cs typeface="微软雅黑" panose="020B0503020204020204" charset="-122"/>
              </a:rPr>
              <a:t>景情况</a:t>
            </a:r>
            <a:endParaRPr sz="1600" dirty="0">
              <a:latin typeface="微软雅黑" panose="020B0503020204020204" charset="-122"/>
              <a:cs typeface="微软雅黑" panose="020B0503020204020204" charset="-122"/>
            </a:endParaRPr>
          </a:p>
          <a:p>
            <a:pPr marL="12700" marR="5080" algn="just">
              <a:lnSpc>
                <a:spcPct val="101000"/>
              </a:lnSpc>
              <a:spcBef>
                <a:spcPts val="270"/>
              </a:spcBef>
            </a:pPr>
            <a:r>
              <a:rPr sz="1200" dirty="0">
                <a:solidFill>
                  <a:srgbClr val="262626"/>
                </a:solidFill>
                <a:latin typeface="微软雅黑" panose="020B0503020204020204" charset="-122"/>
                <a:cs typeface="微软雅黑" panose="020B0503020204020204" charset="-122"/>
              </a:rPr>
              <a:t>主营业务、全年营收、商户数量（</a:t>
            </a:r>
            <a:r>
              <a:rPr sz="1200" b="1" spc="-10" dirty="0">
                <a:solidFill>
                  <a:srgbClr val="262626"/>
                </a:solidFill>
                <a:latin typeface="微软雅黑" panose="020B0503020204020204" charset="-122"/>
                <a:cs typeface="微软雅黑" panose="020B0503020204020204" charset="-122"/>
              </a:rPr>
              <a:t>加盟连锁企业</a:t>
            </a:r>
            <a:r>
              <a:rPr sz="1200" b="1" dirty="0">
                <a:solidFill>
                  <a:srgbClr val="262626"/>
                </a:solidFill>
                <a:latin typeface="微软雅黑" panose="020B0503020204020204" charset="-122"/>
                <a:cs typeface="微软雅黑" panose="020B0503020204020204" charset="-122"/>
              </a:rPr>
              <a:t>需提供近五年每季度的店铺数量</a:t>
            </a:r>
            <a:r>
              <a:rPr sz="1200" dirty="0">
                <a:solidFill>
                  <a:srgbClr val="262626"/>
                </a:solidFill>
                <a:latin typeface="微软雅黑" panose="020B0503020204020204" charset="-122"/>
                <a:cs typeface="微软雅黑" panose="020B0503020204020204" charset="-122"/>
              </a:rPr>
              <a:t>）</a:t>
            </a:r>
            <a:r>
              <a:rPr sz="1200" spc="-10" dirty="0">
                <a:solidFill>
                  <a:srgbClr val="262626"/>
                </a:solidFill>
                <a:latin typeface="微软雅黑" panose="020B0503020204020204" charset="-122"/>
                <a:cs typeface="微软雅黑" panose="020B0503020204020204" charset="-122"/>
              </a:rPr>
              <a:t>、相关牌照资质持有情况等。</a:t>
            </a:r>
            <a:endParaRPr sz="1200" dirty="0">
              <a:latin typeface="微软雅黑" panose="020B0503020204020204" charset="-122"/>
              <a:cs typeface="微软雅黑" panose="020B0503020204020204" charset="-122"/>
            </a:endParaRPr>
          </a:p>
        </p:txBody>
      </p:sp>
      <p:sp>
        <p:nvSpPr>
          <p:cNvPr id="19" name="object 20"/>
          <p:cNvSpPr txBox="1"/>
          <p:nvPr/>
        </p:nvSpPr>
        <p:spPr>
          <a:xfrm>
            <a:off x="6027594" y="3170873"/>
            <a:ext cx="3225800" cy="904240"/>
          </a:xfrm>
          <a:prstGeom prst="rect">
            <a:avLst/>
          </a:prstGeom>
        </p:spPr>
        <p:txBody>
          <a:bodyPr vert="horz" wrap="square" lIns="0" tIns="59690" rIns="0" bIns="0" rtlCol="0">
            <a:spAutoFit/>
          </a:bodyPr>
          <a:lstStyle>
            <a:defPPr>
              <a:defRPr kern="0"/>
            </a:defPPr>
          </a:lstStyle>
          <a:p>
            <a:pPr marL="12700">
              <a:lnSpc>
                <a:spcPct val="100000"/>
              </a:lnSpc>
              <a:spcBef>
                <a:spcPts val="470"/>
              </a:spcBef>
            </a:pPr>
            <a:r>
              <a:rPr sz="1600" b="1" spc="-5" dirty="0">
                <a:latin typeface="微软雅黑" panose="020B0503020204020204" charset="-122"/>
                <a:cs typeface="微软雅黑" panose="020B0503020204020204" charset="-122"/>
              </a:rPr>
              <a:t>平台企业与商户间合作协议</a:t>
            </a:r>
            <a:endParaRPr sz="1600" dirty="0">
              <a:latin typeface="微软雅黑" panose="020B0503020204020204" charset="-122"/>
              <a:cs typeface="微软雅黑" panose="020B0503020204020204" charset="-122"/>
            </a:endParaRPr>
          </a:p>
          <a:p>
            <a:pPr marL="12700" marR="5080" algn="just">
              <a:lnSpc>
                <a:spcPct val="101000"/>
              </a:lnSpc>
              <a:spcBef>
                <a:spcPts val="270"/>
              </a:spcBef>
            </a:pPr>
            <a:r>
              <a:rPr sz="1200" dirty="0">
                <a:solidFill>
                  <a:srgbClr val="262626"/>
                </a:solidFill>
                <a:latin typeface="微软雅黑" panose="020B0503020204020204" charset="-122"/>
                <a:cs typeface="微软雅黑" panose="020B0503020204020204" charset="-122"/>
              </a:rPr>
              <a:t>平台（总部）与用户（商户）间的</a:t>
            </a:r>
            <a:r>
              <a:rPr sz="1200" b="1" spc="-10" dirty="0">
                <a:solidFill>
                  <a:srgbClr val="262626"/>
                </a:solidFill>
                <a:latin typeface="微软雅黑" panose="020B0503020204020204" charset="-122"/>
                <a:cs typeface="微软雅黑" panose="020B0503020204020204" charset="-122"/>
              </a:rPr>
              <a:t>原有业务合作</a:t>
            </a:r>
            <a:r>
              <a:rPr sz="1200" b="1" dirty="0">
                <a:solidFill>
                  <a:srgbClr val="262626"/>
                </a:solidFill>
                <a:latin typeface="微软雅黑" panose="020B0503020204020204" charset="-122"/>
                <a:cs typeface="微软雅黑" panose="020B0503020204020204" charset="-122"/>
              </a:rPr>
              <a:t>模式</a:t>
            </a:r>
            <a:r>
              <a:rPr sz="1200" dirty="0">
                <a:solidFill>
                  <a:srgbClr val="262626"/>
                </a:solidFill>
                <a:latin typeface="微软雅黑" panose="020B0503020204020204" charset="-122"/>
                <a:cs typeface="微软雅黑" panose="020B0503020204020204" charset="-122"/>
              </a:rPr>
              <a:t>，以及协议大致内容，基于此来</a:t>
            </a:r>
            <a:r>
              <a:rPr sz="1200" b="1" spc="-10" dirty="0">
                <a:solidFill>
                  <a:srgbClr val="262626"/>
                </a:solidFill>
                <a:latin typeface="微软雅黑" panose="020B0503020204020204" charset="-122"/>
                <a:cs typeface="微软雅黑" panose="020B0503020204020204" charset="-122"/>
              </a:rPr>
              <a:t>判断企业是</a:t>
            </a:r>
            <a:r>
              <a:rPr sz="1200" b="1" dirty="0">
                <a:solidFill>
                  <a:srgbClr val="262626"/>
                </a:solidFill>
                <a:latin typeface="微软雅黑" panose="020B0503020204020204" charset="-122"/>
                <a:cs typeface="微软雅黑" panose="020B0503020204020204" charset="-122"/>
              </a:rPr>
              <a:t>否具有资金统收资质</a:t>
            </a:r>
            <a:r>
              <a:rPr sz="1200" spc="-50" dirty="0">
                <a:solidFill>
                  <a:srgbClr val="262626"/>
                </a:solidFill>
                <a:latin typeface="微软雅黑" panose="020B0503020204020204" charset="-122"/>
                <a:cs typeface="微软雅黑" panose="020B0503020204020204" charset="-122"/>
              </a:rPr>
              <a:t>。</a:t>
            </a:r>
            <a:endParaRPr sz="1200" dirty="0">
              <a:latin typeface="微软雅黑" panose="020B0503020204020204" charset="-122"/>
              <a:cs typeface="微软雅黑" panose="020B0503020204020204" charset="-122"/>
            </a:endParaRPr>
          </a:p>
        </p:txBody>
      </p:sp>
      <p:sp>
        <p:nvSpPr>
          <p:cNvPr id="20" name="object 21"/>
          <p:cNvSpPr txBox="1"/>
          <p:nvPr/>
        </p:nvSpPr>
        <p:spPr>
          <a:xfrm>
            <a:off x="6027594" y="4530281"/>
            <a:ext cx="3378200" cy="1093470"/>
          </a:xfrm>
          <a:prstGeom prst="rect">
            <a:avLst/>
          </a:prstGeom>
        </p:spPr>
        <p:txBody>
          <a:bodyPr vert="horz" wrap="square" lIns="0" tIns="59690" rIns="0" bIns="0" rtlCol="0">
            <a:spAutoFit/>
          </a:bodyPr>
          <a:lstStyle>
            <a:defPPr>
              <a:defRPr kern="0"/>
            </a:defPPr>
          </a:lstStyle>
          <a:p>
            <a:pPr marL="12700">
              <a:lnSpc>
                <a:spcPct val="100000"/>
              </a:lnSpc>
              <a:spcBef>
                <a:spcPts val="470"/>
              </a:spcBef>
            </a:pPr>
            <a:r>
              <a:rPr sz="1600" b="1" spc="-10" dirty="0">
                <a:latin typeface="微软雅黑" panose="020B0503020204020204" charset="-122"/>
                <a:cs typeface="微软雅黑" panose="020B0503020204020204" charset="-122"/>
              </a:rPr>
              <a:t>资金分账场景</a:t>
            </a:r>
            <a:endParaRPr sz="1600">
              <a:latin typeface="微软雅黑" panose="020B0503020204020204" charset="-122"/>
              <a:cs typeface="微软雅黑" panose="020B0503020204020204" charset="-122"/>
            </a:endParaRPr>
          </a:p>
          <a:p>
            <a:pPr marL="12700" marR="5080">
              <a:lnSpc>
                <a:spcPct val="102000"/>
              </a:lnSpc>
              <a:spcBef>
                <a:spcPts val="255"/>
              </a:spcBef>
            </a:pPr>
            <a:r>
              <a:rPr sz="1200" dirty="0">
                <a:solidFill>
                  <a:srgbClr val="262626"/>
                </a:solidFill>
                <a:latin typeface="微软雅黑" panose="020B0503020204020204" charset="-122"/>
                <a:cs typeface="微软雅黑" panose="020B0503020204020204" charset="-122"/>
              </a:rPr>
              <a:t>具体涉及那些资金</a:t>
            </a:r>
            <a:r>
              <a:rPr sz="1200" b="1" dirty="0">
                <a:solidFill>
                  <a:srgbClr val="262626"/>
                </a:solidFill>
                <a:latin typeface="微软雅黑" panose="020B0503020204020204" charset="-122"/>
                <a:cs typeface="微软雅黑" panose="020B0503020204020204" charset="-122"/>
              </a:rPr>
              <a:t>分账场景</a:t>
            </a:r>
            <a:r>
              <a:rPr sz="1200" dirty="0">
                <a:solidFill>
                  <a:srgbClr val="262626"/>
                </a:solidFill>
                <a:latin typeface="微软雅黑" panose="020B0503020204020204" charset="-122"/>
                <a:cs typeface="微软雅黑" panose="020B0503020204020204" charset="-122"/>
              </a:rPr>
              <a:t>，如线上收单（</a:t>
            </a:r>
            <a:r>
              <a:rPr sz="1200" spc="-20" dirty="0">
                <a:solidFill>
                  <a:srgbClr val="262626"/>
                </a:solidFill>
                <a:latin typeface="微软雅黑" panose="020B0503020204020204" charset="-122"/>
                <a:cs typeface="微软雅黑" panose="020B0503020204020204" charset="-122"/>
              </a:rPr>
              <a:t>抖音、</a:t>
            </a:r>
            <a:r>
              <a:rPr sz="1200" dirty="0">
                <a:solidFill>
                  <a:srgbClr val="262626"/>
                </a:solidFill>
                <a:latin typeface="微软雅黑" panose="020B0503020204020204" charset="-122"/>
                <a:cs typeface="微软雅黑" panose="020B0503020204020204" charset="-122"/>
              </a:rPr>
              <a:t>外卖、小程序等）</a:t>
            </a:r>
            <a:r>
              <a:rPr sz="1200" spc="-5" dirty="0">
                <a:solidFill>
                  <a:srgbClr val="262626"/>
                </a:solidFill>
                <a:latin typeface="微软雅黑" panose="020B0503020204020204" charset="-122"/>
                <a:cs typeface="微软雅黑" panose="020B0503020204020204" charset="-122"/>
              </a:rPr>
              <a:t>、线下门店收单、供应链场景、</a:t>
            </a:r>
            <a:r>
              <a:rPr sz="1200" dirty="0">
                <a:solidFill>
                  <a:srgbClr val="262626"/>
                </a:solidFill>
                <a:latin typeface="微软雅黑" panose="020B0503020204020204" charset="-122"/>
                <a:cs typeface="微软雅黑" panose="020B0503020204020204" charset="-122"/>
              </a:rPr>
              <a:t>简要描述下不同场景下的</a:t>
            </a:r>
            <a:r>
              <a:rPr sz="1200" b="1" spc="-5" dirty="0">
                <a:solidFill>
                  <a:srgbClr val="262626"/>
                </a:solidFill>
                <a:latin typeface="微软雅黑" panose="020B0503020204020204" charset="-122"/>
                <a:cs typeface="微软雅黑" panose="020B0503020204020204" charset="-122"/>
              </a:rPr>
              <a:t>资金链路和开票模式，</a:t>
            </a:r>
            <a:r>
              <a:rPr sz="1200" b="1" spc="-50" dirty="0">
                <a:solidFill>
                  <a:srgbClr val="262626"/>
                </a:solidFill>
                <a:latin typeface="微软雅黑" panose="020B0503020204020204" charset="-122"/>
                <a:cs typeface="微软雅黑" panose="020B0503020204020204" charset="-122"/>
              </a:rPr>
              <a:t> </a:t>
            </a:r>
            <a:r>
              <a:rPr sz="1200" b="1" dirty="0">
                <a:solidFill>
                  <a:srgbClr val="262626"/>
                </a:solidFill>
                <a:latin typeface="微软雅黑" panose="020B0503020204020204" charset="-122"/>
                <a:cs typeface="微软雅黑" panose="020B0503020204020204" charset="-122"/>
              </a:rPr>
              <a:t>以及账期天数</a:t>
            </a:r>
            <a:r>
              <a:rPr sz="1200" spc="-50" dirty="0">
                <a:solidFill>
                  <a:srgbClr val="262626"/>
                </a:solidFill>
                <a:latin typeface="微软雅黑" panose="020B0503020204020204" charset="-122"/>
                <a:cs typeface="微软雅黑" panose="020B0503020204020204" charset="-122"/>
              </a:rPr>
              <a:t>。</a:t>
            </a:r>
            <a:endParaRPr sz="1200">
              <a:latin typeface="微软雅黑" panose="020B0503020204020204" charset="-122"/>
              <a:cs typeface="微软雅黑" panose="020B0503020204020204" charset="-122"/>
            </a:endParaRPr>
          </a:p>
        </p:txBody>
      </p:sp>
      <p:pic>
        <p:nvPicPr>
          <p:cNvPr id="21" name="object 22"/>
          <p:cNvPicPr/>
          <p:nvPr/>
        </p:nvPicPr>
        <p:blipFill>
          <a:blip r:embed="rId2" cstate="print"/>
          <a:stretch>
            <a:fillRect/>
          </a:stretch>
        </p:blipFill>
        <p:spPr>
          <a:xfrm>
            <a:off x="5699935" y="1938380"/>
            <a:ext cx="208914" cy="208914"/>
          </a:xfrm>
          <a:prstGeom prst="rect">
            <a:avLst/>
          </a:prstGeom>
        </p:spPr>
      </p:pic>
      <p:pic>
        <p:nvPicPr>
          <p:cNvPr id="22" name="object 23"/>
          <p:cNvPicPr/>
          <p:nvPr/>
        </p:nvPicPr>
        <p:blipFill>
          <a:blip r:embed="rId2" cstate="print"/>
          <a:stretch>
            <a:fillRect/>
          </a:stretch>
        </p:blipFill>
        <p:spPr>
          <a:xfrm>
            <a:off x="5699935" y="3292201"/>
            <a:ext cx="208914" cy="208914"/>
          </a:xfrm>
          <a:prstGeom prst="rect">
            <a:avLst/>
          </a:prstGeom>
        </p:spPr>
      </p:pic>
      <p:pic>
        <p:nvPicPr>
          <p:cNvPr id="23" name="object 24"/>
          <p:cNvPicPr/>
          <p:nvPr/>
        </p:nvPicPr>
        <p:blipFill>
          <a:blip r:embed="rId2" cstate="print"/>
          <a:stretch>
            <a:fillRect/>
          </a:stretch>
        </p:blipFill>
        <p:spPr>
          <a:xfrm>
            <a:off x="5699935" y="4652370"/>
            <a:ext cx="208914" cy="208914"/>
          </a:xfrm>
          <a:prstGeom prst="rect">
            <a:avLst/>
          </a:prstGeom>
        </p:spPr>
      </p:pic>
      <p:sp>
        <p:nvSpPr>
          <p:cNvPr id="2" name="任意多边形: 形状 18"/>
          <p:cNvSpPr/>
          <p:nvPr>
            <p:custDataLst>
              <p:tags r:id="rId3"/>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33" name="对角圆角矩形 120"/>
          <p:cNvSpPr/>
          <p:nvPr>
            <p:custDataLst>
              <p:tags r:id="rId4"/>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中信银行提交材料</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rot="5400000" flipH="1">
            <a:off x="469454" y="1441781"/>
            <a:ext cx="1798545" cy="1798544"/>
          </a:xfrm>
          <a:prstGeom prst="blockArc">
            <a:avLst>
              <a:gd name="adj1" fmla="val 10800000"/>
              <a:gd name="adj2" fmla="val 0"/>
              <a:gd name="adj3" fmla="val 10062"/>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latin typeface="微软雅黑" panose="020B0503020204020204" charset="-122"/>
              <a:ea typeface="微软雅黑" panose="020B0503020204020204" charset="-122"/>
            </a:endParaRPr>
          </a:p>
        </p:txBody>
      </p:sp>
      <p:pic>
        <p:nvPicPr>
          <p:cNvPr id="20" name="图片 19"/>
          <p:cNvPicPr>
            <a:picLocks noChangeAspect="1"/>
          </p:cNvPicPr>
          <p:nvPr/>
        </p:nvPicPr>
        <p:blipFill>
          <a:blip r:embed="rId1"/>
          <a:srcRect l="38579" t="4319" r="30496" b="4319"/>
          <a:stretch>
            <a:fillRect/>
          </a:stretch>
        </p:blipFill>
        <p:spPr>
          <a:xfrm>
            <a:off x="461820" y="1436491"/>
            <a:ext cx="914576" cy="1803834"/>
          </a:xfrm>
          <a:custGeom>
            <a:avLst/>
            <a:gdLst/>
            <a:ahLst/>
            <a:cxnLst/>
            <a:rect l="l" t="t" r="r" b="b"/>
            <a:pathLst>
              <a:path w="914576" h="1803834">
                <a:moveTo>
                  <a:pt x="901918" y="0"/>
                </a:moveTo>
                <a:lnTo>
                  <a:pt x="914576" y="639"/>
                </a:lnTo>
                <a:lnTo>
                  <a:pt x="914576" y="1803195"/>
                </a:lnTo>
                <a:lnTo>
                  <a:pt x="901918" y="1803834"/>
                </a:lnTo>
                <a:cubicBezTo>
                  <a:pt x="403803" y="1803834"/>
                  <a:pt x="0" y="1400032"/>
                  <a:pt x="0" y="901917"/>
                </a:cubicBezTo>
                <a:cubicBezTo>
                  <a:pt x="0" y="403803"/>
                  <a:pt x="403803" y="0"/>
                  <a:pt x="901918" y="0"/>
                </a:cubicBezTo>
                <a:close/>
              </a:path>
            </a:pathLst>
          </a:custGeom>
          <a:noFill/>
          <a:ln>
            <a:noFill/>
          </a:ln>
        </p:spPr>
      </p:pic>
      <p:sp>
        <p:nvSpPr>
          <p:cNvPr id="21" name="标题 1"/>
          <p:cNvSpPr txBox="1"/>
          <p:nvPr/>
        </p:nvSpPr>
        <p:spPr>
          <a:xfrm>
            <a:off x="734151" y="1696163"/>
            <a:ext cx="1284491" cy="1284491"/>
          </a:xfrm>
          <a:prstGeom prst="ellipse">
            <a:avLst/>
          </a:prstGeom>
          <a:gradFill>
            <a:gsLst>
              <a:gs pos="0">
                <a:schemeClr val="accent1">
                  <a:lumMod val="60000"/>
                  <a:lumOff val="40000"/>
                  <a:alpha val="100000"/>
                </a:schemeClr>
              </a:gs>
              <a:gs pos="100000">
                <a:schemeClr val="accent1">
                  <a:alpha val="100000"/>
                </a:schemeClr>
              </a:gs>
            </a:gsLst>
            <a:lin ang="10800000" scaled="0"/>
          </a:gradFill>
          <a:ln w="12700" cap="sq">
            <a:noFill/>
            <a:miter/>
          </a:ln>
        </p:spPr>
        <p:txBody>
          <a:bodyPr vert="horz" wrap="square" lIns="91440" tIns="45720" rIns="91440" bIns="45720" rtlCol="0" anchor="ctr">
            <a:scene3d>
              <a:camera prst="orthographicFront"/>
              <a:lightRig rig="threePt" dir="t"/>
            </a:scene3d>
          </a:bodyPr>
          <a:lstStyle/>
          <a:p>
            <a:pPr algn="ctr">
              <a:lnSpc>
                <a:spcPct val="110000"/>
              </a:lnSpc>
            </a:pPr>
            <a:endParaRPr kumimoji="1" lang="zh-CN" altLang="en-US">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22" name="标题 1"/>
          <p:cNvSpPr txBox="1"/>
          <p:nvPr/>
        </p:nvSpPr>
        <p:spPr>
          <a:xfrm>
            <a:off x="1160702" y="2138876"/>
            <a:ext cx="431390" cy="399066"/>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latin typeface="微软雅黑" panose="020B0503020204020204" charset="-122"/>
              <a:ea typeface="微软雅黑" panose="020B0503020204020204" charset="-122"/>
            </a:endParaRPr>
          </a:p>
        </p:txBody>
      </p:sp>
      <p:sp>
        <p:nvSpPr>
          <p:cNvPr id="23" name="标题 1"/>
          <p:cNvSpPr txBox="1"/>
          <p:nvPr/>
        </p:nvSpPr>
        <p:spPr>
          <a:xfrm rot="5400000" flipH="1">
            <a:off x="485768" y="4098675"/>
            <a:ext cx="1798545" cy="1798544"/>
          </a:xfrm>
          <a:prstGeom prst="blockArc">
            <a:avLst>
              <a:gd name="adj1" fmla="val 10800000"/>
              <a:gd name="adj2" fmla="val 0"/>
              <a:gd name="adj3" fmla="val 10062"/>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latin typeface="微软雅黑" panose="020B0503020204020204" charset="-122"/>
              <a:ea typeface="微软雅黑" panose="020B0503020204020204" charset="-122"/>
            </a:endParaRPr>
          </a:p>
        </p:txBody>
      </p:sp>
      <p:pic>
        <p:nvPicPr>
          <p:cNvPr id="24" name="图片 23"/>
          <p:cNvPicPr>
            <a:picLocks noChangeAspect="1"/>
          </p:cNvPicPr>
          <p:nvPr/>
        </p:nvPicPr>
        <p:blipFill>
          <a:blip r:embed="rId2"/>
          <a:srcRect l="33093" r="33093"/>
          <a:stretch>
            <a:fillRect/>
          </a:stretch>
        </p:blipFill>
        <p:spPr>
          <a:xfrm>
            <a:off x="478134" y="4093385"/>
            <a:ext cx="914576" cy="1803834"/>
          </a:xfrm>
          <a:custGeom>
            <a:avLst/>
            <a:gdLst/>
            <a:ahLst/>
            <a:cxnLst/>
            <a:rect l="l" t="t" r="r" b="b"/>
            <a:pathLst>
              <a:path w="914576" h="1803834">
                <a:moveTo>
                  <a:pt x="901918" y="0"/>
                </a:moveTo>
                <a:lnTo>
                  <a:pt x="914576" y="639"/>
                </a:lnTo>
                <a:lnTo>
                  <a:pt x="914576" y="1803195"/>
                </a:lnTo>
                <a:lnTo>
                  <a:pt x="901918" y="1803834"/>
                </a:lnTo>
                <a:cubicBezTo>
                  <a:pt x="403803" y="1803834"/>
                  <a:pt x="0" y="1400032"/>
                  <a:pt x="0" y="901917"/>
                </a:cubicBezTo>
                <a:cubicBezTo>
                  <a:pt x="0" y="403803"/>
                  <a:pt x="403803" y="0"/>
                  <a:pt x="901918" y="0"/>
                </a:cubicBezTo>
                <a:close/>
              </a:path>
            </a:pathLst>
          </a:custGeom>
          <a:noFill/>
          <a:ln>
            <a:noFill/>
          </a:ln>
        </p:spPr>
      </p:pic>
      <p:sp>
        <p:nvSpPr>
          <p:cNvPr id="25" name="标题 1"/>
          <p:cNvSpPr txBox="1"/>
          <p:nvPr/>
        </p:nvSpPr>
        <p:spPr>
          <a:xfrm>
            <a:off x="750465" y="4353057"/>
            <a:ext cx="1284491" cy="1284491"/>
          </a:xfrm>
          <a:prstGeom prst="ellipse">
            <a:avLst/>
          </a:prstGeom>
          <a:gradFill>
            <a:gsLst>
              <a:gs pos="0">
                <a:schemeClr val="accent1">
                  <a:lumMod val="60000"/>
                  <a:lumOff val="40000"/>
                  <a:alpha val="100000"/>
                </a:schemeClr>
              </a:gs>
              <a:gs pos="100000">
                <a:schemeClr val="accent1">
                  <a:alpha val="100000"/>
                </a:schemeClr>
              </a:gs>
            </a:gsLst>
            <a:lin ang="10800000" scaled="0"/>
          </a:gradFill>
          <a:ln w="12700" cap="sq">
            <a:noFill/>
            <a:miter/>
          </a:ln>
        </p:spPr>
        <p:txBody>
          <a:bodyPr vert="horz" wrap="square" lIns="91440" tIns="45720" rIns="91440" bIns="45720" rtlCol="0" anchor="ctr"/>
          <a:lstStyle/>
          <a:p>
            <a:pPr algn="ctr">
              <a:lnSpc>
                <a:spcPct val="110000"/>
              </a:lnSpc>
            </a:pPr>
            <a:endParaRPr kumimoji="1" lang="zh-CN" altLang="en-US">
              <a:latin typeface="微软雅黑" panose="020B0503020204020204" charset="-122"/>
              <a:ea typeface="微软雅黑" panose="020B0503020204020204" charset="-122"/>
            </a:endParaRPr>
          </a:p>
        </p:txBody>
      </p:sp>
      <p:sp>
        <p:nvSpPr>
          <p:cNvPr id="26" name="标题 1"/>
          <p:cNvSpPr txBox="1"/>
          <p:nvPr/>
        </p:nvSpPr>
        <p:spPr>
          <a:xfrm>
            <a:off x="1177016" y="4806465"/>
            <a:ext cx="431390" cy="377676"/>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latin typeface="微软雅黑" panose="020B0503020204020204" charset="-122"/>
              <a:ea typeface="微软雅黑" panose="020B0503020204020204" charset="-122"/>
            </a:endParaRPr>
          </a:p>
        </p:txBody>
      </p:sp>
      <p:sp>
        <p:nvSpPr>
          <p:cNvPr id="44" name="文本框 43"/>
          <p:cNvSpPr txBox="1"/>
          <p:nvPr/>
        </p:nvSpPr>
        <p:spPr>
          <a:xfrm>
            <a:off x="2445193" y="1858525"/>
            <a:ext cx="3618722" cy="1015663"/>
          </a:xfrm>
          <a:prstGeom prst="rect">
            <a:avLst/>
          </a:prstGeom>
          <a:noFill/>
        </p:spPr>
        <p:txBody>
          <a:bodyPr wrap="square">
            <a:spAutoFit/>
          </a:bodyPr>
          <a:lstStyle/>
          <a:p>
            <a:r>
              <a:rPr lang="zh-CN" altLang="en-US" sz="1200" spc="-5" dirty="0">
                <a:solidFill>
                  <a:srgbClr val="262626"/>
                </a:solidFill>
                <a:latin typeface="微软雅黑" panose="020B0503020204020204" charset="-122"/>
              </a:rPr>
              <a:t>保险业、投融资（小额贷款、P2P、融资租赁、投资理财等）、快消品、汽车、房地产、教育传媒、公共事业部单位、餐饮业、交通运输物流、批发和零售贸易、服务业（含投资咨询）、烟草、采掘制造业等。</a:t>
            </a:r>
            <a:endParaRPr lang="zh-CN" altLang="en-US" sz="1200" spc="-5" dirty="0">
              <a:solidFill>
                <a:srgbClr val="262626"/>
              </a:solidFill>
              <a:latin typeface="微软雅黑" panose="020B0503020204020204" charset="-122"/>
            </a:endParaRPr>
          </a:p>
        </p:txBody>
      </p:sp>
      <p:sp>
        <p:nvSpPr>
          <p:cNvPr id="46" name="文本框 45"/>
          <p:cNvSpPr txBox="1"/>
          <p:nvPr/>
        </p:nvSpPr>
        <p:spPr>
          <a:xfrm>
            <a:off x="2549011" y="4995302"/>
            <a:ext cx="3207554" cy="479998"/>
          </a:xfrm>
          <a:prstGeom prst="rect">
            <a:avLst/>
          </a:prstGeom>
          <a:noFill/>
        </p:spPr>
        <p:txBody>
          <a:bodyPr wrap="square">
            <a:spAutoFit/>
          </a:bodyPr>
          <a:lstStyle/>
          <a:p>
            <a:r>
              <a:rPr lang="zh-CN" altLang="en-US" sz="1200" spc="-5" dirty="0">
                <a:solidFill>
                  <a:srgbClr val="262626"/>
                </a:solidFill>
                <a:latin typeface="微软雅黑" panose="020B0503020204020204" charset="-122"/>
              </a:rPr>
              <a:t>沉淀资金</a:t>
            </a:r>
            <a:r>
              <a:rPr lang="en-US" altLang="zh-CN" sz="1200" spc="-5" dirty="0">
                <a:solidFill>
                  <a:srgbClr val="262626"/>
                </a:solidFill>
                <a:latin typeface="微软雅黑" panose="020B0503020204020204" charset="-122"/>
              </a:rPr>
              <a:t>1000</a:t>
            </a:r>
            <a:r>
              <a:rPr lang="zh-CN" altLang="en-US" sz="1200" spc="-5" dirty="0">
                <a:solidFill>
                  <a:srgbClr val="262626"/>
                </a:solidFill>
                <a:latin typeface="微软雅黑" panose="020B0503020204020204" charset="-122"/>
              </a:rPr>
              <a:t>万左右，一户一审，银行这边会综合商户资质和场景来审核</a:t>
            </a:r>
            <a:endParaRPr lang="zh-CN" altLang="en-US" sz="1200" spc="-5" dirty="0">
              <a:solidFill>
                <a:srgbClr val="262626"/>
              </a:solidFill>
              <a:latin typeface="微软雅黑" panose="020B0503020204020204" charset="-122"/>
            </a:endParaRPr>
          </a:p>
        </p:txBody>
      </p:sp>
      <p:grpSp>
        <p:nvGrpSpPr>
          <p:cNvPr id="57" name="object 9"/>
          <p:cNvGrpSpPr/>
          <p:nvPr/>
        </p:nvGrpSpPr>
        <p:grpSpPr>
          <a:xfrm>
            <a:off x="10300877" y="1551058"/>
            <a:ext cx="1288415" cy="4283333"/>
            <a:chOff x="9854565" y="1454985"/>
            <a:chExt cx="1288415" cy="4283333"/>
          </a:xfrm>
        </p:grpSpPr>
        <p:sp>
          <p:nvSpPr>
            <p:cNvPr id="58" name="object 10"/>
            <p:cNvSpPr/>
            <p:nvPr/>
          </p:nvSpPr>
          <p:spPr>
            <a:xfrm>
              <a:off x="9854565" y="1454985"/>
              <a:ext cx="1288415" cy="1442720"/>
            </a:xfrm>
            <a:custGeom>
              <a:avLst/>
              <a:gdLst/>
              <a:ahLst/>
              <a:cxnLst/>
              <a:rect l="l" t="t" r="r" b="b"/>
              <a:pathLst>
                <a:path w="1288415" h="1442720">
                  <a:moveTo>
                    <a:pt x="644207" y="0"/>
                  </a:moveTo>
                  <a:lnTo>
                    <a:pt x="575562" y="15841"/>
                  </a:lnTo>
                  <a:lnTo>
                    <a:pt x="68644" y="308921"/>
                  </a:lnTo>
                  <a:lnTo>
                    <a:pt x="19966" y="360573"/>
                  </a:lnTo>
                  <a:lnTo>
                    <a:pt x="0" y="429058"/>
                  </a:lnTo>
                  <a:lnTo>
                    <a:pt x="0" y="1013895"/>
                  </a:lnTo>
                  <a:lnTo>
                    <a:pt x="19966" y="1081719"/>
                  </a:lnTo>
                  <a:lnTo>
                    <a:pt x="68644" y="1132711"/>
                  </a:lnTo>
                  <a:lnTo>
                    <a:pt x="575562" y="1425790"/>
                  </a:lnTo>
                  <a:lnTo>
                    <a:pt x="644207" y="1442623"/>
                  </a:lnTo>
                  <a:lnTo>
                    <a:pt x="680633" y="1438415"/>
                  </a:lnTo>
                  <a:lnTo>
                    <a:pt x="1219770" y="1132711"/>
                  </a:lnTo>
                  <a:lnTo>
                    <a:pt x="1268448" y="1081719"/>
                  </a:lnTo>
                  <a:lnTo>
                    <a:pt x="1288414" y="1013895"/>
                  </a:lnTo>
                  <a:lnTo>
                    <a:pt x="1288414" y="429058"/>
                  </a:lnTo>
                  <a:lnTo>
                    <a:pt x="1268448" y="360573"/>
                  </a:lnTo>
                  <a:lnTo>
                    <a:pt x="1219770" y="308921"/>
                  </a:lnTo>
                  <a:lnTo>
                    <a:pt x="712852" y="15841"/>
                  </a:lnTo>
                  <a:lnTo>
                    <a:pt x="644207" y="0"/>
                  </a:lnTo>
                  <a:close/>
                </a:path>
              </a:pathLst>
            </a:custGeom>
            <a:solidFill>
              <a:srgbClr val="FFFFFF"/>
            </a:solidFill>
          </p:spPr>
          <p:txBody>
            <a:bodyPr wrap="square" lIns="0" tIns="0" rIns="0" bIns="0" rtlCol="0"/>
            <a:lstStyle>
              <a:defPPr>
                <a:defRPr kern="0"/>
              </a:defPPr>
            </a:lstStyle>
            <a:p/>
          </p:txBody>
        </p:sp>
        <p:sp>
          <p:nvSpPr>
            <p:cNvPr id="59" name="object 11"/>
            <p:cNvSpPr/>
            <p:nvPr/>
          </p:nvSpPr>
          <p:spPr>
            <a:xfrm>
              <a:off x="10064750" y="1690122"/>
              <a:ext cx="868680" cy="973455"/>
            </a:xfrm>
            <a:custGeom>
              <a:avLst/>
              <a:gdLst/>
              <a:ahLst/>
              <a:cxnLst/>
              <a:rect l="l" t="t" r="r" b="b"/>
              <a:pathLst>
                <a:path w="868679" h="973455">
                  <a:moveTo>
                    <a:pt x="868680" y="683903"/>
                  </a:moveTo>
                  <a:lnTo>
                    <a:pt x="855218" y="729653"/>
                  </a:lnTo>
                  <a:lnTo>
                    <a:pt x="822397" y="764048"/>
                  </a:lnTo>
                  <a:lnTo>
                    <a:pt x="624808" y="878338"/>
                  </a:lnTo>
                  <a:lnTo>
                    <a:pt x="523344" y="937028"/>
                  </a:lnTo>
                  <a:lnTo>
                    <a:pt x="485962" y="958650"/>
                  </a:lnTo>
                  <a:lnTo>
                    <a:pt x="480622" y="961739"/>
                  </a:lnTo>
                  <a:lnTo>
                    <a:pt x="458899" y="970254"/>
                  </a:lnTo>
                  <a:lnTo>
                    <a:pt x="434340" y="973093"/>
                  </a:lnTo>
                  <a:lnTo>
                    <a:pt x="409780" y="970254"/>
                  </a:lnTo>
                  <a:lnTo>
                    <a:pt x="388057" y="961739"/>
                  </a:lnTo>
                  <a:lnTo>
                    <a:pt x="190468" y="847449"/>
                  </a:lnTo>
                  <a:lnTo>
                    <a:pt x="89004" y="788759"/>
                  </a:lnTo>
                  <a:lnTo>
                    <a:pt x="51622" y="767137"/>
                  </a:lnTo>
                  <a:lnTo>
                    <a:pt x="46282" y="764048"/>
                  </a:lnTo>
                  <a:lnTo>
                    <a:pt x="28161" y="749647"/>
                  </a:lnTo>
                  <a:lnTo>
                    <a:pt x="13461" y="729653"/>
                  </a:lnTo>
                  <a:lnTo>
                    <a:pt x="3601" y="706820"/>
                  </a:lnTo>
                  <a:lnTo>
                    <a:pt x="0" y="683903"/>
                  </a:lnTo>
                  <a:lnTo>
                    <a:pt x="0" y="455838"/>
                  </a:lnTo>
                  <a:lnTo>
                    <a:pt x="0" y="338723"/>
                  </a:lnTo>
                  <a:lnTo>
                    <a:pt x="0" y="295576"/>
                  </a:lnTo>
                  <a:lnTo>
                    <a:pt x="0" y="289412"/>
                  </a:lnTo>
                  <a:lnTo>
                    <a:pt x="3601" y="266106"/>
                  </a:lnTo>
                  <a:lnTo>
                    <a:pt x="28161" y="223167"/>
                  </a:lnTo>
                  <a:lnTo>
                    <a:pt x="243871" y="94086"/>
                  </a:lnTo>
                  <a:lnTo>
                    <a:pt x="345335" y="35397"/>
                  </a:lnTo>
                  <a:lnTo>
                    <a:pt x="382717" y="13774"/>
                  </a:lnTo>
                  <a:lnTo>
                    <a:pt x="388057" y="10685"/>
                  </a:lnTo>
                  <a:lnTo>
                    <a:pt x="409780" y="2671"/>
                  </a:lnTo>
                  <a:lnTo>
                    <a:pt x="434340" y="0"/>
                  </a:lnTo>
                  <a:lnTo>
                    <a:pt x="458899" y="2671"/>
                  </a:lnTo>
                  <a:lnTo>
                    <a:pt x="480622" y="10685"/>
                  </a:lnTo>
                  <a:lnTo>
                    <a:pt x="678211" y="124976"/>
                  </a:lnTo>
                  <a:lnTo>
                    <a:pt x="779675" y="183665"/>
                  </a:lnTo>
                  <a:lnTo>
                    <a:pt x="817057" y="205287"/>
                  </a:lnTo>
                  <a:lnTo>
                    <a:pt x="855218" y="243217"/>
                  </a:lnTo>
                  <a:lnTo>
                    <a:pt x="868680" y="289412"/>
                  </a:lnTo>
                  <a:lnTo>
                    <a:pt x="868680" y="683903"/>
                  </a:lnTo>
                  <a:close/>
                </a:path>
              </a:pathLst>
            </a:custGeom>
            <a:ln w="12700">
              <a:solidFill>
                <a:srgbClr val="000000"/>
              </a:solidFill>
            </a:ln>
          </p:spPr>
          <p:txBody>
            <a:bodyPr wrap="square" lIns="0" tIns="0" rIns="0" bIns="0" rtlCol="0"/>
            <a:lstStyle>
              <a:defPPr>
                <a:defRPr kern="0"/>
              </a:defPPr>
            </a:lstStyle>
            <a:p/>
          </p:txBody>
        </p:sp>
        <p:sp>
          <p:nvSpPr>
            <p:cNvPr id="60" name="object 12"/>
            <p:cNvSpPr/>
            <p:nvPr/>
          </p:nvSpPr>
          <p:spPr>
            <a:xfrm>
              <a:off x="10349230" y="2037080"/>
              <a:ext cx="299085" cy="280035"/>
            </a:xfrm>
            <a:custGeom>
              <a:avLst/>
              <a:gdLst/>
              <a:ahLst/>
              <a:cxnLst/>
              <a:rect l="l" t="t" r="r" b="b"/>
              <a:pathLst>
                <a:path w="299084" h="280035">
                  <a:moveTo>
                    <a:pt x="159067" y="0"/>
                  </a:moveTo>
                  <a:lnTo>
                    <a:pt x="159067" y="70008"/>
                  </a:lnTo>
                  <a:lnTo>
                    <a:pt x="0" y="70008"/>
                  </a:lnTo>
                  <a:lnTo>
                    <a:pt x="70008" y="140017"/>
                  </a:lnTo>
                  <a:lnTo>
                    <a:pt x="0" y="210026"/>
                  </a:lnTo>
                  <a:lnTo>
                    <a:pt x="159067" y="210026"/>
                  </a:lnTo>
                  <a:lnTo>
                    <a:pt x="159067" y="280035"/>
                  </a:lnTo>
                  <a:lnTo>
                    <a:pt x="299085" y="140017"/>
                  </a:lnTo>
                  <a:lnTo>
                    <a:pt x="159067" y="0"/>
                  </a:lnTo>
                  <a:close/>
                </a:path>
              </a:pathLst>
            </a:custGeom>
            <a:solidFill>
              <a:srgbClr val="000000"/>
            </a:solidFill>
          </p:spPr>
          <p:txBody>
            <a:bodyPr wrap="square" lIns="0" tIns="0" rIns="0" bIns="0" rtlCol="0"/>
            <a:lstStyle>
              <a:defPPr>
                <a:defRPr kern="0"/>
              </a:defPPr>
            </a:lstStyle>
            <a:p/>
          </p:txBody>
        </p:sp>
        <p:sp>
          <p:nvSpPr>
            <p:cNvPr id="61" name="object 17"/>
            <p:cNvSpPr/>
            <p:nvPr/>
          </p:nvSpPr>
          <p:spPr>
            <a:xfrm>
              <a:off x="10064750" y="4764863"/>
              <a:ext cx="868680" cy="973455"/>
            </a:xfrm>
            <a:custGeom>
              <a:avLst/>
              <a:gdLst/>
              <a:ahLst/>
              <a:cxnLst/>
              <a:rect l="l" t="t" r="r" b="b"/>
              <a:pathLst>
                <a:path w="868679" h="973454">
                  <a:moveTo>
                    <a:pt x="868680" y="683903"/>
                  </a:moveTo>
                  <a:lnTo>
                    <a:pt x="855218" y="729653"/>
                  </a:lnTo>
                  <a:lnTo>
                    <a:pt x="822397" y="764048"/>
                  </a:lnTo>
                  <a:lnTo>
                    <a:pt x="624808" y="878338"/>
                  </a:lnTo>
                  <a:lnTo>
                    <a:pt x="523344" y="937028"/>
                  </a:lnTo>
                  <a:lnTo>
                    <a:pt x="485962" y="958650"/>
                  </a:lnTo>
                  <a:lnTo>
                    <a:pt x="480622" y="961739"/>
                  </a:lnTo>
                  <a:lnTo>
                    <a:pt x="458899" y="970254"/>
                  </a:lnTo>
                  <a:lnTo>
                    <a:pt x="434340" y="973093"/>
                  </a:lnTo>
                  <a:lnTo>
                    <a:pt x="409780" y="970254"/>
                  </a:lnTo>
                  <a:lnTo>
                    <a:pt x="388057" y="961739"/>
                  </a:lnTo>
                  <a:lnTo>
                    <a:pt x="190468" y="847449"/>
                  </a:lnTo>
                  <a:lnTo>
                    <a:pt x="89004" y="788759"/>
                  </a:lnTo>
                  <a:lnTo>
                    <a:pt x="51622" y="767137"/>
                  </a:lnTo>
                  <a:lnTo>
                    <a:pt x="46282" y="764048"/>
                  </a:lnTo>
                  <a:lnTo>
                    <a:pt x="28161" y="749647"/>
                  </a:lnTo>
                  <a:lnTo>
                    <a:pt x="13461" y="729653"/>
                  </a:lnTo>
                  <a:lnTo>
                    <a:pt x="3601" y="706820"/>
                  </a:lnTo>
                  <a:lnTo>
                    <a:pt x="0" y="683903"/>
                  </a:lnTo>
                  <a:lnTo>
                    <a:pt x="0" y="455838"/>
                  </a:lnTo>
                  <a:lnTo>
                    <a:pt x="0" y="338723"/>
                  </a:lnTo>
                  <a:lnTo>
                    <a:pt x="0" y="295576"/>
                  </a:lnTo>
                  <a:lnTo>
                    <a:pt x="0" y="289412"/>
                  </a:lnTo>
                  <a:lnTo>
                    <a:pt x="3601" y="266106"/>
                  </a:lnTo>
                  <a:lnTo>
                    <a:pt x="28161" y="223167"/>
                  </a:lnTo>
                  <a:lnTo>
                    <a:pt x="243871" y="94086"/>
                  </a:lnTo>
                  <a:lnTo>
                    <a:pt x="345335" y="35397"/>
                  </a:lnTo>
                  <a:lnTo>
                    <a:pt x="382717" y="13774"/>
                  </a:lnTo>
                  <a:lnTo>
                    <a:pt x="388057" y="10685"/>
                  </a:lnTo>
                  <a:lnTo>
                    <a:pt x="409780" y="2671"/>
                  </a:lnTo>
                  <a:lnTo>
                    <a:pt x="434340" y="0"/>
                  </a:lnTo>
                  <a:lnTo>
                    <a:pt x="458899" y="2671"/>
                  </a:lnTo>
                  <a:lnTo>
                    <a:pt x="480622" y="10685"/>
                  </a:lnTo>
                  <a:lnTo>
                    <a:pt x="678211" y="124976"/>
                  </a:lnTo>
                  <a:lnTo>
                    <a:pt x="779675" y="183665"/>
                  </a:lnTo>
                  <a:lnTo>
                    <a:pt x="817057" y="205287"/>
                  </a:lnTo>
                  <a:lnTo>
                    <a:pt x="855218" y="243217"/>
                  </a:lnTo>
                  <a:lnTo>
                    <a:pt x="868680" y="289412"/>
                  </a:lnTo>
                  <a:lnTo>
                    <a:pt x="868680" y="683903"/>
                  </a:lnTo>
                  <a:close/>
                </a:path>
              </a:pathLst>
            </a:custGeom>
            <a:ln w="12700">
              <a:solidFill>
                <a:srgbClr val="000000"/>
              </a:solidFill>
            </a:ln>
          </p:spPr>
          <p:txBody>
            <a:bodyPr wrap="square" lIns="0" tIns="0" rIns="0" bIns="0" rtlCol="0"/>
            <a:lstStyle>
              <a:defPPr>
                <a:defRPr kern="0"/>
              </a:defPPr>
            </a:lstStyle>
            <a:p/>
          </p:txBody>
        </p:sp>
        <p:sp>
          <p:nvSpPr>
            <p:cNvPr id="62" name="object 18"/>
            <p:cNvSpPr/>
            <p:nvPr/>
          </p:nvSpPr>
          <p:spPr>
            <a:xfrm>
              <a:off x="10349229" y="5082514"/>
              <a:ext cx="299085" cy="280035"/>
            </a:xfrm>
            <a:custGeom>
              <a:avLst/>
              <a:gdLst/>
              <a:ahLst/>
              <a:cxnLst/>
              <a:rect l="l" t="t" r="r" b="b"/>
              <a:pathLst>
                <a:path w="299084" h="280035">
                  <a:moveTo>
                    <a:pt x="159067" y="0"/>
                  </a:moveTo>
                  <a:lnTo>
                    <a:pt x="159067" y="70008"/>
                  </a:lnTo>
                  <a:lnTo>
                    <a:pt x="0" y="70008"/>
                  </a:lnTo>
                  <a:lnTo>
                    <a:pt x="70008" y="140017"/>
                  </a:lnTo>
                  <a:lnTo>
                    <a:pt x="0" y="210026"/>
                  </a:lnTo>
                  <a:lnTo>
                    <a:pt x="159067" y="210026"/>
                  </a:lnTo>
                  <a:lnTo>
                    <a:pt x="159067" y="280034"/>
                  </a:lnTo>
                  <a:lnTo>
                    <a:pt x="299085" y="140017"/>
                  </a:lnTo>
                  <a:lnTo>
                    <a:pt x="159067" y="0"/>
                  </a:lnTo>
                  <a:close/>
                </a:path>
              </a:pathLst>
            </a:custGeom>
            <a:solidFill>
              <a:srgbClr val="000000"/>
            </a:solidFill>
          </p:spPr>
          <p:txBody>
            <a:bodyPr wrap="square" lIns="0" tIns="0" rIns="0" bIns="0" rtlCol="0"/>
            <a:lstStyle>
              <a:defPPr>
                <a:defRPr kern="0"/>
              </a:defPPr>
            </a:lstStyle>
            <a:p/>
          </p:txBody>
        </p:sp>
      </p:grpSp>
      <p:sp>
        <p:nvSpPr>
          <p:cNvPr id="63" name="object 19"/>
          <p:cNvSpPr txBox="1"/>
          <p:nvPr/>
        </p:nvSpPr>
        <p:spPr>
          <a:xfrm>
            <a:off x="6650896" y="1756047"/>
            <a:ext cx="5062970" cy="3506922"/>
          </a:xfrm>
          <a:prstGeom prst="rect">
            <a:avLst/>
          </a:prstGeom>
        </p:spPr>
        <p:txBody>
          <a:bodyPr vert="horz" wrap="square" lIns="0" tIns="59690" rIns="0" bIns="0" rtlCol="0">
            <a:spAutoFit/>
          </a:bodyPr>
          <a:lstStyle>
            <a:defPPr>
              <a:defRPr kern="0"/>
            </a:defPPr>
          </a:lstStyle>
          <a:p>
            <a:pPr marL="12700">
              <a:lnSpc>
                <a:spcPct val="100000"/>
              </a:lnSpc>
              <a:spcBef>
                <a:spcPts val="470"/>
              </a:spcBef>
            </a:pPr>
            <a:r>
              <a:rPr lang="zh-CN" altLang="en-US" sz="1600" b="1" spc="-80" dirty="0">
                <a:latin typeface="微软雅黑" panose="020B0503020204020204" charset="-122"/>
                <a:cs typeface="微软雅黑" panose="020B0503020204020204" charset="-122"/>
              </a:rPr>
              <a:t>客户基础材料</a:t>
            </a:r>
            <a:endParaRPr lang="en-US" altLang="zh-CN" sz="1600" b="1" spc="-80" dirty="0">
              <a:latin typeface="微软雅黑" panose="020B0503020204020204" charset="-122"/>
              <a:cs typeface="微软雅黑" panose="020B0503020204020204" charset="-122"/>
            </a:endParaRPr>
          </a:p>
          <a:p>
            <a:pPr marL="184150" indent="-171450">
              <a:lnSpc>
                <a:spcPct val="100000"/>
              </a:lnSpc>
              <a:spcBef>
                <a:spcPts val="470"/>
              </a:spcBef>
              <a:buFont typeface="Wingdings" panose="05000000000000000000" pitchFamily="2" charset="2"/>
              <a:buChar char="Ø"/>
            </a:pPr>
            <a:r>
              <a:rPr lang="zh-CN" altLang="zh-CN" sz="1200" spc="-5" dirty="0">
                <a:solidFill>
                  <a:srgbClr val="262626"/>
                </a:solidFill>
                <a:latin typeface="微软雅黑" panose="020B0503020204020204" charset="-122"/>
              </a:rPr>
              <a:t>企业营业执照正（副）复印件盖公章</a:t>
            </a:r>
            <a:endParaRPr lang="en-US" altLang="zh-CN" sz="1200" spc="-5" dirty="0">
              <a:solidFill>
                <a:srgbClr val="262626"/>
              </a:solidFill>
              <a:latin typeface="微软雅黑" panose="020B0503020204020204" charset="-122"/>
            </a:endParaRPr>
          </a:p>
          <a:p>
            <a:pPr marL="184150" indent="-171450">
              <a:lnSpc>
                <a:spcPct val="100000"/>
              </a:lnSpc>
              <a:spcBef>
                <a:spcPts val="470"/>
              </a:spcBef>
              <a:buFont typeface="Wingdings" panose="05000000000000000000" pitchFamily="2" charset="2"/>
              <a:buChar char="Ø"/>
            </a:pPr>
            <a:r>
              <a:rPr lang="zh-CN" altLang="zh-CN" sz="1200" spc="-5" dirty="0">
                <a:solidFill>
                  <a:srgbClr val="262626"/>
                </a:solidFill>
                <a:latin typeface="微软雅黑" panose="020B0503020204020204" charset="-122"/>
              </a:rPr>
              <a:t>企业法定代表人身份证正反面复印件盖公章</a:t>
            </a:r>
            <a:endParaRPr lang="en-US" altLang="zh-CN" sz="1200" spc="-5" dirty="0">
              <a:solidFill>
                <a:srgbClr val="262626"/>
              </a:solidFill>
              <a:latin typeface="微软雅黑" panose="020B0503020204020204" charset="-122"/>
            </a:endParaRPr>
          </a:p>
          <a:p>
            <a:pPr marL="184150" indent="-171450">
              <a:lnSpc>
                <a:spcPct val="100000"/>
              </a:lnSpc>
              <a:spcBef>
                <a:spcPts val="470"/>
              </a:spcBef>
              <a:buFont typeface="Wingdings" panose="05000000000000000000" pitchFamily="2" charset="2"/>
              <a:buChar char="Ø"/>
            </a:pPr>
            <a:r>
              <a:rPr lang="zh-CN" altLang="zh-CN" sz="1200" spc="-5" dirty="0">
                <a:solidFill>
                  <a:srgbClr val="262626"/>
                </a:solidFill>
                <a:latin typeface="微软雅黑" panose="020B0503020204020204" charset="-122"/>
              </a:rPr>
              <a:t>企业最终受益人身份证正反面复印件盖公章</a:t>
            </a:r>
            <a:endParaRPr lang="en-US" altLang="zh-CN" sz="1200" spc="-5" dirty="0">
              <a:solidFill>
                <a:srgbClr val="262626"/>
              </a:solidFill>
              <a:latin typeface="微软雅黑" panose="020B0503020204020204" charset="-122"/>
            </a:endParaRPr>
          </a:p>
          <a:p>
            <a:pPr marL="184150" indent="-171450">
              <a:lnSpc>
                <a:spcPct val="100000"/>
              </a:lnSpc>
              <a:spcBef>
                <a:spcPts val="470"/>
              </a:spcBef>
              <a:buFont typeface="Wingdings" panose="05000000000000000000" pitchFamily="2" charset="2"/>
              <a:buChar char="Ø"/>
            </a:pPr>
            <a:r>
              <a:rPr lang="zh-CN" altLang="zh-CN" sz="1200" spc="-5" dirty="0">
                <a:solidFill>
                  <a:srgbClr val="262626"/>
                </a:solidFill>
                <a:latin typeface="微软雅黑" panose="020B0503020204020204" charset="-122"/>
              </a:rPr>
              <a:t>受益所有人信息声明加盖公章</a:t>
            </a:r>
            <a:endParaRPr lang="en-US" altLang="zh-CN" sz="1200" spc="-5" dirty="0">
              <a:solidFill>
                <a:srgbClr val="262626"/>
              </a:solidFill>
              <a:latin typeface="微软雅黑" panose="020B0503020204020204" charset="-122"/>
            </a:endParaRPr>
          </a:p>
          <a:p>
            <a:pPr marL="184150" indent="-171450">
              <a:spcBef>
                <a:spcPts val="470"/>
              </a:spcBef>
              <a:buFont typeface="Wingdings" panose="05000000000000000000" pitchFamily="2" charset="2"/>
              <a:buChar char="Ø"/>
            </a:pPr>
            <a:r>
              <a:rPr lang="zh-CN" altLang="zh-CN" sz="1200" spc="-5" dirty="0">
                <a:solidFill>
                  <a:srgbClr val="262626"/>
                </a:solidFill>
                <a:latin typeface="微软雅黑" panose="020B0503020204020204" charset="-122"/>
              </a:rPr>
              <a:t>公司章程，加盖公章，首页和骑缝章</a:t>
            </a:r>
            <a:endParaRPr lang="en-US" altLang="zh-CN" sz="1200" spc="-5" dirty="0">
              <a:solidFill>
                <a:srgbClr val="262626"/>
              </a:solidFill>
              <a:latin typeface="微软雅黑" panose="020B0503020204020204" charset="-122"/>
            </a:endParaRPr>
          </a:p>
          <a:p>
            <a:pPr marL="184150" indent="-171450">
              <a:spcBef>
                <a:spcPts val="470"/>
              </a:spcBef>
              <a:buFont typeface="Wingdings" panose="05000000000000000000" pitchFamily="2" charset="2"/>
              <a:buChar char="Ø"/>
            </a:pPr>
            <a:r>
              <a:rPr lang="zh-CN" altLang="zh-CN" sz="1200" spc="-5" dirty="0">
                <a:solidFill>
                  <a:srgbClr val="262626"/>
                </a:solidFill>
                <a:latin typeface="微软雅黑" panose="020B0503020204020204" charset="-122"/>
              </a:rPr>
              <a:t>《不参与电信诈骗违法犯罪承诺书》</a:t>
            </a:r>
            <a:endParaRPr lang="en-US" altLang="zh-CN" sz="1200" spc="-5" dirty="0">
              <a:solidFill>
                <a:srgbClr val="262626"/>
              </a:solidFill>
              <a:latin typeface="微软雅黑" panose="020B0503020204020204" charset="-122"/>
            </a:endParaRPr>
          </a:p>
          <a:p>
            <a:pPr marL="184150" indent="-171450">
              <a:spcBef>
                <a:spcPts val="470"/>
              </a:spcBef>
              <a:buFont typeface="Wingdings" panose="05000000000000000000" pitchFamily="2" charset="2"/>
              <a:buChar char="Ø"/>
            </a:pPr>
            <a:r>
              <a:rPr lang="zh-CN" altLang="zh-CN" sz="1200" spc="-5" dirty="0">
                <a:solidFill>
                  <a:srgbClr val="262626"/>
                </a:solidFill>
                <a:latin typeface="微软雅黑" panose="020B0503020204020204" charset="-122"/>
              </a:rPr>
              <a:t>开户许可证或基本存款账户信息复印件</a:t>
            </a:r>
            <a:endParaRPr lang="en-US" altLang="zh-CN" sz="1200" spc="-5" dirty="0">
              <a:solidFill>
                <a:srgbClr val="262626"/>
              </a:solidFill>
              <a:latin typeface="微软雅黑" panose="020B0503020204020204" charset="-122"/>
            </a:endParaRPr>
          </a:p>
          <a:p>
            <a:pPr marL="184150" indent="-171450">
              <a:spcBef>
                <a:spcPts val="470"/>
              </a:spcBef>
              <a:buFont typeface="Wingdings" panose="05000000000000000000" pitchFamily="2" charset="2"/>
              <a:buChar char="Ø"/>
            </a:pPr>
            <a:r>
              <a:rPr lang="en-US" altLang="zh-CN" sz="1200" spc="-5" dirty="0">
                <a:solidFill>
                  <a:srgbClr val="262626"/>
                </a:solidFill>
                <a:latin typeface="微软雅黑" panose="020B0503020204020204" charset="-122"/>
              </a:rPr>
              <a:t>CFCA</a:t>
            </a:r>
            <a:r>
              <a:rPr lang="zh-CN" altLang="zh-CN" sz="1200" spc="-5" dirty="0">
                <a:solidFill>
                  <a:srgbClr val="262626"/>
                </a:solidFill>
                <a:latin typeface="微软雅黑" panose="020B0503020204020204" charset="-122"/>
              </a:rPr>
              <a:t>申请资料</a:t>
            </a:r>
            <a:endParaRPr lang="en-US" altLang="zh-CN" sz="1200" spc="-5" dirty="0">
              <a:solidFill>
                <a:srgbClr val="262626"/>
              </a:solidFill>
              <a:latin typeface="微软雅黑" panose="020B0503020204020204" charset="-122"/>
            </a:endParaRPr>
          </a:p>
          <a:p>
            <a:pPr marL="184150" indent="-171450">
              <a:spcBef>
                <a:spcPts val="470"/>
              </a:spcBef>
              <a:buFont typeface="Wingdings" panose="05000000000000000000" pitchFamily="2" charset="2"/>
              <a:buChar char="Ø"/>
            </a:pPr>
            <a:r>
              <a:rPr lang="en-US" altLang="zh-CN" sz="1200" spc="-5" dirty="0">
                <a:solidFill>
                  <a:srgbClr val="262626"/>
                </a:solidFill>
                <a:latin typeface="微软雅黑" panose="020B0503020204020204" charset="-122"/>
              </a:rPr>
              <a:t>ICP</a:t>
            </a:r>
            <a:r>
              <a:rPr lang="zh-CN" altLang="zh-CN" sz="1200" spc="-5" dirty="0">
                <a:solidFill>
                  <a:srgbClr val="262626"/>
                </a:solidFill>
                <a:latin typeface="微软雅黑" panose="020B0503020204020204" charset="-122"/>
              </a:rPr>
              <a:t>备案查询结果（电子版）</a:t>
            </a:r>
            <a:endParaRPr lang="en-US" altLang="zh-CN" sz="1200" spc="-5" dirty="0">
              <a:solidFill>
                <a:srgbClr val="262626"/>
              </a:solidFill>
              <a:latin typeface="微软雅黑" panose="020B0503020204020204" charset="-122"/>
            </a:endParaRPr>
          </a:p>
          <a:p>
            <a:pPr marL="184150" indent="-171450">
              <a:spcBef>
                <a:spcPts val="470"/>
              </a:spcBef>
              <a:buFont typeface="Wingdings" panose="05000000000000000000" pitchFamily="2" charset="2"/>
              <a:buChar char="Ø"/>
            </a:pPr>
            <a:r>
              <a:rPr lang="zh-CN" altLang="zh-CN" sz="1200" spc="-5" dirty="0">
                <a:solidFill>
                  <a:srgbClr val="262626"/>
                </a:solidFill>
                <a:latin typeface="微软雅黑" panose="020B0503020204020204" charset="-122"/>
              </a:rPr>
              <a:t>支付机构认证截图</a:t>
            </a:r>
            <a:endParaRPr lang="en-US" altLang="zh-CN" sz="1200" spc="-5" dirty="0">
              <a:solidFill>
                <a:srgbClr val="262626"/>
              </a:solidFill>
              <a:latin typeface="微软雅黑" panose="020B0503020204020204" charset="-122"/>
            </a:endParaRPr>
          </a:p>
          <a:p>
            <a:pPr marL="184150" indent="-171450">
              <a:spcBef>
                <a:spcPts val="470"/>
              </a:spcBef>
              <a:buFont typeface="Wingdings" panose="05000000000000000000" pitchFamily="2" charset="2"/>
              <a:buChar char="Ø"/>
            </a:pPr>
            <a:r>
              <a:rPr lang="zh-CN" altLang="zh-CN" sz="1200" spc="-5" dirty="0">
                <a:solidFill>
                  <a:srgbClr val="262626"/>
                </a:solidFill>
                <a:latin typeface="微软雅黑" panose="020B0503020204020204" charset="-122"/>
              </a:rPr>
              <a:t>企业租赁合同加盖公章，首页和骑缝章</a:t>
            </a:r>
            <a:endParaRPr lang="zh-CN" altLang="zh-CN" sz="1200" spc="-5" dirty="0">
              <a:solidFill>
                <a:srgbClr val="262626"/>
              </a:solidFill>
              <a:latin typeface="微软雅黑" panose="020B0503020204020204" charset="-122"/>
            </a:endParaRPr>
          </a:p>
          <a:p>
            <a:pPr marL="184150" indent="-171450">
              <a:lnSpc>
                <a:spcPct val="100000"/>
              </a:lnSpc>
              <a:spcBef>
                <a:spcPts val="470"/>
              </a:spcBef>
              <a:buFont typeface="Wingdings" panose="05000000000000000000" pitchFamily="2" charset="2"/>
              <a:buChar char="Ø"/>
            </a:pPr>
            <a:endParaRPr lang="zh-CN" altLang="zh-CN" sz="1200" dirty="0">
              <a:solidFill>
                <a:srgbClr val="262626"/>
              </a:solidFill>
              <a:latin typeface="微软雅黑" panose="020B0503020204020204" charset="-122"/>
            </a:endParaRPr>
          </a:p>
          <a:p>
            <a:pPr marL="12700" marR="5080" algn="just">
              <a:lnSpc>
                <a:spcPct val="101000"/>
              </a:lnSpc>
              <a:spcBef>
                <a:spcPts val="270"/>
              </a:spcBef>
            </a:pPr>
            <a:endParaRPr sz="1200" dirty="0">
              <a:latin typeface="微软雅黑" panose="020B0503020204020204" charset="-122"/>
              <a:cs typeface="微软雅黑" panose="020B0503020204020204" charset="-122"/>
            </a:endParaRPr>
          </a:p>
        </p:txBody>
      </p:sp>
      <p:sp>
        <p:nvSpPr>
          <p:cNvPr id="64" name="object 20"/>
          <p:cNvSpPr txBox="1"/>
          <p:nvPr/>
        </p:nvSpPr>
        <p:spPr>
          <a:xfrm>
            <a:off x="6650896" y="4941532"/>
            <a:ext cx="3225800" cy="1052852"/>
          </a:xfrm>
          <a:prstGeom prst="rect">
            <a:avLst/>
          </a:prstGeom>
        </p:spPr>
        <p:txBody>
          <a:bodyPr vert="horz" wrap="square" lIns="0" tIns="59690" rIns="0" bIns="0" rtlCol="0">
            <a:spAutoFit/>
          </a:bodyPr>
          <a:lstStyle>
            <a:defPPr>
              <a:defRPr kern="0"/>
            </a:defPPr>
          </a:lstStyle>
          <a:p>
            <a:pPr marL="12700">
              <a:lnSpc>
                <a:spcPct val="100000"/>
              </a:lnSpc>
              <a:spcBef>
                <a:spcPts val="470"/>
              </a:spcBef>
            </a:pPr>
            <a:r>
              <a:rPr lang="zh-CN" altLang="en-US" sz="1600" b="1" spc="-80" dirty="0">
                <a:latin typeface="微软雅黑" panose="020B0503020204020204" charset="-122"/>
              </a:rPr>
              <a:t>合作材料</a:t>
            </a:r>
            <a:endParaRPr lang="en-US" altLang="zh-CN" sz="1600" b="1" spc="-80" dirty="0">
              <a:latin typeface="微软雅黑" panose="020B0503020204020204" charset="-122"/>
            </a:endParaRPr>
          </a:p>
          <a:p>
            <a:pPr marL="184150" indent="-171450">
              <a:spcBef>
                <a:spcPts val="470"/>
              </a:spcBef>
              <a:buFont typeface="Wingdings" panose="05000000000000000000" pitchFamily="2" charset="2"/>
              <a:buChar char="Ø"/>
            </a:pPr>
            <a:r>
              <a:rPr lang="zh-CN" altLang="zh-CN" sz="1200" spc="-5" dirty="0">
                <a:solidFill>
                  <a:srgbClr val="262626"/>
                </a:solidFill>
                <a:latin typeface="微软雅黑" panose="020B0503020204020204" charset="-122"/>
              </a:rPr>
              <a:t>“</a:t>
            </a:r>
            <a:r>
              <a:rPr lang="en-US" altLang="zh-CN" sz="1200" spc="-5" dirty="0">
                <a:solidFill>
                  <a:srgbClr val="262626"/>
                </a:solidFill>
                <a:latin typeface="微软雅黑" panose="020B0503020204020204" charset="-122"/>
              </a:rPr>
              <a:t>e</a:t>
            </a:r>
            <a:r>
              <a:rPr lang="zh-CN" altLang="zh-CN" sz="1200" spc="-5" dirty="0">
                <a:solidFill>
                  <a:srgbClr val="262626"/>
                </a:solidFill>
                <a:latin typeface="微软雅黑" panose="020B0503020204020204" charset="-122"/>
              </a:rPr>
              <a:t>账户</a:t>
            </a:r>
            <a:r>
              <a:rPr lang="en-US" altLang="zh-CN" sz="1200" spc="-5" dirty="0">
                <a:solidFill>
                  <a:srgbClr val="262626"/>
                </a:solidFill>
                <a:latin typeface="微软雅黑" panose="020B0503020204020204" charset="-122"/>
              </a:rPr>
              <a:t>”</a:t>
            </a:r>
            <a:r>
              <a:rPr lang="zh-CN" altLang="zh-CN" sz="1200" spc="-5" dirty="0">
                <a:solidFill>
                  <a:srgbClr val="262626"/>
                </a:solidFill>
                <a:latin typeface="微软雅黑" panose="020B0503020204020204" charset="-122"/>
              </a:rPr>
              <a:t>业务</a:t>
            </a:r>
            <a:r>
              <a:rPr lang="zh-CN" altLang="en-US" sz="1200" spc="-5" dirty="0">
                <a:solidFill>
                  <a:srgbClr val="262626"/>
                </a:solidFill>
                <a:latin typeface="微软雅黑" panose="020B0503020204020204" charset="-122"/>
              </a:rPr>
              <a:t>商户合作协议</a:t>
            </a:r>
            <a:endParaRPr lang="en-US" altLang="zh-CN" sz="1200" spc="-5" dirty="0">
              <a:solidFill>
                <a:srgbClr val="262626"/>
              </a:solidFill>
              <a:latin typeface="微软雅黑" panose="020B0503020204020204" charset="-122"/>
            </a:endParaRPr>
          </a:p>
          <a:p>
            <a:pPr marL="184150" indent="-171450">
              <a:spcBef>
                <a:spcPts val="470"/>
              </a:spcBef>
              <a:buFont typeface="Wingdings" panose="05000000000000000000" pitchFamily="2" charset="2"/>
              <a:buChar char="Ø"/>
            </a:pPr>
            <a:r>
              <a:rPr lang="zh-CN" altLang="zh-CN" sz="1200" spc="-5" dirty="0">
                <a:solidFill>
                  <a:srgbClr val="262626"/>
                </a:solidFill>
                <a:latin typeface="微软雅黑" panose="020B0503020204020204" charset="-122"/>
              </a:rPr>
              <a:t>“</a:t>
            </a:r>
            <a:r>
              <a:rPr lang="en-US" altLang="zh-CN" sz="1200" spc="-5" dirty="0">
                <a:solidFill>
                  <a:srgbClr val="262626"/>
                </a:solidFill>
                <a:latin typeface="微软雅黑" panose="020B0503020204020204" charset="-122"/>
              </a:rPr>
              <a:t>e</a:t>
            </a:r>
            <a:r>
              <a:rPr lang="zh-CN" altLang="zh-CN" sz="1200" spc="-5" dirty="0">
                <a:solidFill>
                  <a:srgbClr val="262626"/>
                </a:solidFill>
                <a:latin typeface="微软雅黑" panose="020B0503020204020204" charset="-122"/>
              </a:rPr>
              <a:t>账户</a:t>
            </a:r>
            <a:r>
              <a:rPr lang="en-US" altLang="zh-CN" sz="1200" spc="-5" dirty="0">
                <a:solidFill>
                  <a:srgbClr val="262626"/>
                </a:solidFill>
                <a:latin typeface="微软雅黑" panose="020B0503020204020204" charset="-122"/>
              </a:rPr>
              <a:t>”</a:t>
            </a:r>
            <a:r>
              <a:rPr lang="zh-CN" altLang="zh-CN" sz="1200" spc="-5" dirty="0">
                <a:solidFill>
                  <a:srgbClr val="262626"/>
                </a:solidFill>
                <a:latin typeface="微软雅黑" panose="020B0503020204020204" charset="-122"/>
              </a:rPr>
              <a:t>审批登记表</a:t>
            </a:r>
            <a:endParaRPr lang="en-US" altLang="zh-CN" sz="1200" spc="-5" dirty="0">
              <a:solidFill>
                <a:srgbClr val="262626"/>
              </a:solidFill>
              <a:latin typeface="微软雅黑" panose="020B0503020204020204" charset="-122"/>
            </a:endParaRPr>
          </a:p>
          <a:p>
            <a:pPr marL="184150" indent="-171450">
              <a:spcBef>
                <a:spcPts val="470"/>
              </a:spcBef>
              <a:buFont typeface="Wingdings" panose="05000000000000000000" pitchFamily="2" charset="2"/>
              <a:buChar char="Ø"/>
            </a:pPr>
            <a:r>
              <a:rPr lang="zh-CN" altLang="zh-CN" sz="1200" spc="-5" dirty="0">
                <a:solidFill>
                  <a:srgbClr val="262626"/>
                </a:solidFill>
                <a:latin typeface="微软雅黑" panose="020B0503020204020204" charset="-122"/>
              </a:rPr>
              <a:t>《华通银行</a:t>
            </a:r>
            <a:r>
              <a:rPr lang="en-US" altLang="zh-CN" sz="1200" spc="-5" dirty="0">
                <a:solidFill>
                  <a:srgbClr val="262626"/>
                </a:solidFill>
                <a:latin typeface="微软雅黑" panose="020B0503020204020204" charset="-122"/>
              </a:rPr>
              <a:t>"e"</a:t>
            </a:r>
            <a:r>
              <a:rPr lang="zh-CN" altLang="zh-CN" sz="1200" spc="-5" dirty="0">
                <a:solidFill>
                  <a:srgbClr val="262626"/>
                </a:solidFill>
                <a:latin typeface="微软雅黑" panose="020B0503020204020204" charset="-122"/>
              </a:rPr>
              <a:t>账户登记表》</a:t>
            </a:r>
            <a:endParaRPr sz="1200" spc="-5" dirty="0">
              <a:solidFill>
                <a:srgbClr val="262626"/>
              </a:solidFill>
              <a:latin typeface="微软雅黑" panose="020B0503020204020204" charset="-122"/>
            </a:endParaRPr>
          </a:p>
        </p:txBody>
      </p:sp>
      <p:pic>
        <p:nvPicPr>
          <p:cNvPr id="65" name="object 22"/>
          <p:cNvPicPr/>
          <p:nvPr/>
        </p:nvPicPr>
        <p:blipFill>
          <a:blip r:embed="rId3" cstate="print"/>
          <a:stretch>
            <a:fillRect/>
          </a:stretch>
        </p:blipFill>
        <p:spPr>
          <a:xfrm>
            <a:off x="6323237" y="1882962"/>
            <a:ext cx="208914" cy="208914"/>
          </a:xfrm>
          <a:prstGeom prst="rect">
            <a:avLst/>
          </a:prstGeom>
        </p:spPr>
      </p:pic>
      <p:pic>
        <p:nvPicPr>
          <p:cNvPr id="66" name="object 23"/>
          <p:cNvPicPr/>
          <p:nvPr/>
        </p:nvPicPr>
        <p:blipFill>
          <a:blip r:embed="rId3" cstate="print"/>
          <a:stretch>
            <a:fillRect/>
          </a:stretch>
        </p:blipFill>
        <p:spPr>
          <a:xfrm>
            <a:off x="6323237" y="5015151"/>
            <a:ext cx="208914" cy="208914"/>
          </a:xfrm>
          <a:prstGeom prst="rect">
            <a:avLst/>
          </a:prstGeom>
        </p:spPr>
      </p:pic>
      <p:sp>
        <p:nvSpPr>
          <p:cNvPr id="3" name="任意多边形: 形状 18"/>
          <p:cNvSpPr/>
          <p:nvPr>
            <p:custDataLst>
              <p:tags r:id="rId4"/>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33" name="对角圆角矩形 120"/>
          <p:cNvSpPr/>
          <p:nvPr>
            <p:custDataLst>
              <p:tags r:id="rId5"/>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华通银行准入条件及开户材料</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object 4"/>
          <p:cNvGrpSpPr/>
          <p:nvPr/>
        </p:nvGrpSpPr>
        <p:grpSpPr>
          <a:xfrm>
            <a:off x="4951095" y="1671274"/>
            <a:ext cx="2289810" cy="4168140"/>
            <a:chOff x="4951095" y="1527349"/>
            <a:chExt cx="2289810" cy="4168140"/>
          </a:xfrm>
        </p:grpSpPr>
        <p:sp>
          <p:nvSpPr>
            <p:cNvPr id="5" name="object 5"/>
            <p:cNvSpPr/>
            <p:nvPr/>
          </p:nvSpPr>
          <p:spPr>
            <a:xfrm>
              <a:off x="6096000" y="1527349"/>
              <a:ext cx="0" cy="4168140"/>
            </a:xfrm>
            <a:custGeom>
              <a:avLst/>
              <a:gdLst/>
              <a:ahLst/>
              <a:cxnLst/>
              <a:rect l="l" t="t" r="r" b="b"/>
              <a:pathLst>
                <a:path h="4168140">
                  <a:moveTo>
                    <a:pt x="0" y="0"/>
                  </a:moveTo>
                  <a:lnTo>
                    <a:pt x="1" y="4168028"/>
                  </a:lnTo>
                </a:path>
              </a:pathLst>
            </a:custGeom>
            <a:ln w="12700">
              <a:solidFill>
                <a:srgbClr val="000000"/>
              </a:solidFill>
            </a:ln>
          </p:spPr>
          <p:txBody>
            <a:bodyPr wrap="square" lIns="0" tIns="0" rIns="0" bIns="0" rtlCol="0"/>
            <a:lstStyle>
              <a:defPPr>
                <a:defRPr kern="0"/>
              </a:defPPr>
            </a:lstStyle>
            <a:p/>
          </p:txBody>
        </p:sp>
        <p:sp>
          <p:nvSpPr>
            <p:cNvPr id="6" name="object 6"/>
            <p:cNvSpPr/>
            <p:nvPr/>
          </p:nvSpPr>
          <p:spPr>
            <a:xfrm>
              <a:off x="4951095" y="1808794"/>
              <a:ext cx="1144905" cy="1283335"/>
            </a:xfrm>
            <a:custGeom>
              <a:avLst/>
              <a:gdLst/>
              <a:ahLst/>
              <a:cxnLst/>
              <a:rect l="l" t="t" r="r" b="b"/>
              <a:pathLst>
                <a:path w="1144904" h="1283335">
                  <a:moveTo>
                    <a:pt x="1144905" y="901831"/>
                  </a:moveTo>
                  <a:lnTo>
                    <a:pt x="1127162" y="962159"/>
                  </a:lnTo>
                  <a:lnTo>
                    <a:pt x="1083906" y="1007514"/>
                  </a:lnTo>
                  <a:lnTo>
                    <a:pt x="823487" y="1158224"/>
                  </a:lnTo>
                  <a:lnTo>
                    <a:pt x="689758" y="1235615"/>
                  </a:lnTo>
                  <a:lnTo>
                    <a:pt x="640489" y="1264127"/>
                  </a:lnTo>
                  <a:lnTo>
                    <a:pt x="633451" y="1268200"/>
                  </a:lnTo>
                  <a:lnTo>
                    <a:pt x="604821" y="1279429"/>
                  </a:lnTo>
                  <a:lnTo>
                    <a:pt x="572452" y="1283172"/>
                  </a:lnTo>
                  <a:lnTo>
                    <a:pt x="540083" y="1279429"/>
                  </a:lnTo>
                  <a:lnTo>
                    <a:pt x="511453" y="1268200"/>
                  </a:lnTo>
                  <a:lnTo>
                    <a:pt x="251034" y="1117491"/>
                  </a:lnTo>
                  <a:lnTo>
                    <a:pt x="117305" y="1040100"/>
                  </a:lnTo>
                  <a:lnTo>
                    <a:pt x="68037" y="1011588"/>
                  </a:lnTo>
                  <a:lnTo>
                    <a:pt x="37116" y="988524"/>
                  </a:lnTo>
                  <a:lnTo>
                    <a:pt x="4747" y="932050"/>
                  </a:lnTo>
                  <a:lnTo>
                    <a:pt x="0" y="901831"/>
                  </a:lnTo>
                  <a:lnTo>
                    <a:pt x="0" y="601092"/>
                  </a:lnTo>
                  <a:lnTo>
                    <a:pt x="0" y="446659"/>
                  </a:lnTo>
                  <a:lnTo>
                    <a:pt x="0" y="389762"/>
                  </a:lnTo>
                  <a:lnTo>
                    <a:pt x="0" y="381634"/>
                  </a:lnTo>
                  <a:lnTo>
                    <a:pt x="4747" y="350901"/>
                  </a:lnTo>
                  <a:lnTo>
                    <a:pt x="17742" y="320719"/>
                  </a:lnTo>
                  <a:lnTo>
                    <a:pt x="37116" y="294280"/>
                  </a:lnTo>
                  <a:lnTo>
                    <a:pt x="60999" y="274776"/>
                  </a:lnTo>
                  <a:lnTo>
                    <a:pt x="321418" y="124067"/>
                  </a:lnTo>
                  <a:lnTo>
                    <a:pt x="455146" y="46676"/>
                  </a:lnTo>
                  <a:lnTo>
                    <a:pt x="504415" y="18164"/>
                  </a:lnTo>
                  <a:lnTo>
                    <a:pt x="511453" y="14091"/>
                  </a:lnTo>
                  <a:lnTo>
                    <a:pt x="540083" y="3522"/>
                  </a:lnTo>
                  <a:lnTo>
                    <a:pt x="572452" y="0"/>
                  </a:lnTo>
                  <a:lnTo>
                    <a:pt x="604821" y="3522"/>
                  </a:lnTo>
                  <a:lnTo>
                    <a:pt x="633451" y="14091"/>
                  </a:lnTo>
                  <a:lnTo>
                    <a:pt x="893870" y="164800"/>
                  </a:lnTo>
                  <a:lnTo>
                    <a:pt x="1027599" y="242191"/>
                  </a:lnTo>
                  <a:lnTo>
                    <a:pt x="1076867" y="270703"/>
                  </a:lnTo>
                  <a:lnTo>
                    <a:pt x="1083906" y="274776"/>
                  </a:lnTo>
                  <a:lnTo>
                    <a:pt x="1107788" y="294280"/>
                  </a:lnTo>
                  <a:lnTo>
                    <a:pt x="1127162" y="320719"/>
                  </a:lnTo>
                  <a:lnTo>
                    <a:pt x="1140157" y="350901"/>
                  </a:lnTo>
                  <a:lnTo>
                    <a:pt x="1144905" y="381634"/>
                  </a:lnTo>
                  <a:lnTo>
                    <a:pt x="1144905" y="901831"/>
                  </a:lnTo>
                  <a:close/>
                </a:path>
              </a:pathLst>
            </a:custGeom>
            <a:ln w="12700">
              <a:solidFill>
                <a:srgbClr val="000000"/>
              </a:solidFill>
            </a:ln>
          </p:spPr>
          <p:txBody>
            <a:bodyPr wrap="square" lIns="0" tIns="0" rIns="0" bIns="0" rtlCol="0"/>
            <a:lstStyle>
              <a:defPPr>
                <a:defRPr kern="0"/>
              </a:defPPr>
            </a:lstStyle>
            <a:p/>
          </p:txBody>
        </p:sp>
        <p:sp>
          <p:nvSpPr>
            <p:cNvPr id="7" name="object 7"/>
            <p:cNvSpPr/>
            <p:nvPr/>
          </p:nvSpPr>
          <p:spPr>
            <a:xfrm>
              <a:off x="6096000" y="2657154"/>
              <a:ext cx="1144905" cy="1283335"/>
            </a:xfrm>
            <a:custGeom>
              <a:avLst/>
              <a:gdLst/>
              <a:ahLst/>
              <a:cxnLst/>
              <a:rect l="l" t="t" r="r" b="b"/>
              <a:pathLst>
                <a:path w="1144904" h="1283335">
                  <a:moveTo>
                    <a:pt x="1144905" y="901831"/>
                  </a:moveTo>
                  <a:lnTo>
                    <a:pt x="1127162" y="962159"/>
                  </a:lnTo>
                  <a:lnTo>
                    <a:pt x="1083906" y="1007514"/>
                  </a:lnTo>
                  <a:lnTo>
                    <a:pt x="823487" y="1158224"/>
                  </a:lnTo>
                  <a:lnTo>
                    <a:pt x="689758" y="1235615"/>
                  </a:lnTo>
                  <a:lnTo>
                    <a:pt x="640489" y="1264127"/>
                  </a:lnTo>
                  <a:lnTo>
                    <a:pt x="633451" y="1268200"/>
                  </a:lnTo>
                  <a:lnTo>
                    <a:pt x="604821" y="1279429"/>
                  </a:lnTo>
                  <a:lnTo>
                    <a:pt x="572452" y="1283172"/>
                  </a:lnTo>
                  <a:lnTo>
                    <a:pt x="540083" y="1279429"/>
                  </a:lnTo>
                  <a:lnTo>
                    <a:pt x="511453" y="1268200"/>
                  </a:lnTo>
                  <a:lnTo>
                    <a:pt x="251034" y="1117491"/>
                  </a:lnTo>
                  <a:lnTo>
                    <a:pt x="117305" y="1040100"/>
                  </a:lnTo>
                  <a:lnTo>
                    <a:pt x="68037" y="1011588"/>
                  </a:lnTo>
                  <a:lnTo>
                    <a:pt x="37116" y="988524"/>
                  </a:lnTo>
                  <a:lnTo>
                    <a:pt x="4747" y="932050"/>
                  </a:lnTo>
                  <a:lnTo>
                    <a:pt x="0" y="901831"/>
                  </a:lnTo>
                  <a:lnTo>
                    <a:pt x="0" y="601092"/>
                  </a:lnTo>
                  <a:lnTo>
                    <a:pt x="0" y="446659"/>
                  </a:lnTo>
                  <a:lnTo>
                    <a:pt x="0" y="389762"/>
                  </a:lnTo>
                  <a:lnTo>
                    <a:pt x="0" y="381634"/>
                  </a:lnTo>
                  <a:lnTo>
                    <a:pt x="4747" y="350901"/>
                  </a:lnTo>
                  <a:lnTo>
                    <a:pt x="17742" y="320719"/>
                  </a:lnTo>
                  <a:lnTo>
                    <a:pt x="37116" y="294280"/>
                  </a:lnTo>
                  <a:lnTo>
                    <a:pt x="60999" y="274776"/>
                  </a:lnTo>
                  <a:lnTo>
                    <a:pt x="321418" y="124067"/>
                  </a:lnTo>
                  <a:lnTo>
                    <a:pt x="455146" y="46676"/>
                  </a:lnTo>
                  <a:lnTo>
                    <a:pt x="504415" y="18164"/>
                  </a:lnTo>
                  <a:lnTo>
                    <a:pt x="511453" y="14091"/>
                  </a:lnTo>
                  <a:lnTo>
                    <a:pt x="540083" y="3522"/>
                  </a:lnTo>
                  <a:lnTo>
                    <a:pt x="572452" y="0"/>
                  </a:lnTo>
                  <a:lnTo>
                    <a:pt x="604821" y="3522"/>
                  </a:lnTo>
                  <a:lnTo>
                    <a:pt x="633451" y="14091"/>
                  </a:lnTo>
                  <a:lnTo>
                    <a:pt x="893870" y="164800"/>
                  </a:lnTo>
                  <a:lnTo>
                    <a:pt x="1027599" y="242191"/>
                  </a:lnTo>
                  <a:lnTo>
                    <a:pt x="1076867" y="270703"/>
                  </a:lnTo>
                  <a:lnTo>
                    <a:pt x="1083906" y="274776"/>
                  </a:lnTo>
                  <a:lnTo>
                    <a:pt x="1107788" y="294280"/>
                  </a:lnTo>
                  <a:lnTo>
                    <a:pt x="1127162" y="320719"/>
                  </a:lnTo>
                  <a:lnTo>
                    <a:pt x="1140157" y="350901"/>
                  </a:lnTo>
                  <a:lnTo>
                    <a:pt x="1144905" y="381634"/>
                  </a:lnTo>
                  <a:lnTo>
                    <a:pt x="1144905" y="901831"/>
                  </a:lnTo>
                  <a:close/>
                </a:path>
              </a:pathLst>
            </a:custGeom>
            <a:ln w="12700">
              <a:solidFill>
                <a:srgbClr val="000000"/>
              </a:solidFill>
            </a:ln>
          </p:spPr>
          <p:txBody>
            <a:bodyPr wrap="square" lIns="0" tIns="0" rIns="0" bIns="0" rtlCol="0"/>
            <a:lstStyle>
              <a:defPPr>
                <a:defRPr kern="0"/>
              </a:defPPr>
            </a:lstStyle>
            <a:p/>
          </p:txBody>
        </p:sp>
        <p:sp>
          <p:nvSpPr>
            <p:cNvPr id="8" name="object 8"/>
            <p:cNvSpPr/>
            <p:nvPr/>
          </p:nvSpPr>
          <p:spPr>
            <a:xfrm>
              <a:off x="4951730" y="3533454"/>
              <a:ext cx="1144905" cy="1283335"/>
            </a:xfrm>
            <a:custGeom>
              <a:avLst/>
              <a:gdLst/>
              <a:ahLst/>
              <a:cxnLst/>
              <a:rect l="l" t="t" r="r" b="b"/>
              <a:pathLst>
                <a:path w="1144904" h="1283335">
                  <a:moveTo>
                    <a:pt x="1144905" y="901831"/>
                  </a:moveTo>
                  <a:lnTo>
                    <a:pt x="1127162" y="962159"/>
                  </a:lnTo>
                  <a:lnTo>
                    <a:pt x="1083906" y="1007514"/>
                  </a:lnTo>
                  <a:lnTo>
                    <a:pt x="823487" y="1158224"/>
                  </a:lnTo>
                  <a:lnTo>
                    <a:pt x="689758" y="1235615"/>
                  </a:lnTo>
                  <a:lnTo>
                    <a:pt x="640489" y="1264127"/>
                  </a:lnTo>
                  <a:lnTo>
                    <a:pt x="633451" y="1268200"/>
                  </a:lnTo>
                  <a:lnTo>
                    <a:pt x="604821" y="1279429"/>
                  </a:lnTo>
                  <a:lnTo>
                    <a:pt x="572452" y="1283172"/>
                  </a:lnTo>
                  <a:lnTo>
                    <a:pt x="540083" y="1279429"/>
                  </a:lnTo>
                  <a:lnTo>
                    <a:pt x="511453" y="1268200"/>
                  </a:lnTo>
                  <a:lnTo>
                    <a:pt x="251034" y="1117491"/>
                  </a:lnTo>
                  <a:lnTo>
                    <a:pt x="117305" y="1040100"/>
                  </a:lnTo>
                  <a:lnTo>
                    <a:pt x="68037" y="1011588"/>
                  </a:lnTo>
                  <a:lnTo>
                    <a:pt x="37116" y="988524"/>
                  </a:lnTo>
                  <a:lnTo>
                    <a:pt x="4747" y="932050"/>
                  </a:lnTo>
                  <a:lnTo>
                    <a:pt x="0" y="901831"/>
                  </a:lnTo>
                  <a:lnTo>
                    <a:pt x="0" y="601092"/>
                  </a:lnTo>
                  <a:lnTo>
                    <a:pt x="0" y="446659"/>
                  </a:lnTo>
                  <a:lnTo>
                    <a:pt x="0" y="389762"/>
                  </a:lnTo>
                  <a:lnTo>
                    <a:pt x="0" y="381634"/>
                  </a:lnTo>
                  <a:lnTo>
                    <a:pt x="4747" y="350901"/>
                  </a:lnTo>
                  <a:lnTo>
                    <a:pt x="17742" y="320719"/>
                  </a:lnTo>
                  <a:lnTo>
                    <a:pt x="37116" y="294280"/>
                  </a:lnTo>
                  <a:lnTo>
                    <a:pt x="60999" y="274776"/>
                  </a:lnTo>
                  <a:lnTo>
                    <a:pt x="321418" y="124067"/>
                  </a:lnTo>
                  <a:lnTo>
                    <a:pt x="455146" y="46676"/>
                  </a:lnTo>
                  <a:lnTo>
                    <a:pt x="504415" y="18164"/>
                  </a:lnTo>
                  <a:lnTo>
                    <a:pt x="511453" y="14091"/>
                  </a:lnTo>
                  <a:lnTo>
                    <a:pt x="540083" y="3522"/>
                  </a:lnTo>
                  <a:lnTo>
                    <a:pt x="572452" y="0"/>
                  </a:lnTo>
                  <a:lnTo>
                    <a:pt x="604821" y="3522"/>
                  </a:lnTo>
                  <a:lnTo>
                    <a:pt x="633451" y="14091"/>
                  </a:lnTo>
                  <a:lnTo>
                    <a:pt x="893870" y="164800"/>
                  </a:lnTo>
                  <a:lnTo>
                    <a:pt x="1027599" y="242191"/>
                  </a:lnTo>
                  <a:lnTo>
                    <a:pt x="1076867" y="270703"/>
                  </a:lnTo>
                  <a:lnTo>
                    <a:pt x="1083906" y="274776"/>
                  </a:lnTo>
                  <a:lnTo>
                    <a:pt x="1107788" y="294280"/>
                  </a:lnTo>
                  <a:lnTo>
                    <a:pt x="1127162" y="320719"/>
                  </a:lnTo>
                  <a:lnTo>
                    <a:pt x="1140157" y="350901"/>
                  </a:lnTo>
                  <a:lnTo>
                    <a:pt x="1144905" y="381634"/>
                  </a:lnTo>
                  <a:lnTo>
                    <a:pt x="1144905" y="901831"/>
                  </a:lnTo>
                  <a:close/>
                </a:path>
              </a:pathLst>
            </a:custGeom>
            <a:ln w="12700">
              <a:solidFill>
                <a:srgbClr val="000000"/>
              </a:solidFill>
            </a:ln>
          </p:spPr>
          <p:txBody>
            <a:bodyPr wrap="square" lIns="0" tIns="0" rIns="0" bIns="0" rtlCol="0"/>
            <a:lstStyle>
              <a:defPPr>
                <a:defRPr kern="0"/>
              </a:defPPr>
            </a:lstStyle>
            <a:p/>
          </p:txBody>
        </p:sp>
        <p:sp>
          <p:nvSpPr>
            <p:cNvPr id="9" name="object 9"/>
            <p:cNvSpPr/>
            <p:nvPr/>
          </p:nvSpPr>
          <p:spPr>
            <a:xfrm>
              <a:off x="5346065" y="2110167"/>
              <a:ext cx="355600" cy="333375"/>
            </a:xfrm>
            <a:custGeom>
              <a:avLst/>
              <a:gdLst/>
              <a:ahLst/>
              <a:cxnLst/>
              <a:rect l="l" t="t" r="r" b="b"/>
              <a:pathLst>
                <a:path w="355600" h="333375">
                  <a:moveTo>
                    <a:pt x="166687" y="0"/>
                  </a:moveTo>
                  <a:lnTo>
                    <a:pt x="0" y="166687"/>
                  </a:lnTo>
                  <a:lnTo>
                    <a:pt x="166687" y="333375"/>
                  </a:lnTo>
                  <a:lnTo>
                    <a:pt x="166687" y="250031"/>
                  </a:lnTo>
                  <a:lnTo>
                    <a:pt x="355600" y="250031"/>
                  </a:lnTo>
                  <a:lnTo>
                    <a:pt x="272256" y="166687"/>
                  </a:lnTo>
                  <a:lnTo>
                    <a:pt x="355600" y="83343"/>
                  </a:lnTo>
                  <a:lnTo>
                    <a:pt x="166687" y="83343"/>
                  </a:lnTo>
                  <a:lnTo>
                    <a:pt x="166687" y="0"/>
                  </a:lnTo>
                  <a:close/>
                </a:path>
              </a:pathLst>
            </a:custGeom>
            <a:solidFill>
              <a:srgbClr val="000000"/>
            </a:solidFill>
          </p:spPr>
          <p:txBody>
            <a:bodyPr wrap="square" lIns="0" tIns="0" rIns="0" bIns="0" rtlCol="0"/>
            <a:lstStyle>
              <a:defPPr>
                <a:defRPr kern="0"/>
              </a:defPPr>
            </a:lstStyle>
            <a:p/>
          </p:txBody>
        </p:sp>
      </p:grpSp>
      <p:sp>
        <p:nvSpPr>
          <p:cNvPr id="10" name="object 10"/>
          <p:cNvSpPr txBox="1"/>
          <p:nvPr/>
        </p:nvSpPr>
        <p:spPr>
          <a:xfrm>
            <a:off x="5155565" y="2696625"/>
            <a:ext cx="736600" cy="238760"/>
          </a:xfrm>
          <a:prstGeom prst="rect">
            <a:avLst/>
          </a:prstGeom>
        </p:spPr>
        <p:txBody>
          <a:bodyPr vert="horz" wrap="square" lIns="0" tIns="12700" rIns="0" bIns="0" rtlCol="0">
            <a:spAutoFit/>
          </a:bodyPr>
          <a:lstStyle>
            <a:defPPr>
              <a:defRPr kern="0"/>
            </a:defPPr>
          </a:lstStyle>
          <a:p>
            <a:pPr marL="12700">
              <a:lnSpc>
                <a:spcPct val="100000"/>
              </a:lnSpc>
              <a:spcBef>
                <a:spcPts val="100"/>
              </a:spcBef>
            </a:pPr>
            <a:r>
              <a:rPr sz="1400" spc="-15" dirty="0">
                <a:latin typeface="微软雅黑" panose="020B0503020204020204" charset="-122"/>
                <a:cs typeface="微软雅黑" panose="020B0503020204020204" charset="-122"/>
              </a:rPr>
              <a:t>账户性质</a:t>
            </a:r>
            <a:endParaRPr sz="1400">
              <a:latin typeface="微软雅黑" panose="020B0503020204020204" charset="-122"/>
              <a:cs typeface="微软雅黑" panose="020B0503020204020204" charset="-122"/>
            </a:endParaRPr>
          </a:p>
        </p:txBody>
      </p:sp>
      <p:grpSp>
        <p:nvGrpSpPr>
          <p:cNvPr id="11" name="object 11"/>
          <p:cNvGrpSpPr/>
          <p:nvPr/>
        </p:nvGrpSpPr>
        <p:grpSpPr>
          <a:xfrm>
            <a:off x="5346700" y="1480979"/>
            <a:ext cx="1893570" cy="4567237"/>
            <a:chOff x="5346700" y="1337054"/>
            <a:chExt cx="1893570" cy="4567237"/>
          </a:xfrm>
        </p:grpSpPr>
        <p:sp>
          <p:nvSpPr>
            <p:cNvPr id="12" name="object 12"/>
            <p:cNvSpPr/>
            <p:nvPr/>
          </p:nvSpPr>
          <p:spPr>
            <a:xfrm>
              <a:off x="5346700" y="2934398"/>
              <a:ext cx="1499235" cy="1242695"/>
            </a:xfrm>
            <a:custGeom>
              <a:avLst/>
              <a:gdLst/>
              <a:ahLst/>
              <a:cxnLst/>
              <a:rect l="l" t="t" r="r" b="b"/>
              <a:pathLst>
                <a:path w="1499234" h="1242695">
                  <a:moveTo>
                    <a:pt x="355600" y="992670"/>
                  </a:moveTo>
                  <a:lnTo>
                    <a:pt x="166687" y="992670"/>
                  </a:lnTo>
                  <a:lnTo>
                    <a:pt x="166687" y="909320"/>
                  </a:lnTo>
                  <a:lnTo>
                    <a:pt x="0" y="1076007"/>
                  </a:lnTo>
                  <a:lnTo>
                    <a:pt x="166687" y="1242695"/>
                  </a:lnTo>
                  <a:lnTo>
                    <a:pt x="166687" y="1159357"/>
                  </a:lnTo>
                  <a:lnTo>
                    <a:pt x="355600" y="1159357"/>
                  </a:lnTo>
                  <a:lnTo>
                    <a:pt x="272249" y="1076007"/>
                  </a:lnTo>
                  <a:lnTo>
                    <a:pt x="355600" y="992670"/>
                  </a:lnTo>
                  <a:close/>
                </a:path>
                <a:path w="1499234" h="1242695">
                  <a:moveTo>
                    <a:pt x="1499235" y="166687"/>
                  </a:moveTo>
                  <a:lnTo>
                    <a:pt x="1332547" y="0"/>
                  </a:lnTo>
                  <a:lnTo>
                    <a:pt x="1332547" y="83350"/>
                  </a:lnTo>
                  <a:lnTo>
                    <a:pt x="1143635" y="83350"/>
                  </a:lnTo>
                  <a:lnTo>
                    <a:pt x="1226972" y="166687"/>
                  </a:lnTo>
                  <a:lnTo>
                    <a:pt x="1143635" y="250037"/>
                  </a:lnTo>
                  <a:lnTo>
                    <a:pt x="1332547" y="250037"/>
                  </a:lnTo>
                  <a:lnTo>
                    <a:pt x="1332547" y="333375"/>
                  </a:lnTo>
                  <a:lnTo>
                    <a:pt x="1499235" y="166687"/>
                  </a:lnTo>
                  <a:close/>
                </a:path>
              </a:pathLst>
            </a:custGeom>
            <a:solidFill>
              <a:srgbClr val="000000"/>
            </a:solidFill>
          </p:spPr>
          <p:txBody>
            <a:bodyPr wrap="square" lIns="0" tIns="0" rIns="0" bIns="0" rtlCol="0"/>
            <a:lstStyle>
              <a:defPPr>
                <a:defRPr kern="0"/>
              </a:defPPr>
            </a:lstStyle>
            <a:p/>
          </p:txBody>
        </p:sp>
        <p:pic>
          <p:nvPicPr>
            <p:cNvPr id="13" name="object 13"/>
            <p:cNvPicPr/>
            <p:nvPr/>
          </p:nvPicPr>
          <p:blipFill>
            <a:blip r:embed="rId1" cstate="print"/>
            <a:stretch>
              <a:fillRect/>
            </a:stretch>
          </p:blipFill>
          <p:spPr>
            <a:xfrm>
              <a:off x="5994400" y="5695376"/>
              <a:ext cx="208914" cy="208915"/>
            </a:xfrm>
            <a:prstGeom prst="rect">
              <a:avLst/>
            </a:prstGeom>
          </p:spPr>
        </p:pic>
        <p:pic>
          <p:nvPicPr>
            <p:cNvPr id="14" name="object 14"/>
            <p:cNvPicPr/>
            <p:nvPr/>
          </p:nvPicPr>
          <p:blipFill>
            <a:blip r:embed="rId1" cstate="print"/>
            <a:stretch>
              <a:fillRect/>
            </a:stretch>
          </p:blipFill>
          <p:spPr>
            <a:xfrm>
              <a:off x="5988684" y="1337054"/>
              <a:ext cx="208914" cy="208914"/>
            </a:xfrm>
            <a:prstGeom prst="rect">
              <a:avLst/>
            </a:prstGeom>
          </p:spPr>
        </p:pic>
        <p:sp>
          <p:nvSpPr>
            <p:cNvPr id="15" name="object 15"/>
            <p:cNvSpPr/>
            <p:nvPr/>
          </p:nvSpPr>
          <p:spPr>
            <a:xfrm>
              <a:off x="6095365" y="4407214"/>
              <a:ext cx="1144905" cy="1283335"/>
            </a:xfrm>
            <a:custGeom>
              <a:avLst/>
              <a:gdLst/>
              <a:ahLst/>
              <a:cxnLst/>
              <a:rect l="l" t="t" r="r" b="b"/>
              <a:pathLst>
                <a:path w="1144904" h="1283335">
                  <a:moveTo>
                    <a:pt x="1144905" y="901831"/>
                  </a:moveTo>
                  <a:lnTo>
                    <a:pt x="1127162" y="962159"/>
                  </a:lnTo>
                  <a:lnTo>
                    <a:pt x="1083906" y="1007514"/>
                  </a:lnTo>
                  <a:lnTo>
                    <a:pt x="823487" y="1158224"/>
                  </a:lnTo>
                  <a:lnTo>
                    <a:pt x="689758" y="1235615"/>
                  </a:lnTo>
                  <a:lnTo>
                    <a:pt x="640489" y="1264127"/>
                  </a:lnTo>
                  <a:lnTo>
                    <a:pt x="633451" y="1268200"/>
                  </a:lnTo>
                  <a:lnTo>
                    <a:pt x="604821" y="1279429"/>
                  </a:lnTo>
                  <a:lnTo>
                    <a:pt x="572452" y="1283172"/>
                  </a:lnTo>
                  <a:lnTo>
                    <a:pt x="540083" y="1279429"/>
                  </a:lnTo>
                  <a:lnTo>
                    <a:pt x="511453" y="1268200"/>
                  </a:lnTo>
                  <a:lnTo>
                    <a:pt x="251034" y="1117491"/>
                  </a:lnTo>
                  <a:lnTo>
                    <a:pt x="117305" y="1040100"/>
                  </a:lnTo>
                  <a:lnTo>
                    <a:pt x="68037" y="1011588"/>
                  </a:lnTo>
                  <a:lnTo>
                    <a:pt x="37116" y="988524"/>
                  </a:lnTo>
                  <a:lnTo>
                    <a:pt x="4747" y="932050"/>
                  </a:lnTo>
                  <a:lnTo>
                    <a:pt x="0" y="901831"/>
                  </a:lnTo>
                  <a:lnTo>
                    <a:pt x="0" y="601092"/>
                  </a:lnTo>
                  <a:lnTo>
                    <a:pt x="0" y="446659"/>
                  </a:lnTo>
                  <a:lnTo>
                    <a:pt x="0" y="389762"/>
                  </a:lnTo>
                  <a:lnTo>
                    <a:pt x="0" y="381634"/>
                  </a:lnTo>
                  <a:lnTo>
                    <a:pt x="4747" y="350901"/>
                  </a:lnTo>
                  <a:lnTo>
                    <a:pt x="17742" y="320719"/>
                  </a:lnTo>
                  <a:lnTo>
                    <a:pt x="37116" y="294280"/>
                  </a:lnTo>
                  <a:lnTo>
                    <a:pt x="60999" y="274776"/>
                  </a:lnTo>
                  <a:lnTo>
                    <a:pt x="321418" y="124067"/>
                  </a:lnTo>
                  <a:lnTo>
                    <a:pt x="455146" y="46676"/>
                  </a:lnTo>
                  <a:lnTo>
                    <a:pt x="504415" y="18164"/>
                  </a:lnTo>
                  <a:lnTo>
                    <a:pt x="511453" y="14091"/>
                  </a:lnTo>
                  <a:lnTo>
                    <a:pt x="540083" y="3522"/>
                  </a:lnTo>
                  <a:lnTo>
                    <a:pt x="572452" y="0"/>
                  </a:lnTo>
                  <a:lnTo>
                    <a:pt x="604821" y="3522"/>
                  </a:lnTo>
                  <a:lnTo>
                    <a:pt x="633451" y="14091"/>
                  </a:lnTo>
                  <a:lnTo>
                    <a:pt x="893870" y="164800"/>
                  </a:lnTo>
                  <a:lnTo>
                    <a:pt x="1027599" y="242191"/>
                  </a:lnTo>
                  <a:lnTo>
                    <a:pt x="1076867" y="270703"/>
                  </a:lnTo>
                  <a:lnTo>
                    <a:pt x="1083906" y="274776"/>
                  </a:lnTo>
                  <a:lnTo>
                    <a:pt x="1107788" y="294280"/>
                  </a:lnTo>
                  <a:lnTo>
                    <a:pt x="1127162" y="320719"/>
                  </a:lnTo>
                  <a:lnTo>
                    <a:pt x="1140157" y="350901"/>
                  </a:lnTo>
                  <a:lnTo>
                    <a:pt x="1144905" y="381634"/>
                  </a:lnTo>
                  <a:lnTo>
                    <a:pt x="1144905" y="901831"/>
                  </a:lnTo>
                  <a:close/>
                </a:path>
              </a:pathLst>
            </a:custGeom>
            <a:ln w="12700">
              <a:solidFill>
                <a:srgbClr val="000000"/>
              </a:solidFill>
            </a:ln>
          </p:spPr>
          <p:txBody>
            <a:bodyPr wrap="square" lIns="0" tIns="0" rIns="0" bIns="0" rtlCol="0"/>
            <a:lstStyle>
              <a:defPPr>
                <a:defRPr kern="0"/>
              </a:defPPr>
            </a:lstStyle>
            <a:p/>
          </p:txBody>
        </p:sp>
        <p:sp>
          <p:nvSpPr>
            <p:cNvPr id="16" name="object 16"/>
            <p:cNvSpPr/>
            <p:nvPr/>
          </p:nvSpPr>
          <p:spPr>
            <a:xfrm>
              <a:off x="6489700" y="4684457"/>
              <a:ext cx="355600" cy="333375"/>
            </a:xfrm>
            <a:custGeom>
              <a:avLst/>
              <a:gdLst/>
              <a:ahLst/>
              <a:cxnLst/>
              <a:rect l="l" t="t" r="r" b="b"/>
              <a:pathLst>
                <a:path w="355600" h="333375">
                  <a:moveTo>
                    <a:pt x="188912" y="0"/>
                  </a:moveTo>
                  <a:lnTo>
                    <a:pt x="188912" y="83343"/>
                  </a:lnTo>
                  <a:lnTo>
                    <a:pt x="0" y="83343"/>
                  </a:lnTo>
                  <a:lnTo>
                    <a:pt x="83343" y="166687"/>
                  </a:lnTo>
                  <a:lnTo>
                    <a:pt x="0" y="250031"/>
                  </a:lnTo>
                  <a:lnTo>
                    <a:pt x="188912" y="250031"/>
                  </a:lnTo>
                  <a:lnTo>
                    <a:pt x="188912" y="333375"/>
                  </a:lnTo>
                  <a:lnTo>
                    <a:pt x="355600" y="166687"/>
                  </a:lnTo>
                  <a:lnTo>
                    <a:pt x="188912" y="0"/>
                  </a:lnTo>
                  <a:close/>
                </a:path>
              </a:pathLst>
            </a:custGeom>
            <a:solidFill>
              <a:srgbClr val="000000"/>
            </a:solidFill>
          </p:spPr>
          <p:txBody>
            <a:bodyPr wrap="square" lIns="0" tIns="0" rIns="0" bIns="0" rtlCol="0"/>
            <a:lstStyle>
              <a:defPPr>
                <a:defRPr kern="0"/>
              </a:defPPr>
            </a:lstStyle>
            <a:p/>
          </p:txBody>
        </p:sp>
      </p:grpSp>
      <p:sp>
        <p:nvSpPr>
          <p:cNvPr id="17" name="object 17"/>
          <p:cNvSpPr txBox="1"/>
          <p:nvPr/>
        </p:nvSpPr>
        <p:spPr>
          <a:xfrm>
            <a:off x="5156200" y="4430936"/>
            <a:ext cx="736600" cy="238760"/>
          </a:xfrm>
          <a:prstGeom prst="rect">
            <a:avLst/>
          </a:prstGeom>
        </p:spPr>
        <p:txBody>
          <a:bodyPr vert="horz" wrap="square" lIns="0" tIns="12700" rIns="0" bIns="0" rtlCol="0">
            <a:spAutoFit/>
          </a:bodyPr>
          <a:lstStyle>
            <a:defPPr>
              <a:defRPr kern="0"/>
            </a:defPPr>
          </a:lstStyle>
          <a:p>
            <a:pPr marL="12700">
              <a:lnSpc>
                <a:spcPct val="100000"/>
              </a:lnSpc>
              <a:spcBef>
                <a:spcPts val="100"/>
              </a:spcBef>
            </a:pPr>
            <a:r>
              <a:rPr sz="1400" spc="-15" dirty="0">
                <a:latin typeface="微软雅黑" panose="020B0503020204020204" charset="-122"/>
                <a:cs typeface="微软雅黑" panose="020B0503020204020204" charset="-122"/>
              </a:rPr>
              <a:t>协议签署</a:t>
            </a:r>
            <a:endParaRPr sz="1400">
              <a:latin typeface="微软雅黑" panose="020B0503020204020204" charset="-122"/>
              <a:cs typeface="微软雅黑" panose="020B0503020204020204" charset="-122"/>
            </a:endParaRPr>
          </a:p>
        </p:txBody>
      </p:sp>
      <p:sp>
        <p:nvSpPr>
          <p:cNvPr id="18" name="object 18"/>
          <p:cNvSpPr txBox="1"/>
          <p:nvPr/>
        </p:nvSpPr>
        <p:spPr>
          <a:xfrm>
            <a:off x="6299834" y="3522633"/>
            <a:ext cx="736600" cy="238760"/>
          </a:xfrm>
          <a:prstGeom prst="rect">
            <a:avLst/>
          </a:prstGeom>
        </p:spPr>
        <p:txBody>
          <a:bodyPr vert="horz" wrap="square" lIns="0" tIns="12700" rIns="0" bIns="0" rtlCol="0">
            <a:spAutoFit/>
          </a:bodyPr>
          <a:lstStyle>
            <a:defPPr>
              <a:defRPr kern="0"/>
            </a:defPPr>
          </a:lstStyle>
          <a:p>
            <a:pPr marL="12700">
              <a:lnSpc>
                <a:spcPct val="100000"/>
              </a:lnSpc>
              <a:spcBef>
                <a:spcPts val="100"/>
              </a:spcBef>
            </a:pPr>
            <a:r>
              <a:rPr sz="1400" spc="-15" dirty="0">
                <a:latin typeface="微软雅黑" panose="020B0503020204020204" charset="-122"/>
                <a:cs typeface="微软雅黑" panose="020B0503020204020204" charset="-122"/>
              </a:rPr>
              <a:t>开户方式</a:t>
            </a:r>
            <a:endParaRPr sz="1400">
              <a:latin typeface="微软雅黑" panose="020B0503020204020204" charset="-122"/>
              <a:cs typeface="微软雅黑" panose="020B0503020204020204" charset="-122"/>
            </a:endParaRPr>
          </a:p>
        </p:txBody>
      </p:sp>
      <p:sp>
        <p:nvSpPr>
          <p:cNvPr id="19" name="object 19"/>
          <p:cNvSpPr txBox="1"/>
          <p:nvPr/>
        </p:nvSpPr>
        <p:spPr>
          <a:xfrm>
            <a:off x="1153794" y="2011164"/>
            <a:ext cx="3425825" cy="1499962"/>
          </a:xfrm>
          <a:prstGeom prst="rect">
            <a:avLst/>
          </a:prstGeom>
        </p:spPr>
        <p:txBody>
          <a:bodyPr vert="horz" wrap="square" lIns="0" tIns="145415" rIns="0" bIns="0" rtlCol="0">
            <a:spAutoFit/>
          </a:bodyPr>
          <a:lstStyle>
            <a:defPPr>
              <a:defRPr kern="0"/>
            </a:defPPr>
          </a:lstStyle>
          <a:p>
            <a:pPr marR="5080" algn="r">
              <a:lnSpc>
                <a:spcPct val="100000"/>
              </a:lnSpc>
              <a:spcBef>
                <a:spcPts val="1145"/>
              </a:spcBef>
            </a:pPr>
            <a:r>
              <a:rPr sz="1600" b="1" spc="-15" dirty="0">
                <a:latin typeface="微软雅黑" panose="020B0503020204020204" charset="-122"/>
                <a:cs typeface="微软雅黑" panose="020B0503020204020204" charset="-122"/>
              </a:rPr>
              <a:t>账户性质</a:t>
            </a:r>
            <a:endParaRPr sz="1600" dirty="0">
              <a:latin typeface="微软雅黑" panose="020B0503020204020204" charset="-122"/>
              <a:cs typeface="微软雅黑" panose="020B0503020204020204" charset="-122"/>
            </a:endParaRPr>
          </a:p>
          <a:p>
            <a:pPr marL="12700" marR="9525">
              <a:lnSpc>
                <a:spcPct val="149000"/>
              </a:lnSpc>
              <a:spcBef>
                <a:spcPts val="75"/>
              </a:spcBef>
            </a:pPr>
            <a:r>
              <a:rPr sz="1200" dirty="0" err="1">
                <a:latin typeface="微软雅黑" panose="020B0503020204020204" charset="-122"/>
                <a:cs typeface="微软雅黑" panose="020B0503020204020204" charset="-122"/>
              </a:rPr>
              <a:t>以</a:t>
            </a:r>
            <a:r>
              <a:rPr sz="1200" b="1" dirty="0" err="1">
                <a:latin typeface="微软雅黑" panose="020B0503020204020204" charset="-122"/>
                <a:cs typeface="微软雅黑" panose="020B0503020204020204" charset="-122"/>
              </a:rPr>
              <a:t>客户总部公司主体</a:t>
            </a:r>
            <a:r>
              <a:rPr sz="1200" dirty="0" err="1">
                <a:latin typeface="微软雅黑" panose="020B0503020204020204" charset="-122"/>
                <a:cs typeface="微软雅黑" panose="020B0503020204020204" charset="-122"/>
              </a:rPr>
              <a:t>开立</a:t>
            </a:r>
            <a:r>
              <a:rPr lang="zh-CN" altLang="en-US" sz="1200" dirty="0">
                <a:latin typeface="微软雅黑" panose="020B0503020204020204" charset="-122"/>
                <a:cs typeface="微软雅黑" panose="020B0503020204020204" charset="-122"/>
              </a:rPr>
              <a:t>银行账户</a:t>
            </a:r>
            <a:r>
              <a:rPr sz="1200" dirty="0">
                <a:latin typeface="微软雅黑" panose="020B0503020204020204" charset="-122"/>
                <a:cs typeface="微软雅黑" panose="020B0503020204020204" charset="-122"/>
              </a:rPr>
              <a:t>，同时为</a:t>
            </a:r>
            <a:r>
              <a:rPr sz="1200" b="1" dirty="0">
                <a:latin typeface="微软雅黑" panose="020B0503020204020204" charset="-122"/>
                <a:cs typeface="微软雅黑" panose="020B0503020204020204" charset="-122"/>
              </a:rPr>
              <a:t>旗下加盟门店</a:t>
            </a:r>
            <a:r>
              <a:rPr sz="1200" b="1" i="1" dirty="0">
                <a:latin typeface="Arial" panose="020B0604020202020204"/>
                <a:cs typeface="Arial" panose="020B0604020202020204"/>
              </a:rPr>
              <a:t>/</a:t>
            </a:r>
            <a:r>
              <a:rPr sz="1200" b="1" dirty="0" err="1">
                <a:latin typeface="微软雅黑" panose="020B0503020204020204" charset="-122"/>
                <a:cs typeface="微软雅黑" panose="020B0503020204020204" charset="-122"/>
              </a:rPr>
              <a:t>直营门店和供应商</a:t>
            </a:r>
            <a:r>
              <a:rPr sz="1200" spc="-50" dirty="0" err="1">
                <a:latin typeface="微软雅黑" panose="020B0503020204020204" charset="-122"/>
                <a:cs typeface="微软雅黑" panose="020B0503020204020204" charset="-122"/>
              </a:rPr>
              <a:t>开</a:t>
            </a:r>
            <a:r>
              <a:rPr sz="1200" dirty="0" err="1">
                <a:latin typeface="微软雅黑" panose="020B0503020204020204" charset="-122"/>
                <a:cs typeface="微软雅黑" panose="020B0503020204020204" charset="-122"/>
              </a:rPr>
              <a:t>立用户</a:t>
            </a:r>
            <a:r>
              <a:rPr sz="1200" b="1" spc="-20" dirty="0" err="1">
                <a:latin typeface="微软雅黑" panose="020B0503020204020204" charset="-122"/>
                <a:cs typeface="微软雅黑" panose="020B0503020204020204" charset="-122"/>
              </a:rPr>
              <a:t>登记簿</a:t>
            </a:r>
            <a:endParaRPr lang="en-US" sz="1200" b="1" spc="-20" dirty="0">
              <a:latin typeface="微软雅黑" panose="020B0503020204020204" charset="-122"/>
              <a:cs typeface="微软雅黑" panose="020B0503020204020204" charset="-122"/>
            </a:endParaRPr>
          </a:p>
          <a:p>
            <a:pPr marL="12700" marR="9525">
              <a:lnSpc>
                <a:spcPct val="149000"/>
              </a:lnSpc>
              <a:spcBef>
                <a:spcPts val="75"/>
              </a:spcBef>
            </a:pPr>
            <a:r>
              <a:rPr lang="zh-CN" altLang="en-US" sz="1200" spc="-20" dirty="0">
                <a:latin typeface="微软雅黑" panose="020B0503020204020204" charset="-122"/>
                <a:cs typeface="微软雅黑" panose="020B0503020204020204" charset="-122"/>
              </a:rPr>
              <a:t>中信银行</a:t>
            </a:r>
            <a:r>
              <a:rPr lang="zh-CN" altLang="en-US" sz="1200" b="1" spc="-20" dirty="0">
                <a:latin typeface="微软雅黑" panose="020B0503020204020204" charset="-122"/>
                <a:cs typeface="微软雅黑" panose="020B0503020204020204" charset="-122"/>
              </a:rPr>
              <a:t>：</a:t>
            </a:r>
            <a:r>
              <a:rPr lang="zh-CN" altLang="en-US" sz="1200" spc="-10" dirty="0">
                <a:latin typeface="Arial" panose="020B0604020202020204"/>
                <a:cs typeface="Arial" panose="020B0604020202020204"/>
              </a:rPr>
              <a:t> </a:t>
            </a:r>
            <a:r>
              <a:rPr lang="en-US" altLang="zh-CN" sz="1200" spc="-10" dirty="0">
                <a:latin typeface="Arial" panose="020B0604020202020204"/>
                <a:cs typeface="Arial" panose="020B0604020202020204"/>
              </a:rPr>
              <a:t>e</a:t>
            </a:r>
            <a:r>
              <a:rPr lang="zh-CN" altLang="en-US" sz="1200" dirty="0">
                <a:latin typeface="微软雅黑" panose="020B0503020204020204" charset="-122"/>
                <a:cs typeface="微软雅黑" panose="020B0503020204020204" charset="-122"/>
              </a:rPr>
              <a:t>管家交易资金账户（</a:t>
            </a:r>
            <a:r>
              <a:rPr lang="zh-CN" altLang="en-US" sz="1200" b="1" spc="-50" dirty="0">
                <a:latin typeface="微软雅黑" panose="020B0503020204020204" charset="-122"/>
                <a:cs typeface="微软雅黑" panose="020B0503020204020204" charset="-122"/>
              </a:rPr>
              <a:t>一</a:t>
            </a:r>
            <a:r>
              <a:rPr lang="zh-CN" altLang="en-US" sz="1200" b="1" dirty="0">
                <a:latin typeface="微软雅黑" panose="020B0503020204020204" charset="-122"/>
                <a:cs typeface="微软雅黑" panose="020B0503020204020204" charset="-122"/>
              </a:rPr>
              <a:t>般户）</a:t>
            </a:r>
            <a:endParaRPr lang="en-US" altLang="zh-CN" sz="1200" b="1" dirty="0">
              <a:latin typeface="微软雅黑" panose="020B0503020204020204" charset="-122"/>
              <a:cs typeface="微软雅黑" panose="020B0503020204020204" charset="-122"/>
            </a:endParaRPr>
          </a:p>
          <a:p>
            <a:pPr marL="12700" marR="9525">
              <a:lnSpc>
                <a:spcPct val="149000"/>
              </a:lnSpc>
              <a:spcBef>
                <a:spcPts val="75"/>
              </a:spcBef>
            </a:pPr>
            <a:r>
              <a:rPr lang="zh-CN" altLang="en-US" sz="1200" dirty="0">
                <a:latin typeface="微软雅黑" panose="020B0503020204020204" charset="-122"/>
                <a:cs typeface="微软雅黑" panose="020B0503020204020204" charset="-122"/>
              </a:rPr>
              <a:t>华通银行</a:t>
            </a:r>
            <a:r>
              <a:rPr lang="zh-CN" altLang="en-US" sz="1200" b="1" dirty="0">
                <a:latin typeface="微软雅黑" panose="020B0503020204020204" charset="-122"/>
                <a:cs typeface="微软雅黑" panose="020B0503020204020204" charset="-122"/>
              </a:rPr>
              <a:t>：</a:t>
            </a:r>
            <a:r>
              <a:rPr lang="en-US" altLang="zh-CN" sz="1200" dirty="0">
                <a:latin typeface="微软雅黑" panose="020B0503020204020204" charset="-122"/>
              </a:rPr>
              <a:t>e</a:t>
            </a:r>
            <a:r>
              <a:rPr lang="zh-CN" altLang="en-US" sz="1200" dirty="0">
                <a:latin typeface="微软雅黑" panose="020B0503020204020204" charset="-122"/>
              </a:rPr>
              <a:t>账户</a:t>
            </a:r>
            <a:r>
              <a:rPr lang="zh-CN" altLang="en-US" sz="1200" b="1" dirty="0">
                <a:latin typeface="微软雅黑" panose="020B0503020204020204" charset="-122"/>
                <a:cs typeface="微软雅黑" panose="020B0503020204020204" charset="-122"/>
              </a:rPr>
              <a:t>（内部户）</a:t>
            </a:r>
            <a:endParaRPr sz="1200" dirty="0">
              <a:latin typeface="微软雅黑" panose="020B0503020204020204" charset="-122"/>
              <a:cs typeface="微软雅黑" panose="020B0503020204020204" charset="-122"/>
            </a:endParaRPr>
          </a:p>
        </p:txBody>
      </p:sp>
      <p:sp>
        <p:nvSpPr>
          <p:cNvPr id="20" name="object 20"/>
          <p:cNvSpPr txBox="1"/>
          <p:nvPr/>
        </p:nvSpPr>
        <p:spPr>
          <a:xfrm>
            <a:off x="1153794" y="3903971"/>
            <a:ext cx="3425825" cy="924099"/>
          </a:xfrm>
          <a:prstGeom prst="rect">
            <a:avLst/>
          </a:prstGeom>
        </p:spPr>
        <p:txBody>
          <a:bodyPr vert="horz" wrap="square" lIns="0" tIns="145415" rIns="0" bIns="0" rtlCol="0">
            <a:spAutoFit/>
          </a:bodyPr>
          <a:lstStyle>
            <a:defPPr>
              <a:defRPr kern="0"/>
            </a:defPPr>
          </a:lstStyle>
          <a:p>
            <a:pPr marL="2193925">
              <a:lnSpc>
                <a:spcPct val="100000"/>
              </a:lnSpc>
              <a:spcBef>
                <a:spcPts val="1145"/>
              </a:spcBef>
            </a:pPr>
            <a:r>
              <a:rPr sz="1600" b="1" spc="-10" dirty="0">
                <a:latin typeface="微软雅黑" panose="020B0503020204020204" charset="-122"/>
                <a:cs typeface="微软雅黑" panose="020B0503020204020204" charset="-122"/>
              </a:rPr>
              <a:t>协议签署方式</a:t>
            </a:r>
            <a:endParaRPr sz="1600" dirty="0">
              <a:latin typeface="微软雅黑" panose="020B0503020204020204" charset="-122"/>
              <a:cs typeface="微软雅黑" panose="020B0503020204020204" charset="-122"/>
            </a:endParaRPr>
          </a:p>
          <a:p>
            <a:pPr marL="12700" marR="53340">
              <a:lnSpc>
                <a:spcPct val="153000"/>
              </a:lnSpc>
              <a:spcBef>
                <a:spcPts val="15"/>
              </a:spcBef>
            </a:pPr>
            <a:r>
              <a:rPr sz="1200" dirty="0">
                <a:latin typeface="微软雅黑" panose="020B0503020204020204" charset="-122"/>
                <a:cs typeface="微软雅黑" panose="020B0503020204020204" charset="-122"/>
              </a:rPr>
              <a:t>通联和银行签署</a:t>
            </a:r>
            <a:r>
              <a:rPr sz="1200" b="1" dirty="0">
                <a:latin typeface="微软雅黑" panose="020B0503020204020204" charset="-122"/>
                <a:cs typeface="微软雅黑" panose="020B0503020204020204" charset="-122"/>
              </a:rPr>
              <a:t>总对总协议</a:t>
            </a:r>
            <a:r>
              <a:rPr sz="1200" spc="-5" dirty="0">
                <a:latin typeface="微软雅黑" panose="020B0503020204020204" charset="-122"/>
                <a:cs typeface="微软雅黑" panose="020B0503020204020204" charset="-122"/>
              </a:rPr>
              <a:t>、客户与银行、客户与</a:t>
            </a:r>
            <a:r>
              <a:rPr sz="1200" dirty="0">
                <a:latin typeface="微软雅黑" panose="020B0503020204020204" charset="-122"/>
                <a:cs typeface="微软雅黑" panose="020B0503020204020204" charset="-122"/>
              </a:rPr>
              <a:t>通联签</a:t>
            </a:r>
            <a:r>
              <a:rPr sz="1200" b="1" spc="-15" dirty="0">
                <a:latin typeface="微软雅黑" panose="020B0503020204020204" charset="-122"/>
                <a:cs typeface="微软雅黑" panose="020B0503020204020204" charset="-122"/>
              </a:rPr>
              <a:t>两两协议</a:t>
            </a:r>
            <a:endParaRPr sz="1200" dirty="0">
              <a:latin typeface="微软雅黑" panose="020B0503020204020204" charset="-122"/>
              <a:cs typeface="微软雅黑" panose="020B0503020204020204" charset="-122"/>
            </a:endParaRPr>
          </a:p>
        </p:txBody>
      </p:sp>
      <p:sp>
        <p:nvSpPr>
          <p:cNvPr id="21" name="object 21"/>
          <p:cNvSpPr txBox="1"/>
          <p:nvPr/>
        </p:nvSpPr>
        <p:spPr>
          <a:xfrm>
            <a:off x="7609840" y="2922515"/>
            <a:ext cx="3378200" cy="962025"/>
          </a:xfrm>
          <a:prstGeom prst="rect">
            <a:avLst/>
          </a:prstGeom>
        </p:spPr>
        <p:txBody>
          <a:bodyPr vert="horz" wrap="square" lIns="0" tIns="145415" rIns="0" bIns="0" rtlCol="0">
            <a:spAutoFit/>
          </a:bodyPr>
          <a:lstStyle>
            <a:defPPr>
              <a:defRPr kern="0"/>
            </a:defPPr>
          </a:lstStyle>
          <a:p>
            <a:pPr marL="12700">
              <a:lnSpc>
                <a:spcPct val="100000"/>
              </a:lnSpc>
              <a:spcBef>
                <a:spcPts val="1145"/>
              </a:spcBef>
            </a:pPr>
            <a:r>
              <a:rPr sz="1600" b="1" spc="-15" dirty="0">
                <a:latin typeface="微软雅黑" panose="020B0503020204020204" charset="-122"/>
                <a:cs typeface="微软雅黑" panose="020B0503020204020204" charset="-122"/>
              </a:rPr>
              <a:t>开户方式</a:t>
            </a:r>
            <a:endParaRPr sz="1600" dirty="0">
              <a:latin typeface="微软雅黑" panose="020B0503020204020204" charset="-122"/>
              <a:cs typeface="微软雅黑" panose="020B0503020204020204" charset="-122"/>
            </a:endParaRPr>
          </a:p>
          <a:p>
            <a:pPr marL="12700">
              <a:lnSpc>
                <a:spcPct val="100000"/>
              </a:lnSpc>
              <a:spcBef>
                <a:spcPts val="785"/>
              </a:spcBef>
            </a:pPr>
            <a:r>
              <a:rPr sz="1200" dirty="0">
                <a:latin typeface="微软雅黑" panose="020B0503020204020204" charset="-122"/>
              </a:rPr>
              <a:t>根据客户需求，提供可选柜面开户和银行上门开户</a:t>
            </a:r>
            <a:endParaRPr sz="1200" dirty="0">
              <a:latin typeface="微软雅黑" panose="020B0503020204020204" charset="-122"/>
            </a:endParaRPr>
          </a:p>
          <a:p>
            <a:pPr marL="12700">
              <a:lnSpc>
                <a:spcPct val="100000"/>
              </a:lnSpc>
              <a:spcBef>
                <a:spcPts val="740"/>
              </a:spcBef>
            </a:pPr>
            <a:r>
              <a:rPr sz="1200" dirty="0">
                <a:latin typeface="微软雅黑" panose="020B0503020204020204" charset="-122"/>
              </a:rPr>
              <a:t>两种方式。签署业务合作协议，财务资料等</a:t>
            </a:r>
            <a:r>
              <a:rPr sz="1200" spc="-5" dirty="0">
                <a:latin typeface="微软雅黑" panose="020B0503020204020204" charset="-122"/>
                <a:cs typeface="微软雅黑" panose="020B0503020204020204" charset="-122"/>
              </a:rPr>
              <a:t>。</a:t>
            </a:r>
            <a:endParaRPr sz="1200" dirty="0">
              <a:latin typeface="微软雅黑" panose="020B0503020204020204" charset="-122"/>
              <a:cs typeface="微软雅黑" panose="020B0503020204020204" charset="-122"/>
            </a:endParaRPr>
          </a:p>
        </p:txBody>
      </p:sp>
      <p:sp>
        <p:nvSpPr>
          <p:cNvPr id="22" name="object 22"/>
          <p:cNvSpPr txBox="1"/>
          <p:nvPr/>
        </p:nvSpPr>
        <p:spPr>
          <a:xfrm>
            <a:off x="7609840" y="4827515"/>
            <a:ext cx="2768600" cy="684530"/>
          </a:xfrm>
          <a:prstGeom prst="rect">
            <a:avLst/>
          </a:prstGeom>
        </p:spPr>
        <p:txBody>
          <a:bodyPr vert="horz" wrap="square" lIns="0" tIns="145415" rIns="0" bIns="0" rtlCol="0">
            <a:spAutoFit/>
          </a:bodyPr>
          <a:lstStyle>
            <a:defPPr>
              <a:defRPr kern="0"/>
            </a:defPPr>
          </a:lstStyle>
          <a:p>
            <a:pPr marL="12700">
              <a:lnSpc>
                <a:spcPct val="100000"/>
              </a:lnSpc>
              <a:spcBef>
                <a:spcPts val="1145"/>
              </a:spcBef>
            </a:pPr>
            <a:r>
              <a:rPr sz="1600" b="1" spc="-15" dirty="0">
                <a:latin typeface="微软雅黑" panose="020B0503020204020204" charset="-122"/>
                <a:cs typeface="微软雅黑" panose="020B0503020204020204" charset="-122"/>
              </a:rPr>
              <a:t>准入标准</a:t>
            </a:r>
            <a:endParaRPr sz="1600" dirty="0">
              <a:latin typeface="微软雅黑" panose="020B0503020204020204" charset="-122"/>
              <a:cs typeface="微软雅黑" panose="020B0503020204020204" charset="-122"/>
            </a:endParaRPr>
          </a:p>
          <a:p>
            <a:pPr marL="12700">
              <a:lnSpc>
                <a:spcPct val="100000"/>
              </a:lnSpc>
              <a:spcBef>
                <a:spcPts val="785"/>
              </a:spcBef>
            </a:pPr>
            <a:r>
              <a:rPr sz="1200" dirty="0">
                <a:latin typeface="微软雅黑" panose="020B0503020204020204" charset="-122"/>
                <a:cs typeface="微软雅黑" panose="020B0503020204020204" charset="-122"/>
              </a:rPr>
              <a:t>银行侧业务合作准入要求，要求</a:t>
            </a:r>
            <a:r>
              <a:rPr sz="1200" b="1" spc="-15" dirty="0">
                <a:latin typeface="微软雅黑" panose="020B0503020204020204" charset="-122"/>
                <a:cs typeface="微软雅黑" panose="020B0503020204020204" charset="-122"/>
              </a:rPr>
              <a:t>一户一审</a:t>
            </a:r>
            <a:endParaRPr sz="1200" dirty="0">
              <a:latin typeface="微软雅黑" panose="020B0503020204020204" charset="-122"/>
              <a:cs typeface="微软雅黑" panose="020B0503020204020204" charset="-122"/>
            </a:endParaRPr>
          </a:p>
        </p:txBody>
      </p:sp>
      <p:sp>
        <p:nvSpPr>
          <p:cNvPr id="23" name="object 23"/>
          <p:cNvSpPr txBox="1"/>
          <p:nvPr/>
        </p:nvSpPr>
        <p:spPr>
          <a:xfrm>
            <a:off x="6299200" y="5272185"/>
            <a:ext cx="736600" cy="238760"/>
          </a:xfrm>
          <a:prstGeom prst="rect">
            <a:avLst/>
          </a:prstGeom>
        </p:spPr>
        <p:txBody>
          <a:bodyPr vert="horz" wrap="square" lIns="0" tIns="12700" rIns="0" bIns="0" rtlCol="0">
            <a:spAutoFit/>
          </a:bodyPr>
          <a:lstStyle>
            <a:defPPr>
              <a:defRPr kern="0"/>
            </a:defPPr>
          </a:lstStyle>
          <a:p>
            <a:pPr marL="12700">
              <a:lnSpc>
                <a:spcPct val="100000"/>
              </a:lnSpc>
              <a:spcBef>
                <a:spcPts val="100"/>
              </a:spcBef>
            </a:pPr>
            <a:r>
              <a:rPr sz="1400" spc="-15" dirty="0">
                <a:latin typeface="微软雅黑" panose="020B0503020204020204" charset="-122"/>
                <a:cs typeface="微软雅黑" panose="020B0503020204020204" charset="-122"/>
              </a:rPr>
              <a:t>准入标准</a:t>
            </a:r>
            <a:endParaRPr sz="1400">
              <a:latin typeface="微软雅黑" panose="020B0503020204020204" charset="-122"/>
              <a:cs typeface="微软雅黑" panose="020B0503020204020204" charset="-122"/>
            </a:endParaRPr>
          </a:p>
        </p:txBody>
      </p:sp>
      <p:sp>
        <p:nvSpPr>
          <p:cNvPr id="2"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33"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银行入网说明</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txBox="1"/>
          <p:nvPr/>
        </p:nvSpPr>
        <p:spPr>
          <a:xfrm>
            <a:off x="8610600" y="6356350"/>
            <a:ext cx="2743200"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DD3DB80-B894-403A-B48E-6FDC1A72010E}" type="slidenum">
              <a:rPr lang="zh-CN" altLang="en-US" smtClean="0"/>
            </a:fld>
            <a:endParaRPr lang="zh-CN" altLang="en-US"/>
          </a:p>
        </p:txBody>
      </p:sp>
      <p:grpSp>
        <p:nvGrpSpPr>
          <p:cNvPr id="4" name="object 4"/>
          <p:cNvGrpSpPr/>
          <p:nvPr/>
        </p:nvGrpSpPr>
        <p:grpSpPr>
          <a:xfrm>
            <a:off x="914400" y="1343025"/>
            <a:ext cx="10472738" cy="4045291"/>
            <a:chOff x="1075753" y="1687898"/>
            <a:chExt cx="10363200" cy="3918926"/>
          </a:xfrm>
        </p:grpSpPr>
        <p:sp>
          <p:nvSpPr>
            <p:cNvPr id="5" name="object 5"/>
            <p:cNvSpPr/>
            <p:nvPr/>
          </p:nvSpPr>
          <p:spPr>
            <a:xfrm>
              <a:off x="1311973" y="3646313"/>
              <a:ext cx="9890760" cy="0"/>
            </a:xfrm>
            <a:custGeom>
              <a:avLst/>
              <a:gdLst/>
              <a:ahLst/>
              <a:cxnLst/>
              <a:rect l="l" t="t" r="r" b="b"/>
              <a:pathLst>
                <a:path w="9890760">
                  <a:moveTo>
                    <a:pt x="0" y="0"/>
                  </a:moveTo>
                  <a:lnTo>
                    <a:pt x="9890760" y="1"/>
                  </a:lnTo>
                </a:path>
              </a:pathLst>
            </a:custGeom>
            <a:ln w="31750" cap="rnd">
              <a:solidFill>
                <a:schemeClr val="accent1"/>
              </a:solidFill>
              <a:round/>
            </a:ln>
          </p:spPr>
          <p:style>
            <a:lnRef idx="0">
              <a:srgbClr val="FFFFFF"/>
            </a:lnRef>
            <a:fillRef idx="0">
              <a:srgbClr val="FFFFFF"/>
            </a:fillRef>
            <a:effectRef idx="0">
              <a:srgbClr val="FFFFFF"/>
            </a:effectRef>
            <a:fontRef idx="minor">
              <a:schemeClr val="tx1"/>
            </a:fontRef>
          </p:style>
          <p:txBody>
            <a:bodyPr wrap="square" lIns="0" tIns="0" rIns="0" bIns="0" rtlCol="0"/>
            <a:lstStyle>
              <a:defPPr>
                <a:defRPr kern="0"/>
              </a:defPPr>
            </a:lstStyle>
            <a:p/>
          </p:txBody>
        </p:sp>
        <p:sp>
          <p:nvSpPr>
            <p:cNvPr id="6" name="object 6"/>
            <p:cNvSpPr/>
            <p:nvPr/>
          </p:nvSpPr>
          <p:spPr>
            <a:xfrm>
              <a:off x="1075753" y="3513302"/>
              <a:ext cx="10363200" cy="266065"/>
            </a:xfrm>
            <a:custGeom>
              <a:avLst/>
              <a:gdLst/>
              <a:ahLst/>
              <a:cxnLst/>
              <a:rect l="l" t="t" r="r" b="b"/>
              <a:pathLst>
                <a:path w="10363200" h="266064">
                  <a:moveTo>
                    <a:pt x="236220" y="79108"/>
                  </a:moveTo>
                  <a:lnTo>
                    <a:pt x="130695" y="2921"/>
                  </a:lnTo>
                  <a:lnTo>
                    <a:pt x="118110" y="0"/>
                  </a:lnTo>
                  <a:lnTo>
                    <a:pt x="111429" y="736"/>
                  </a:lnTo>
                  <a:lnTo>
                    <a:pt x="12585" y="56959"/>
                  </a:lnTo>
                  <a:lnTo>
                    <a:pt x="0" y="79108"/>
                  </a:lnTo>
                  <a:lnTo>
                    <a:pt x="0" y="194957"/>
                  </a:lnTo>
                  <a:lnTo>
                    <a:pt x="5562" y="204939"/>
                  </a:lnTo>
                  <a:lnTo>
                    <a:pt x="12585" y="208826"/>
                  </a:lnTo>
                  <a:lnTo>
                    <a:pt x="105524" y="262864"/>
                  </a:lnTo>
                  <a:lnTo>
                    <a:pt x="111429" y="265188"/>
                  </a:lnTo>
                  <a:lnTo>
                    <a:pt x="118110" y="265963"/>
                  </a:lnTo>
                  <a:lnTo>
                    <a:pt x="124777" y="265188"/>
                  </a:lnTo>
                  <a:lnTo>
                    <a:pt x="130695" y="262864"/>
                  </a:lnTo>
                  <a:lnTo>
                    <a:pt x="223634" y="208826"/>
                  </a:lnTo>
                  <a:lnTo>
                    <a:pt x="230644" y="204939"/>
                  </a:lnTo>
                  <a:lnTo>
                    <a:pt x="236220" y="194957"/>
                  </a:lnTo>
                  <a:lnTo>
                    <a:pt x="236220" y="186931"/>
                  </a:lnTo>
                  <a:lnTo>
                    <a:pt x="236220" y="79108"/>
                  </a:lnTo>
                  <a:close/>
                </a:path>
                <a:path w="10363200" h="266064">
                  <a:moveTo>
                    <a:pt x="10363200" y="79108"/>
                  </a:moveTo>
                  <a:lnTo>
                    <a:pt x="10257676" y="2921"/>
                  </a:lnTo>
                  <a:lnTo>
                    <a:pt x="10245090" y="0"/>
                  </a:lnTo>
                  <a:lnTo>
                    <a:pt x="10238410" y="736"/>
                  </a:lnTo>
                  <a:lnTo>
                    <a:pt x="10139566" y="56959"/>
                  </a:lnTo>
                  <a:lnTo>
                    <a:pt x="10126980" y="79108"/>
                  </a:lnTo>
                  <a:lnTo>
                    <a:pt x="10126980" y="194957"/>
                  </a:lnTo>
                  <a:lnTo>
                    <a:pt x="10132543" y="204939"/>
                  </a:lnTo>
                  <a:lnTo>
                    <a:pt x="10139566" y="208826"/>
                  </a:lnTo>
                  <a:lnTo>
                    <a:pt x="10232504" y="262864"/>
                  </a:lnTo>
                  <a:lnTo>
                    <a:pt x="10238410" y="265188"/>
                  </a:lnTo>
                  <a:lnTo>
                    <a:pt x="10245090" y="265963"/>
                  </a:lnTo>
                  <a:lnTo>
                    <a:pt x="10251757" y="265188"/>
                  </a:lnTo>
                  <a:lnTo>
                    <a:pt x="10257676" y="262864"/>
                  </a:lnTo>
                  <a:lnTo>
                    <a:pt x="10350614" y="208826"/>
                  </a:lnTo>
                  <a:lnTo>
                    <a:pt x="10357625" y="204939"/>
                  </a:lnTo>
                  <a:lnTo>
                    <a:pt x="10363200" y="194957"/>
                  </a:lnTo>
                  <a:lnTo>
                    <a:pt x="10363200" y="186931"/>
                  </a:lnTo>
                  <a:lnTo>
                    <a:pt x="10363200" y="79108"/>
                  </a:lnTo>
                  <a:close/>
                </a:path>
              </a:pathLst>
            </a:custGeom>
          </p:spPr>
          <p:style>
            <a:lnRef idx="0">
              <a:srgbClr val="FFFFFF"/>
            </a:lnRef>
            <a:fillRef idx="1">
              <a:schemeClr val="accent1"/>
            </a:fillRef>
            <a:effectRef idx="1">
              <a:schemeClr val="accent1"/>
            </a:effectRef>
            <a:fontRef idx="minor">
              <a:schemeClr val="lt1"/>
            </a:fontRef>
          </p:style>
          <p:txBody>
            <a:bodyPr wrap="square" lIns="0" tIns="0" rIns="0" bIns="0" rtlCol="0"/>
            <a:lstStyle>
              <a:defPPr>
                <a:defRPr kern="0"/>
              </a:defPPr>
            </a:lstStyle>
            <a:p/>
          </p:txBody>
        </p:sp>
        <p:sp>
          <p:nvSpPr>
            <p:cNvPr id="7" name="object 7"/>
            <p:cNvSpPr/>
            <p:nvPr/>
          </p:nvSpPr>
          <p:spPr>
            <a:xfrm>
              <a:off x="2331148" y="3750453"/>
              <a:ext cx="0" cy="564515"/>
            </a:xfrm>
            <a:custGeom>
              <a:avLst/>
              <a:gdLst/>
              <a:ahLst/>
              <a:cxnLst/>
              <a:rect l="l" t="t" r="r" b="b"/>
              <a:pathLst>
                <a:path h="564514">
                  <a:moveTo>
                    <a:pt x="0" y="0"/>
                  </a:moveTo>
                  <a:lnTo>
                    <a:pt x="1" y="564515"/>
                  </a:lnTo>
                </a:path>
              </a:pathLst>
            </a:custGeom>
            <a:ln w="12700">
              <a:solidFill>
                <a:srgbClr val="000000"/>
              </a:solidFill>
            </a:ln>
          </p:spPr>
          <p:txBody>
            <a:bodyPr wrap="square" lIns="0" tIns="0" rIns="0" bIns="0" rtlCol="0"/>
            <a:lstStyle>
              <a:defPPr>
                <a:defRPr kern="0"/>
              </a:defPPr>
            </a:lstStyle>
            <a:p/>
          </p:txBody>
        </p:sp>
        <p:sp>
          <p:nvSpPr>
            <p:cNvPr id="8" name="object 8"/>
            <p:cNvSpPr/>
            <p:nvPr/>
          </p:nvSpPr>
          <p:spPr>
            <a:xfrm>
              <a:off x="1757108" y="4319679"/>
              <a:ext cx="1148715" cy="1287145"/>
            </a:xfrm>
            <a:custGeom>
              <a:avLst/>
              <a:gdLst/>
              <a:ahLst/>
              <a:cxnLst/>
              <a:rect l="l" t="t" r="r" b="b"/>
              <a:pathLst>
                <a:path w="1148714" h="1287145">
                  <a:moveTo>
                    <a:pt x="1148715" y="904489"/>
                  </a:moveTo>
                  <a:lnTo>
                    <a:pt x="1130913" y="964994"/>
                  </a:lnTo>
                  <a:lnTo>
                    <a:pt x="1087513" y="1010484"/>
                  </a:lnTo>
                  <a:lnTo>
                    <a:pt x="826227" y="1161637"/>
                  </a:lnTo>
                  <a:lnTo>
                    <a:pt x="692053" y="1239256"/>
                  </a:lnTo>
                  <a:lnTo>
                    <a:pt x="642621" y="1267852"/>
                  </a:lnTo>
                  <a:lnTo>
                    <a:pt x="635559" y="1271938"/>
                  </a:lnTo>
                  <a:lnTo>
                    <a:pt x="606834" y="1283199"/>
                  </a:lnTo>
                  <a:lnTo>
                    <a:pt x="574357" y="1286953"/>
                  </a:lnTo>
                  <a:lnTo>
                    <a:pt x="541880" y="1283199"/>
                  </a:lnTo>
                  <a:lnTo>
                    <a:pt x="513155" y="1271938"/>
                  </a:lnTo>
                  <a:lnTo>
                    <a:pt x="251869" y="1120785"/>
                  </a:lnTo>
                  <a:lnTo>
                    <a:pt x="117696" y="1043165"/>
                  </a:lnTo>
                  <a:lnTo>
                    <a:pt x="68263" y="1014569"/>
                  </a:lnTo>
                  <a:lnTo>
                    <a:pt x="61202" y="1010484"/>
                  </a:lnTo>
                  <a:lnTo>
                    <a:pt x="37239" y="991438"/>
                  </a:lnTo>
                  <a:lnTo>
                    <a:pt x="17801" y="964994"/>
                  </a:lnTo>
                  <a:lnTo>
                    <a:pt x="4763" y="934797"/>
                  </a:lnTo>
                  <a:lnTo>
                    <a:pt x="0" y="904489"/>
                  </a:lnTo>
                  <a:lnTo>
                    <a:pt x="0" y="602864"/>
                  </a:lnTo>
                  <a:lnTo>
                    <a:pt x="0" y="447975"/>
                  </a:lnTo>
                  <a:lnTo>
                    <a:pt x="0" y="390911"/>
                  </a:lnTo>
                  <a:lnTo>
                    <a:pt x="0" y="382759"/>
                  </a:lnTo>
                  <a:lnTo>
                    <a:pt x="4763" y="351935"/>
                  </a:lnTo>
                  <a:lnTo>
                    <a:pt x="17801" y="321664"/>
                  </a:lnTo>
                  <a:lnTo>
                    <a:pt x="37239" y="295147"/>
                  </a:lnTo>
                  <a:lnTo>
                    <a:pt x="61202" y="275586"/>
                  </a:lnTo>
                  <a:lnTo>
                    <a:pt x="322487" y="124433"/>
                  </a:lnTo>
                  <a:lnTo>
                    <a:pt x="456661" y="46814"/>
                  </a:lnTo>
                  <a:lnTo>
                    <a:pt x="506093" y="18217"/>
                  </a:lnTo>
                  <a:lnTo>
                    <a:pt x="513155" y="14132"/>
                  </a:lnTo>
                  <a:lnTo>
                    <a:pt x="541880" y="3533"/>
                  </a:lnTo>
                  <a:lnTo>
                    <a:pt x="574357" y="0"/>
                  </a:lnTo>
                  <a:lnTo>
                    <a:pt x="606834" y="3533"/>
                  </a:lnTo>
                  <a:lnTo>
                    <a:pt x="635559" y="14132"/>
                  </a:lnTo>
                  <a:lnTo>
                    <a:pt x="896845" y="165285"/>
                  </a:lnTo>
                  <a:lnTo>
                    <a:pt x="1031018" y="242904"/>
                  </a:lnTo>
                  <a:lnTo>
                    <a:pt x="1080451" y="271501"/>
                  </a:lnTo>
                  <a:lnTo>
                    <a:pt x="1111475" y="295147"/>
                  </a:lnTo>
                  <a:lnTo>
                    <a:pt x="1143952" y="351935"/>
                  </a:lnTo>
                  <a:lnTo>
                    <a:pt x="1148715" y="382759"/>
                  </a:lnTo>
                  <a:lnTo>
                    <a:pt x="1148715" y="904489"/>
                  </a:lnTo>
                  <a:close/>
                </a:path>
              </a:pathLst>
            </a:custGeom>
          </p:spPr>
          <p:style>
            <a:lnRef idx="3">
              <a:schemeClr val="accent1"/>
            </a:lnRef>
            <a:fillRef idx="0">
              <a:srgbClr val="FFFFFF"/>
            </a:fillRef>
            <a:effectRef idx="0">
              <a:srgbClr val="FFFFFF"/>
            </a:effectRef>
            <a:fontRef idx="minor">
              <a:schemeClr val="tx1"/>
            </a:fontRef>
          </p:style>
          <p:txBody>
            <a:bodyPr wrap="square" lIns="0" tIns="0" rIns="0" bIns="0" rtlCol="0"/>
            <a:lstStyle>
              <a:defPPr>
                <a:defRPr kern="0"/>
              </a:defPPr>
            </a:lstStyle>
            <a:p/>
          </p:txBody>
        </p:sp>
        <p:sp>
          <p:nvSpPr>
            <p:cNvPr id="9" name="object 9"/>
            <p:cNvSpPr/>
            <p:nvPr/>
          </p:nvSpPr>
          <p:spPr>
            <a:xfrm>
              <a:off x="4294568" y="2980198"/>
              <a:ext cx="0" cy="564515"/>
            </a:xfrm>
            <a:custGeom>
              <a:avLst/>
              <a:gdLst/>
              <a:ahLst/>
              <a:cxnLst/>
              <a:rect l="l" t="t" r="r" b="b"/>
              <a:pathLst>
                <a:path h="564514">
                  <a:moveTo>
                    <a:pt x="0" y="564515"/>
                  </a:moveTo>
                  <a:lnTo>
                    <a:pt x="1" y="0"/>
                  </a:lnTo>
                </a:path>
              </a:pathLst>
            </a:custGeom>
            <a:ln w="12700">
              <a:solidFill>
                <a:srgbClr val="000000"/>
              </a:solidFill>
            </a:ln>
          </p:spPr>
          <p:txBody>
            <a:bodyPr wrap="square" lIns="0" tIns="0" rIns="0" bIns="0" rtlCol="0"/>
            <a:lstStyle>
              <a:defPPr>
                <a:defRPr kern="0"/>
              </a:defPPr>
            </a:lstStyle>
            <a:p/>
          </p:txBody>
        </p:sp>
        <p:sp>
          <p:nvSpPr>
            <p:cNvPr id="10" name="object 10"/>
            <p:cNvSpPr/>
            <p:nvPr/>
          </p:nvSpPr>
          <p:spPr>
            <a:xfrm>
              <a:off x="3720528" y="1688533"/>
              <a:ext cx="1148715" cy="1287145"/>
            </a:xfrm>
            <a:custGeom>
              <a:avLst/>
              <a:gdLst/>
              <a:ahLst/>
              <a:cxnLst/>
              <a:rect l="l" t="t" r="r" b="b"/>
              <a:pathLst>
                <a:path w="1148714" h="1287145">
                  <a:moveTo>
                    <a:pt x="1148715" y="382464"/>
                  </a:moveTo>
                  <a:lnTo>
                    <a:pt x="1130913" y="321959"/>
                  </a:lnTo>
                  <a:lnTo>
                    <a:pt x="1087513" y="276469"/>
                  </a:lnTo>
                  <a:lnTo>
                    <a:pt x="826227" y="125316"/>
                  </a:lnTo>
                  <a:lnTo>
                    <a:pt x="692053" y="47697"/>
                  </a:lnTo>
                  <a:lnTo>
                    <a:pt x="642621" y="19100"/>
                  </a:lnTo>
                  <a:lnTo>
                    <a:pt x="635559" y="15015"/>
                  </a:lnTo>
                  <a:lnTo>
                    <a:pt x="606834" y="3753"/>
                  </a:lnTo>
                  <a:lnTo>
                    <a:pt x="574357" y="0"/>
                  </a:lnTo>
                  <a:lnTo>
                    <a:pt x="541880" y="3753"/>
                  </a:lnTo>
                  <a:lnTo>
                    <a:pt x="513155" y="15015"/>
                  </a:lnTo>
                  <a:lnTo>
                    <a:pt x="251869" y="166168"/>
                  </a:lnTo>
                  <a:lnTo>
                    <a:pt x="117696" y="243788"/>
                  </a:lnTo>
                  <a:lnTo>
                    <a:pt x="68263" y="272384"/>
                  </a:lnTo>
                  <a:lnTo>
                    <a:pt x="61202" y="276469"/>
                  </a:lnTo>
                  <a:lnTo>
                    <a:pt x="37239" y="295515"/>
                  </a:lnTo>
                  <a:lnTo>
                    <a:pt x="17801" y="321959"/>
                  </a:lnTo>
                  <a:lnTo>
                    <a:pt x="4763" y="352156"/>
                  </a:lnTo>
                  <a:lnTo>
                    <a:pt x="0" y="382464"/>
                  </a:lnTo>
                  <a:lnTo>
                    <a:pt x="0" y="684089"/>
                  </a:lnTo>
                  <a:lnTo>
                    <a:pt x="0" y="838978"/>
                  </a:lnTo>
                  <a:lnTo>
                    <a:pt x="0" y="896042"/>
                  </a:lnTo>
                  <a:lnTo>
                    <a:pt x="0" y="904194"/>
                  </a:lnTo>
                  <a:lnTo>
                    <a:pt x="4763" y="935017"/>
                  </a:lnTo>
                  <a:lnTo>
                    <a:pt x="17801" y="965289"/>
                  </a:lnTo>
                  <a:lnTo>
                    <a:pt x="37239" y="991806"/>
                  </a:lnTo>
                  <a:lnTo>
                    <a:pt x="61202" y="1011367"/>
                  </a:lnTo>
                  <a:lnTo>
                    <a:pt x="322487" y="1162520"/>
                  </a:lnTo>
                  <a:lnTo>
                    <a:pt x="456661" y="1240139"/>
                  </a:lnTo>
                  <a:lnTo>
                    <a:pt x="506093" y="1268736"/>
                  </a:lnTo>
                  <a:lnTo>
                    <a:pt x="513155" y="1272821"/>
                  </a:lnTo>
                  <a:lnTo>
                    <a:pt x="541880" y="1283420"/>
                  </a:lnTo>
                  <a:lnTo>
                    <a:pt x="574357" y="1286953"/>
                  </a:lnTo>
                  <a:lnTo>
                    <a:pt x="606834" y="1283420"/>
                  </a:lnTo>
                  <a:lnTo>
                    <a:pt x="635559" y="1272821"/>
                  </a:lnTo>
                  <a:lnTo>
                    <a:pt x="896845" y="1121668"/>
                  </a:lnTo>
                  <a:lnTo>
                    <a:pt x="1031018" y="1044049"/>
                  </a:lnTo>
                  <a:lnTo>
                    <a:pt x="1080451" y="1015452"/>
                  </a:lnTo>
                  <a:lnTo>
                    <a:pt x="1111475" y="991806"/>
                  </a:lnTo>
                  <a:lnTo>
                    <a:pt x="1143952" y="935017"/>
                  </a:lnTo>
                  <a:lnTo>
                    <a:pt x="1148715" y="904194"/>
                  </a:lnTo>
                  <a:lnTo>
                    <a:pt x="1148715" y="382464"/>
                  </a:lnTo>
                  <a:close/>
                </a:path>
              </a:pathLst>
            </a:custGeom>
          </p:spPr>
          <p:style>
            <a:lnRef idx="3">
              <a:schemeClr val="accent1"/>
            </a:lnRef>
            <a:fillRef idx="0">
              <a:srgbClr val="FFFFFF"/>
            </a:fillRef>
            <a:effectRef idx="0">
              <a:srgbClr val="FFFFFF"/>
            </a:effectRef>
            <a:fontRef idx="minor">
              <a:schemeClr val="tx1"/>
            </a:fontRef>
          </p:style>
          <p:txBody>
            <a:bodyPr wrap="square" lIns="0" tIns="0" rIns="0" bIns="0" rtlCol="0"/>
            <a:lstStyle>
              <a:defPPr>
                <a:defRPr kern="0"/>
              </a:defPPr>
            </a:lstStyle>
            <a:p/>
          </p:txBody>
        </p:sp>
        <p:sp>
          <p:nvSpPr>
            <p:cNvPr id="11" name="object 11"/>
            <p:cNvSpPr/>
            <p:nvPr/>
          </p:nvSpPr>
          <p:spPr>
            <a:xfrm>
              <a:off x="2086038" y="2102002"/>
              <a:ext cx="2454275" cy="3090545"/>
            </a:xfrm>
            <a:custGeom>
              <a:avLst/>
              <a:gdLst/>
              <a:ahLst/>
              <a:cxnLst/>
              <a:rect l="l" t="t" r="r" b="b"/>
              <a:pathLst>
                <a:path w="2454275" h="3090545">
                  <a:moveTo>
                    <a:pt x="490220" y="2860992"/>
                  </a:moveTo>
                  <a:lnTo>
                    <a:pt x="260667" y="2631440"/>
                  </a:lnTo>
                  <a:lnTo>
                    <a:pt x="260667" y="2746210"/>
                  </a:lnTo>
                  <a:lnTo>
                    <a:pt x="0" y="2746210"/>
                  </a:lnTo>
                  <a:lnTo>
                    <a:pt x="114769" y="2860992"/>
                  </a:lnTo>
                  <a:lnTo>
                    <a:pt x="0" y="2975762"/>
                  </a:lnTo>
                  <a:lnTo>
                    <a:pt x="260667" y="2975762"/>
                  </a:lnTo>
                  <a:lnTo>
                    <a:pt x="260667" y="3090545"/>
                  </a:lnTo>
                  <a:lnTo>
                    <a:pt x="490220" y="2860992"/>
                  </a:lnTo>
                  <a:close/>
                </a:path>
                <a:path w="2454275" h="3090545">
                  <a:moveTo>
                    <a:pt x="2454275" y="229552"/>
                  </a:moveTo>
                  <a:lnTo>
                    <a:pt x="2224722" y="0"/>
                  </a:lnTo>
                  <a:lnTo>
                    <a:pt x="2224722" y="114769"/>
                  </a:lnTo>
                  <a:lnTo>
                    <a:pt x="1964055" y="114769"/>
                  </a:lnTo>
                  <a:lnTo>
                    <a:pt x="2078824" y="229552"/>
                  </a:lnTo>
                  <a:lnTo>
                    <a:pt x="1964055" y="344322"/>
                  </a:lnTo>
                  <a:lnTo>
                    <a:pt x="2224722" y="344322"/>
                  </a:lnTo>
                  <a:lnTo>
                    <a:pt x="2224722" y="459105"/>
                  </a:lnTo>
                  <a:lnTo>
                    <a:pt x="2454275" y="229552"/>
                  </a:lnTo>
                  <a:close/>
                </a:path>
              </a:pathLst>
            </a:custGeom>
          </p:spPr>
          <p:style>
            <a:lnRef idx="0">
              <a:srgbClr val="FFFFFF"/>
            </a:lnRef>
            <a:fillRef idx="2">
              <a:schemeClr val="accent1"/>
            </a:fillRef>
            <a:effectRef idx="0">
              <a:srgbClr val="FFFFFF"/>
            </a:effectRef>
            <a:fontRef idx="minor">
              <a:schemeClr val="lt1"/>
            </a:fontRef>
          </p:style>
          <p:txBody>
            <a:bodyPr wrap="square" lIns="0" tIns="0" rIns="0" bIns="0" rtlCol="0"/>
            <a:lstStyle>
              <a:defPPr>
                <a:defRPr kern="0"/>
              </a:defPPr>
            </a:lstStyle>
            <a:p>
              <a:endParaRPr dirty="0"/>
            </a:p>
          </p:txBody>
        </p:sp>
        <p:pic>
          <p:nvPicPr>
            <p:cNvPr id="12" name="object 12"/>
            <p:cNvPicPr/>
            <p:nvPr/>
          </p:nvPicPr>
          <p:blipFill>
            <a:blip r:embed="rId1" cstate="print"/>
            <a:stretch>
              <a:fillRect/>
            </a:stretch>
          </p:blipFill>
          <p:spPr>
            <a:xfrm>
              <a:off x="2227008" y="3541538"/>
              <a:ext cx="208915" cy="208914"/>
            </a:xfrm>
            <a:prstGeom prst="rect">
              <a:avLst/>
            </a:prstGeom>
          </p:spPr>
        </p:pic>
        <p:pic>
          <p:nvPicPr>
            <p:cNvPr id="13" name="object 13"/>
            <p:cNvPicPr/>
            <p:nvPr/>
          </p:nvPicPr>
          <p:blipFill>
            <a:blip r:embed="rId2" cstate="print"/>
            <a:stretch>
              <a:fillRect/>
            </a:stretch>
          </p:blipFill>
          <p:spPr>
            <a:xfrm>
              <a:off x="4190428" y="3541538"/>
              <a:ext cx="208914" cy="208914"/>
            </a:xfrm>
            <a:prstGeom prst="rect">
              <a:avLst/>
            </a:prstGeom>
          </p:spPr>
        </p:pic>
        <p:pic>
          <p:nvPicPr>
            <p:cNvPr id="14" name="object 14"/>
            <p:cNvPicPr/>
            <p:nvPr/>
          </p:nvPicPr>
          <p:blipFill>
            <a:blip r:embed="rId3" cstate="print"/>
            <a:stretch>
              <a:fillRect/>
            </a:stretch>
          </p:blipFill>
          <p:spPr>
            <a:xfrm>
              <a:off x="6152578" y="3544713"/>
              <a:ext cx="208914" cy="208914"/>
            </a:xfrm>
            <a:prstGeom prst="rect">
              <a:avLst/>
            </a:prstGeom>
          </p:spPr>
        </p:pic>
        <p:sp>
          <p:nvSpPr>
            <p:cNvPr id="15" name="object 15"/>
            <p:cNvSpPr/>
            <p:nvPr/>
          </p:nvSpPr>
          <p:spPr>
            <a:xfrm>
              <a:off x="6257988" y="3750453"/>
              <a:ext cx="0" cy="564515"/>
            </a:xfrm>
            <a:custGeom>
              <a:avLst/>
              <a:gdLst/>
              <a:ahLst/>
              <a:cxnLst/>
              <a:rect l="l" t="t" r="r" b="b"/>
              <a:pathLst>
                <a:path h="564514">
                  <a:moveTo>
                    <a:pt x="0" y="0"/>
                  </a:moveTo>
                  <a:lnTo>
                    <a:pt x="1" y="564515"/>
                  </a:lnTo>
                </a:path>
              </a:pathLst>
            </a:custGeom>
            <a:ln w="12700">
              <a:solidFill>
                <a:srgbClr val="000000"/>
              </a:solidFill>
            </a:ln>
          </p:spPr>
          <p:txBody>
            <a:bodyPr wrap="square" lIns="0" tIns="0" rIns="0" bIns="0" rtlCol="0"/>
            <a:lstStyle>
              <a:defPPr>
                <a:defRPr kern="0"/>
              </a:defPPr>
            </a:lstStyle>
            <a:p/>
          </p:txBody>
        </p:sp>
        <p:sp>
          <p:nvSpPr>
            <p:cNvPr id="16" name="object 16"/>
            <p:cNvSpPr/>
            <p:nvPr/>
          </p:nvSpPr>
          <p:spPr>
            <a:xfrm>
              <a:off x="5683948" y="4319679"/>
              <a:ext cx="1148715" cy="1287145"/>
            </a:xfrm>
            <a:custGeom>
              <a:avLst/>
              <a:gdLst/>
              <a:ahLst/>
              <a:cxnLst/>
              <a:rect l="l" t="t" r="r" b="b"/>
              <a:pathLst>
                <a:path w="1148715" h="1287145">
                  <a:moveTo>
                    <a:pt x="1148715" y="904489"/>
                  </a:moveTo>
                  <a:lnTo>
                    <a:pt x="1130913" y="964994"/>
                  </a:lnTo>
                  <a:lnTo>
                    <a:pt x="1087513" y="1010484"/>
                  </a:lnTo>
                  <a:lnTo>
                    <a:pt x="826227" y="1161637"/>
                  </a:lnTo>
                  <a:lnTo>
                    <a:pt x="692053" y="1239256"/>
                  </a:lnTo>
                  <a:lnTo>
                    <a:pt x="642621" y="1267852"/>
                  </a:lnTo>
                  <a:lnTo>
                    <a:pt x="635559" y="1271938"/>
                  </a:lnTo>
                  <a:lnTo>
                    <a:pt x="606834" y="1283199"/>
                  </a:lnTo>
                  <a:lnTo>
                    <a:pt x="574357" y="1286953"/>
                  </a:lnTo>
                  <a:lnTo>
                    <a:pt x="541880" y="1283199"/>
                  </a:lnTo>
                  <a:lnTo>
                    <a:pt x="513155" y="1271938"/>
                  </a:lnTo>
                  <a:lnTo>
                    <a:pt x="251869" y="1120785"/>
                  </a:lnTo>
                  <a:lnTo>
                    <a:pt x="117696" y="1043165"/>
                  </a:lnTo>
                  <a:lnTo>
                    <a:pt x="68263" y="1014569"/>
                  </a:lnTo>
                  <a:lnTo>
                    <a:pt x="61202" y="1010484"/>
                  </a:lnTo>
                  <a:lnTo>
                    <a:pt x="37239" y="991438"/>
                  </a:lnTo>
                  <a:lnTo>
                    <a:pt x="17801" y="964994"/>
                  </a:lnTo>
                  <a:lnTo>
                    <a:pt x="4763" y="934797"/>
                  </a:lnTo>
                  <a:lnTo>
                    <a:pt x="0" y="904489"/>
                  </a:lnTo>
                  <a:lnTo>
                    <a:pt x="0" y="602864"/>
                  </a:lnTo>
                  <a:lnTo>
                    <a:pt x="0" y="447975"/>
                  </a:lnTo>
                  <a:lnTo>
                    <a:pt x="0" y="390911"/>
                  </a:lnTo>
                  <a:lnTo>
                    <a:pt x="0" y="382759"/>
                  </a:lnTo>
                  <a:lnTo>
                    <a:pt x="4763" y="351935"/>
                  </a:lnTo>
                  <a:lnTo>
                    <a:pt x="17801" y="321664"/>
                  </a:lnTo>
                  <a:lnTo>
                    <a:pt x="37239" y="295147"/>
                  </a:lnTo>
                  <a:lnTo>
                    <a:pt x="61202" y="275586"/>
                  </a:lnTo>
                  <a:lnTo>
                    <a:pt x="322487" y="124433"/>
                  </a:lnTo>
                  <a:lnTo>
                    <a:pt x="456661" y="46814"/>
                  </a:lnTo>
                  <a:lnTo>
                    <a:pt x="506093" y="18217"/>
                  </a:lnTo>
                  <a:lnTo>
                    <a:pt x="513155" y="14132"/>
                  </a:lnTo>
                  <a:lnTo>
                    <a:pt x="541880" y="3533"/>
                  </a:lnTo>
                  <a:lnTo>
                    <a:pt x="574357" y="0"/>
                  </a:lnTo>
                  <a:lnTo>
                    <a:pt x="606834" y="3533"/>
                  </a:lnTo>
                  <a:lnTo>
                    <a:pt x="635559" y="14132"/>
                  </a:lnTo>
                  <a:lnTo>
                    <a:pt x="896845" y="165285"/>
                  </a:lnTo>
                  <a:lnTo>
                    <a:pt x="1031018" y="242904"/>
                  </a:lnTo>
                  <a:lnTo>
                    <a:pt x="1080451" y="271501"/>
                  </a:lnTo>
                  <a:lnTo>
                    <a:pt x="1111475" y="295147"/>
                  </a:lnTo>
                  <a:lnTo>
                    <a:pt x="1143952" y="351935"/>
                  </a:lnTo>
                  <a:lnTo>
                    <a:pt x="1148715" y="382759"/>
                  </a:lnTo>
                  <a:lnTo>
                    <a:pt x="1148715" y="904489"/>
                  </a:lnTo>
                  <a:close/>
                </a:path>
              </a:pathLst>
            </a:custGeom>
          </p:spPr>
          <p:style>
            <a:lnRef idx="3">
              <a:schemeClr val="accent1"/>
            </a:lnRef>
            <a:fillRef idx="0">
              <a:srgbClr val="FFFFFF"/>
            </a:fillRef>
            <a:effectRef idx="0">
              <a:srgbClr val="FFFFFF"/>
            </a:effectRef>
            <a:fontRef idx="minor">
              <a:schemeClr val="tx1"/>
            </a:fontRef>
          </p:style>
          <p:txBody>
            <a:bodyPr wrap="square" lIns="0" tIns="0" rIns="0" bIns="0" rtlCol="0"/>
            <a:lstStyle>
              <a:defPPr>
                <a:defRPr kern="0"/>
              </a:defPPr>
            </a:lstStyle>
            <a:p/>
          </p:txBody>
        </p:sp>
        <p:sp>
          <p:nvSpPr>
            <p:cNvPr id="17" name="object 17"/>
            <p:cNvSpPr/>
            <p:nvPr/>
          </p:nvSpPr>
          <p:spPr>
            <a:xfrm>
              <a:off x="6012878" y="4733433"/>
              <a:ext cx="490220" cy="459105"/>
            </a:xfrm>
            <a:custGeom>
              <a:avLst/>
              <a:gdLst/>
              <a:ahLst/>
              <a:cxnLst/>
              <a:rect l="l" t="t" r="r" b="b"/>
              <a:pathLst>
                <a:path w="490220" h="459104">
                  <a:moveTo>
                    <a:pt x="260668" y="0"/>
                  </a:moveTo>
                  <a:lnTo>
                    <a:pt x="260668" y="114776"/>
                  </a:lnTo>
                  <a:lnTo>
                    <a:pt x="0" y="114776"/>
                  </a:lnTo>
                  <a:lnTo>
                    <a:pt x="114776" y="229552"/>
                  </a:lnTo>
                  <a:lnTo>
                    <a:pt x="0" y="344328"/>
                  </a:lnTo>
                  <a:lnTo>
                    <a:pt x="260668" y="344328"/>
                  </a:lnTo>
                  <a:lnTo>
                    <a:pt x="260668" y="459105"/>
                  </a:lnTo>
                  <a:lnTo>
                    <a:pt x="490219" y="229552"/>
                  </a:lnTo>
                  <a:lnTo>
                    <a:pt x="260668" y="0"/>
                  </a:lnTo>
                  <a:close/>
                </a:path>
              </a:pathLst>
            </a:custGeom>
          </p:spPr>
          <p:style>
            <a:lnRef idx="0">
              <a:srgbClr val="FFFFFF"/>
            </a:lnRef>
            <a:fillRef idx="2">
              <a:schemeClr val="accent1"/>
            </a:fillRef>
            <a:effectRef idx="0">
              <a:srgbClr val="FFFFFF"/>
            </a:effectRef>
            <a:fontRef idx="minor">
              <a:schemeClr val="lt1"/>
            </a:fontRef>
          </p:style>
          <p:txBody>
            <a:bodyPr wrap="square" lIns="0" tIns="0" rIns="0" bIns="0" rtlCol="0"/>
            <a:lstStyle>
              <a:defPPr>
                <a:defRPr kern="0"/>
              </a:defPPr>
            </a:lstStyle>
            <a:p/>
          </p:txBody>
        </p:sp>
        <p:pic>
          <p:nvPicPr>
            <p:cNvPr id="18" name="object 18"/>
            <p:cNvPicPr/>
            <p:nvPr/>
          </p:nvPicPr>
          <p:blipFill>
            <a:blip r:embed="rId2" cstate="print"/>
            <a:stretch>
              <a:fillRect/>
            </a:stretch>
          </p:blipFill>
          <p:spPr>
            <a:xfrm>
              <a:off x="8112188" y="3541538"/>
              <a:ext cx="208915" cy="208914"/>
            </a:xfrm>
            <a:prstGeom prst="rect">
              <a:avLst/>
            </a:prstGeom>
          </p:spPr>
        </p:pic>
        <p:sp>
          <p:nvSpPr>
            <p:cNvPr id="19" name="object 19"/>
            <p:cNvSpPr/>
            <p:nvPr/>
          </p:nvSpPr>
          <p:spPr>
            <a:xfrm>
              <a:off x="8216328" y="2979563"/>
              <a:ext cx="0" cy="564515"/>
            </a:xfrm>
            <a:custGeom>
              <a:avLst/>
              <a:gdLst/>
              <a:ahLst/>
              <a:cxnLst/>
              <a:rect l="l" t="t" r="r" b="b"/>
              <a:pathLst>
                <a:path h="564514">
                  <a:moveTo>
                    <a:pt x="0" y="564515"/>
                  </a:moveTo>
                  <a:lnTo>
                    <a:pt x="1" y="0"/>
                  </a:lnTo>
                </a:path>
              </a:pathLst>
            </a:custGeom>
            <a:ln w="12700">
              <a:solidFill>
                <a:srgbClr val="000000"/>
              </a:solidFill>
            </a:ln>
          </p:spPr>
          <p:txBody>
            <a:bodyPr wrap="square" lIns="0" tIns="0" rIns="0" bIns="0" rtlCol="0"/>
            <a:lstStyle>
              <a:defPPr>
                <a:defRPr kern="0"/>
              </a:defPPr>
            </a:lstStyle>
            <a:p/>
          </p:txBody>
        </p:sp>
        <p:sp>
          <p:nvSpPr>
            <p:cNvPr id="20" name="object 20"/>
            <p:cNvSpPr/>
            <p:nvPr/>
          </p:nvSpPr>
          <p:spPr>
            <a:xfrm>
              <a:off x="7642288" y="1687898"/>
              <a:ext cx="1148715" cy="1287145"/>
            </a:xfrm>
            <a:custGeom>
              <a:avLst/>
              <a:gdLst/>
              <a:ahLst/>
              <a:cxnLst/>
              <a:rect l="l" t="t" r="r" b="b"/>
              <a:pathLst>
                <a:path w="1148715" h="1287145">
                  <a:moveTo>
                    <a:pt x="1148715" y="382464"/>
                  </a:moveTo>
                  <a:lnTo>
                    <a:pt x="1130913" y="321959"/>
                  </a:lnTo>
                  <a:lnTo>
                    <a:pt x="1087513" y="276469"/>
                  </a:lnTo>
                  <a:lnTo>
                    <a:pt x="826227" y="125316"/>
                  </a:lnTo>
                  <a:lnTo>
                    <a:pt x="692053" y="47697"/>
                  </a:lnTo>
                  <a:lnTo>
                    <a:pt x="642621" y="19100"/>
                  </a:lnTo>
                  <a:lnTo>
                    <a:pt x="635559" y="15015"/>
                  </a:lnTo>
                  <a:lnTo>
                    <a:pt x="606834" y="3753"/>
                  </a:lnTo>
                  <a:lnTo>
                    <a:pt x="574357" y="0"/>
                  </a:lnTo>
                  <a:lnTo>
                    <a:pt x="541880" y="3753"/>
                  </a:lnTo>
                  <a:lnTo>
                    <a:pt x="513155" y="15015"/>
                  </a:lnTo>
                  <a:lnTo>
                    <a:pt x="251869" y="166168"/>
                  </a:lnTo>
                  <a:lnTo>
                    <a:pt x="117696" y="243788"/>
                  </a:lnTo>
                  <a:lnTo>
                    <a:pt x="68263" y="272384"/>
                  </a:lnTo>
                  <a:lnTo>
                    <a:pt x="61202" y="276469"/>
                  </a:lnTo>
                  <a:lnTo>
                    <a:pt x="37239" y="295515"/>
                  </a:lnTo>
                  <a:lnTo>
                    <a:pt x="17801" y="321959"/>
                  </a:lnTo>
                  <a:lnTo>
                    <a:pt x="4763" y="352156"/>
                  </a:lnTo>
                  <a:lnTo>
                    <a:pt x="0" y="382464"/>
                  </a:lnTo>
                  <a:lnTo>
                    <a:pt x="0" y="684089"/>
                  </a:lnTo>
                  <a:lnTo>
                    <a:pt x="0" y="838978"/>
                  </a:lnTo>
                  <a:lnTo>
                    <a:pt x="0" y="896042"/>
                  </a:lnTo>
                  <a:lnTo>
                    <a:pt x="0" y="904194"/>
                  </a:lnTo>
                  <a:lnTo>
                    <a:pt x="4763" y="935017"/>
                  </a:lnTo>
                  <a:lnTo>
                    <a:pt x="17801" y="965289"/>
                  </a:lnTo>
                  <a:lnTo>
                    <a:pt x="37239" y="991806"/>
                  </a:lnTo>
                  <a:lnTo>
                    <a:pt x="61202" y="1011367"/>
                  </a:lnTo>
                  <a:lnTo>
                    <a:pt x="322487" y="1162520"/>
                  </a:lnTo>
                  <a:lnTo>
                    <a:pt x="456661" y="1240139"/>
                  </a:lnTo>
                  <a:lnTo>
                    <a:pt x="506093" y="1268736"/>
                  </a:lnTo>
                  <a:lnTo>
                    <a:pt x="513155" y="1272821"/>
                  </a:lnTo>
                  <a:lnTo>
                    <a:pt x="541880" y="1283420"/>
                  </a:lnTo>
                  <a:lnTo>
                    <a:pt x="574357" y="1286953"/>
                  </a:lnTo>
                  <a:lnTo>
                    <a:pt x="606834" y="1283420"/>
                  </a:lnTo>
                  <a:lnTo>
                    <a:pt x="635559" y="1272821"/>
                  </a:lnTo>
                  <a:lnTo>
                    <a:pt x="896845" y="1121668"/>
                  </a:lnTo>
                  <a:lnTo>
                    <a:pt x="1031018" y="1044049"/>
                  </a:lnTo>
                  <a:lnTo>
                    <a:pt x="1080451" y="1015452"/>
                  </a:lnTo>
                  <a:lnTo>
                    <a:pt x="1111475" y="991806"/>
                  </a:lnTo>
                  <a:lnTo>
                    <a:pt x="1143952" y="935017"/>
                  </a:lnTo>
                  <a:lnTo>
                    <a:pt x="1148715" y="904194"/>
                  </a:lnTo>
                  <a:lnTo>
                    <a:pt x="1148715" y="382464"/>
                  </a:lnTo>
                  <a:close/>
                </a:path>
              </a:pathLst>
            </a:custGeom>
          </p:spPr>
          <p:style>
            <a:lnRef idx="3">
              <a:schemeClr val="accent1"/>
            </a:lnRef>
            <a:fillRef idx="0">
              <a:srgbClr val="FFFFFF"/>
            </a:fillRef>
            <a:effectRef idx="0">
              <a:srgbClr val="FFFFFF"/>
            </a:effectRef>
            <a:fontRef idx="minor">
              <a:schemeClr val="tx1"/>
            </a:fontRef>
          </p:style>
          <p:txBody>
            <a:bodyPr wrap="square" lIns="0" tIns="0" rIns="0" bIns="0" rtlCol="0"/>
            <a:lstStyle>
              <a:defPPr>
                <a:defRPr kern="0"/>
              </a:defPPr>
            </a:lstStyle>
            <a:p/>
          </p:txBody>
        </p:sp>
        <p:sp>
          <p:nvSpPr>
            <p:cNvPr id="21" name="object 21"/>
            <p:cNvSpPr/>
            <p:nvPr/>
          </p:nvSpPr>
          <p:spPr>
            <a:xfrm>
              <a:off x="7971853" y="2101358"/>
              <a:ext cx="490220" cy="459105"/>
            </a:xfrm>
            <a:custGeom>
              <a:avLst/>
              <a:gdLst/>
              <a:ahLst/>
              <a:cxnLst/>
              <a:rect l="l" t="t" r="r" b="b"/>
              <a:pathLst>
                <a:path w="490220" h="459105">
                  <a:moveTo>
                    <a:pt x="260668" y="0"/>
                  </a:moveTo>
                  <a:lnTo>
                    <a:pt x="260668" y="114776"/>
                  </a:lnTo>
                  <a:lnTo>
                    <a:pt x="0" y="114776"/>
                  </a:lnTo>
                  <a:lnTo>
                    <a:pt x="114776" y="229553"/>
                  </a:lnTo>
                  <a:lnTo>
                    <a:pt x="0" y="344328"/>
                  </a:lnTo>
                  <a:lnTo>
                    <a:pt x="260668" y="344328"/>
                  </a:lnTo>
                  <a:lnTo>
                    <a:pt x="260668" y="459105"/>
                  </a:lnTo>
                  <a:lnTo>
                    <a:pt x="490219" y="229553"/>
                  </a:lnTo>
                  <a:lnTo>
                    <a:pt x="260668" y="0"/>
                  </a:lnTo>
                  <a:close/>
                </a:path>
              </a:pathLst>
            </a:custGeom>
          </p:spPr>
          <p:style>
            <a:lnRef idx="0">
              <a:srgbClr val="FFFFFF"/>
            </a:lnRef>
            <a:fillRef idx="2">
              <a:schemeClr val="accent1"/>
            </a:fillRef>
            <a:effectRef idx="0">
              <a:srgbClr val="FFFFFF"/>
            </a:effectRef>
            <a:fontRef idx="minor">
              <a:schemeClr val="lt1"/>
            </a:fontRef>
          </p:style>
          <p:txBody>
            <a:bodyPr wrap="square" lIns="0" tIns="0" rIns="0" bIns="0" rtlCol="0"/>
            <a:lstStyle>
              <a:defPPr>
                <a:defRPr kern="0"/>
              </a:defPPr>
            </a:lstStyle>
            <a:p/>
          </p:txBody>
        </p:sp>
        <p:pic>
          <p:nvPicPr>
            <p:cNvPr id="22" name="object 22"/>
            <p:cNvPicPr/>
            <p:nvPr/>
          </p:nvPicPr>
          <p:blipFill>
            <a:blip r:embed="rId2" cstate="print"/>
            <a:stretch>
              <a:fillRect/>
            </a:stretch>
          </p:blipFill>
          <p:spPr>
            <a:xfrm>
              <a:off x="10073068" y="3541538"/>
              <a:ext cx="208915" cy="208914"/>
            </a:xfrm>
            <a:prstGeom prst="rect">
              <a:avLst/>
            </a:prstGeom>
          </p:spPr>
        </p:pic>
        <p:sp>
          <p:nvSpPr>
            <p:cNvPr id="23" name="object 23"/>
            <p:cNvSpPr/>
            <p:nvPr/>
          </p:nvSpPr>
          <p:spPr>
            <a:xfrm>
              <a:off x="10178478" y="3750453"/>
              <a:ext cx="0" cy="564515"/>
            </a:xfrm>
            <a:custGeom>
              <a:avLst/>
              <a:gdLst/>
              <a:ahLst/>
              <a:cxnLst/>
              <a:rect l="l" t="t" r="r" b="b"/>
              <a:pathLst>
                <a:path h="564514">
                  <a:moveTo>
                    <a:pt x="0" y="0"/>
                  </a:moveTo>
                  <a:lnTo>
                    <a:pt x="1" y="564515"/>
                  </a:lnTo>
                </a:path>
              </a:pathLst>
            </a:custGeom>
            <a:ln w="12700">
              <a:solidFill>
                <a:srgbClr val="000000"/>
              </a:solidFill>
            </a:ln>
          </p:spPr>
          <p:txBody>
            <a:bodyPr wrap="square" lIns="0" tIns="0" rIns="0" bIns="0" rtlCol="0"/>
            <a:lstStyle>
              <a:defPPr>
                <a:defRPr kern="0"/>
              </a:defPPr>
            </a:lstStyle>
            <a:p/>
          </p:txBody>
        </p:sp>
        <p:sp>
          <p:nvSpPr>
            <p:cNvPr id="24" name="object 24"/>
            <p:cNvSpPr/>
            <p:nvPr/>
          </p:nvSpPr>
          <p:spPr>
            <a:xfrm>
              <a:off x="9604438" y="4319679"/>
              <a:ext cx="1148715" cy="1287145"/>
            </a:xfrm>
            <a:custGeom>
              <a:avLst/>
              <a:gdLst/>
              <a:ahLst/>
              <a:cxnLst/>
              <a:rect l="l" t="t" r="r" b="b"/>
              <a:pathLst>
                <a:path w="1148715" h="1287145">
                  <a:moveTo>
                    <a:pt x="1148715" y="904489"/>
                  </a:moveTo>
                  <a:lnTo>
                    <a:pt x="1130913" y="964994"/>
                  </a:lnTo>
                  <a:lnTo>
                    <a:pt x="1087513" y="1010484"/>
                  </a:lnTo>
                  <a:lnTo>
                    <a:pt x="826227" y="1161637"/>
                  </a:lnTo>
                  <a:lnTo>
                    <a:pt x="692053" y="1239256"/>
                  </a:lnTo>
                  <a:lnTo>
                    <a:pt x="642621" y="1267852"/>
                  </a:lnTo>
                  <a:lnTo>
                    <a:pt x="635559" y="1271938"/>
                  </a:lnTo>
                  <a:lnTo>
                    <a:pt x="606834" y="1283199"/>
                  </a:lnTo>
                  <a:lnTo>
                    <a:pt x="574357" y="1286953"/>
                  </a:lnTo>
                  <a:lnTo>
                    <a:pt x="541880" y="1283199"/>
                  </a:lnTo>
                  <a:lnTo>
                    <a:pt x="513155" y="1271938"/>
                  </a:lnTo>
                  <a:lnTo>
                    <a:pt x="251869" y="1120785"/>
                  </a:lnTo>
                  <a:lnTo>
                    <a:pt x="117696" y="1043165"/>
                  </a:lnTo>
                  <a:lnTo>
                    <a:pt x="68263" y="1014569"/>
                  </a:lnTo>
                  <a:lnTo>
                    <a:pt x="61202" y="1010484"/>
                  </a:lnTo>
                  <a:lnTo>
                    <a:pt x="37239" y="991438"/>
                  </a:lnTo>
                  <a:lnTo>
                    <a:pt x="17801" y="964994"/>
                  </a:lnTo>
                  <a:lnTo>
                    <a:pt x="4763" y="934797"/>
                  </a:lnTo>
                  <a:lnTo>
                    <a:pt x="0" y="904489"/>
                  </a:lnTo>
                  <a:lnTo>
                    <a:pt x="0" y="602864"/>
                  </a:lnTo>
                  <a:lnTo>
                    <a:pt x="0" y="447975"/>
                  </a:lnTo>
                  <a:lnTo>
                    <a:pt x="0" y="390911"/>
                  </a:lnTo>
                  <a:lnTo>
                    <a:pt x="0" y="382759"/>
                  </a:lnTo>
                  <a:lnTo>
                    <a:pt x="4763" y="351935"/>
                  </a:lnTo>
                  <a:lnTo>
                    <a:pt x="17801" y="321664"/>
                  </a:lnTo>
                  <a:lnTo>
                    <a:pt x="37239" y="295147"/>
                  </a:lnTo>
                  <a:lnTo>
                    <a:pt x="61202" y="275586"/>
                  </a:lnTo>
                  <a:lnTo>
                    <a:pt x="322487" y="124433"/>
                  </a:lnTo>
                  <a:lnTo>
                    <a:pt x="456661" y="46814"/>
                  </a:lnTo>
                  <a:lnTo>
                    <a:pt x="506093" y="18217"/>
                  </a:lnTo>
                  <a:lnTo>
                    <a:pt x="513155" y="14132"/>
                  </a:lnTo>
                  <a:lnTo>
                    <a:pt x="541880" y="3533"/>
                  </a:lnTo>
                  <a:lnTo>
                    <a:pt x="574357" y="0"/>
                  </a:lnTo>
                  <a:lnTo>
                    <a:pt x="606834" y="3533"/>
                  </a:lnTo>
                  <a:lnTo>
                    <a:pt x="635559" y="14132"/>
                  </a:lnTo>
                  <a:lnTo>
                    <a:pt x="896845" y="165285"/>
                  </a:lnTo>
                  <a:lnTo>
                    <a:pt x="1031018" y="242904"/>
                  </a:lnTo>
                  <a:lnTo>
                    <a:pt x="1080451" y="271501"/>
                  </a:lnTo>
                  <a:lnTo>
                    <a:pt x="1111475" y="295147"/>
                  </a:lnTo>
                  <a:lnTo>
                    <a:pt x="1143952" y="351935"/>
                  </a:lnTo>
                  <a:lnTo>
                    <a:pt x="1148715" y="382759"/>
                  </a:lnTo>
                  <a:lnTo>
                    <a:pt x="1148715" y="904489"/>
                  </a:lnTo>
                  <a:close/>
                </a:path>
              </a:pathLst>
            </a:custGeom>
          </p:spPr>
          <p:style>
            <a:lnRef idx="3">
              <a:schemeClr val="accent1"/>
            </a:lnRef>
            <a:fillRef idx="0">
              <a:srgbClr val="FFFFFF"/>
            </a:fillRef>
            <a:effectRef idx="0">
              <a:srgbClr val="FFFFFF"/>
            </a:effectRef>
            <a:fontRef idx="minor">
              <a:schemeClr val="tx1"/>
            </a:fontRef>
          </p:style>
          <p:txBody>
            <a:bodyPr wrap="square" lIns="0" tIns="0" rIns="0" bIns="0" rtlCol="0"/>
            <a:lstStyle>
              <a:defPPr>
                <a:defRPr kern="0"/>
              </a:defPPr>
            </a:lstStyle>
            <a:p/>
          </p:txBody>
        </p:sp>
        <p:sp>
          <p:nvSpPr>
            <p:cNvPr id="25" name="object 25"/>
            <p:cNvSpPr/>
            <p:nvPr/>
          </p:nvSpPr>
          <p:spPr>
            <a:xfrm>
              <a:off x="9933368" y="4733433"/>
              <a:ext cx="490220" cy="459105"/>
            </a:xfrm>
            <a:custGeom>
              <a:avLst/>
              <a:gdLst/>
              <a:ahLst/>
              <a:cxnLst/>
              <a:rect l="l" t="t" r="r" b="b"/>
              <a:pathLst>
                <a:path w="490220" h="459104">
                  <a:moveTo>
                    <a:pt x="260667" y="0"/>
                  </a:moveTo>
                  <a:lnTo>
                    <a:pt x="260667" y="114776"/>
                  </a:lnTo>
                  <a:lnTo>
                    <a:pt x="0" y="114776"/>
                  </a:lnTo>
                  <a:lnTo>
                    <a:pt x="114776" y="229552"/>
                  </a:lnTo>
                  <a:lnTo>
                    <a:pt x="0" y="344328"/>
                  </a:lnTo>
                  <a:lnTo>
                    <a:pt x="260667" y="344328"/>
                  </a:lnTo>
                  <a:lnTo>
                    <a:pt x="260667" y="459105"/>
                  </a:lnTo>
                  <a:lnTo>
                    <a:pt x="490220" y="229552"/>
                  </a:lnTo>
                  <a:lnTo>
                    <a:pt x="260667" y="0"/>
                  </a:lnTo>
                  <a:close/>
                </a:path>
              </a:pathLst>
            </a:custGeom>
          </p:spPr>
          <p:style>
            <a:lnRef idx="0">
              <a:srgbClr val="FFFFFF"/>
            </a:lnRef>
            <a:fillRef idx="2">
              <a:schemeClr val="accent1"/>
            </a:fillRef>
            <a:effectRef idx="0">
              <a:srgbClr val="FFFFFF"/>
            </a:effectRef>
            <a:fontRef idx="minor">
              <a:schemeClr val="lt1"/>
            </a:fontRef>
          </p:style>
          <p:txBody>
            <a:bodyPr wrap="square" lIns="0" tIns="0" rIns="0" bIns="0" rtlCol="0"/>
            <a:lstStyle>
              <a:defPPr>
                <a:defRPr kern="0"/>
              </a:defPPr>
            </a:lstStyle>
            <a:p/>
          </p:txBody>
        </p:sp>
      </p:grpSp>
      <p:sp>
        <p:nvSpPr>
          <p:cNvPr id="26" name="object 26"/>
          <p:cNvSpPr txBox="1"/>
          <p:nvPr/>
        </p:nvSpPr>
        <p:spPr>
          <a:xfrm>
            <a:off x="1090295" y="1785833"/>
            <a:ext cx="2181820" cy="1270311"/>
          </a:xfrm>
          <a:prstGeom prst="rect">
            <a:avLst/>
          </a:prstGeom>
        </p:spPr>
        <p:txBody>
          <a:bodyPr vert="horz" wrap="square" lIns="0" tIns="145415" rIns="0" bIns="0" rtlCol="0">
            <a:spAutoFit/>
            <a:scene3d>
              <a:camera prst="orthographicFront"/>
              <a:lightRig rig="threePt" dir="t"/>
            </a:scene3d>
          </a:bodyPr>
          <a:lstStyle>
            <a:defPPr>
              <a:defRPr kern="0"/>
            </a:defPPr>
          </a:lstStyle>
          <a:p>
            <a:pPr algn="ctr">
              <a:lnSpc>
                <a:spcPct val="100000"/>
              </a:lnSpc>
              <a:spcBef>
                <a:spcPts val="1145"/>
              </a:spcBef>
            </a:pPr>
            <a:r>
              <a:rPr sz="1600" b="1" spc="-1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确定合作意向</a:t>
            </a:r>
            <a:endParaRPr sz="160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endParaRPr>
          </a:p>
          <a:p>
            <a:pPr marL="12065" marR="5080" algn="ctr">
              <a:lnSpc>
                <a:spcPct val="152000"/>
              </a:lnSpc>
              <a:spcBef>
                <a:spcPts val="40"/>
              </a:spcBef>
            </a:pPr>
            <a:r>
              <a:rPr sz="1200" spc="-5"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分公司与商户达成合作意向，与银行完成开户与相关协议签署。</a:t>
            </a:r>
            <a:endParaRPr sz="120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endParaRPr>
          </a:p>
          <a:p>
            <a:pPr algn="ctr">
              <a:lnSpc>
                <a:spcPct val="100000"/>
              </a:lnSpc>
              <a:spcBef>
                <a:spcPts val="670"/>
              </a:spcBef>
            </a:pPr>
            <a:r>
              <a:rPr sz="120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（预计</a:t>
            </a:r>
            <a:r>
              <a:rPr sz="1200" spc="-10" dirty="0">
                <a:ln/>
                <a:solidFill>
                  <a:schemeClr val="accent1"/>
                </a:solidFill>
                <a:effectLst>
                  <a:outerShdw blurRad="38100" dist="25400" dir="5400000" algn="ctr" rotWithShape="0">
                    <a:srgbClr val="6E747A">
                      <a:alpha val="43000"/>
                    </a:srgbClr>
                  </a:outerShdw>
                </a:effectLst>
                <a:latin typeface="Arial" panose="020B0604020202020204"/>
                <a:cs typeface="Arial" panose="020B0604020202020204"/>
              </a:rPr>
              <a:t>15</a:t>
            </a:r>
            <a:r>
              <a:rPr sz="120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个工作日左右</a:t>
            </a:r>
            <a:r>
              <a:rPr sz="1200" spc="-5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a:t>
            </a:r>
            <a:endParaRPr sz="1200" spc="-5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endParaRPr>
          </a:p>
        </p:txBody>
      </p:sp>
      <p:sp>
        <p:nvSpPr>
          <p:cNvPr id="27" name="object 27"/>
          <p:cNvSpPr txBox="1"/>
          <p:nvPr/>
        </p:nvSpPr>
        <p:spPr>
          <a:xfrm>
            <a:off x="3053715" y="3648276"/>
            <a:ext cx="2181820" cy="1487908"/>
          </a:xfrm>
          <a:prstGeom prst="rect">
            <a:avLst/>
          </a:prstGeom>
        </p:spPr>
        <p:txBody>
          <a:bodyPr vert="horz" wrap="square" lIns="0" tIns="145415" rIns="0" bIns="0" rtlCol="0">
            <a:spAutoFit/>
            <a:scene3d>
              <a:camera prst="orthographicFront"/>
              <a:lightRig rig="threePt" dir="t"/>
            </a:scene3d>
          </a:bodyPr>
          <a:lstStyle>
            <a:defPPr>
              <a:defRPr kern="0"/>
            </a:defPPr>
          </a:lstStyle>
          <a:p>
            <a:pPr algn="ctr">
              <a:lnSpc>
                <a:spcPct val="100000"/>
              </a:lnSpc>
              <a:spcBef>
                <a:spcPts val="1145"/>
              </a:spcBef>
            </a:pPr>
            <a:r>
              <a:rPr sz="1600" b="1" spc="-15"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联调测试</a:t>
            </a:r>
            <a:endParaRPr sz="160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endParaRPr>
          </a:p>
          <a:p>
            <a:pPr marL="12065" marR="5080" algn="ctr">
              <a:lnSpc>
                <a:spcPct val="151000"/>
              </a:lnSpc>
              <a:spcBef>
                <a:spcPts val="55"/>
              </a:spcBef>
            </a:pPr>
            <a:r>
              <a:rPr sz="1200" spc="-5"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发起联调测试申请，打通测试网络，获取商户测试参数，商户启</a:t>
            </a:r>
            <a:r>
              <a:rPr sz="120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动联调，完成系统对接。（</a:t>
            </a:r>
            <a:r>
              <a:rPr sz="1200" spc="-25"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预计</a:t>
            </a:r>
            <a:r>
              <a:rPr sz="1200" spc="-5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 </a:t>
            </a:r>
            <a:r>
              <a:rPr sz="1200" spc="-10" dirty="0">
                <a:ln/>
                <a:solidFill>
                  <a:schemeClr val="accent1"/>
                </a:solidFill>
                <a:effectLst>
                  <a:outerShdw blurRad="38100" dist="25400" dir="5400000" algn="ctr" rotWithShape="0">
                    <a:srgbClr val="6E747A">
                      <a:alpha val="43000"/>
                    </a:srgbClr>
                  </a:outerShdw>
                </a:effectLst>
                <a:latin typeface="Arial" panose="020B0604020202020204"/>
                <a:cs typeface="Arial" panose="020B0604020202020204"/>
              </a:rPr>
              <a:t>5-10</a:t>
            </a:r>
            <a:r>
              <a:rPr sz="120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个做工日左右</a:t>
            </a:r>
            <a:r>
              <a:rPr sz="1200" spc="-5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a:t>
            </a:r>
            <a:endParaRPr sz="1200" spc="-5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endParaRPr>
          </a:p>
        </p:txBody>
      </p:sp>
      <p:sp>
        <p:nvSpPr>
          <p:cNvPr id="28" name="object 28"/>
          <p:cNvSpPr txBox="1"/>
          <p:nvPr/>
        </p:nvSpPr>
        <p:spPr>
          <a:xfrm>
            <a:off x="4969505" y="1785833"/>
            <a:ext cx="2335831" cy="1199174"/>
          </a:xfrm>
          <a:prstGeom prst="rect">
            <a:avLst/>
          </a:prstGeom>
        </p:spPr>
        <p:txBody>
          <a:bodyPr vert="horz" wrap="square" lIns="0" tIns="145415" rIns="0" bIns="0" rtlCol="0">
            <a:spAutoFit/>
            <a:scene3d>
              <a:camera prst="orthographicFront"/>
              <a:lightRig rig="threePt" dir="t"/>
            </a:scene3d>
          </a:bodyPr>
          <a:lstStyle>
            <a:defPPr>
              <a:defRPr kern="0"/>
            </a:defPPr>
          </a:lstStyle>
          <a:p>
            <a:pPr algn="ctr">
              <a:lnSpc>
                <a:spcPct val="100000"/>
              </a:lnSpc>
              <a:spcBef>
                <a:spcPts val="1145"/>
              </a:spcBef>
            </a:pPr>
            <a:r>
              <a:rPr sz="1600" b="1" spc="-1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生产环境商户配置</a:t>
            </a:r>
            <a:endParaRPr sz="160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endParaRPr>
          </a:p>
          <a:p>
            <a:pPr marL="12065" marR="5080" algn="ctr">
              <a:lnSpc>
                <a:spcPct val="149000"/>
              </a:lnSpc>
              <a:spcBef>
                <a:spcPts val="75"/>
              </a:spcBef>
            </a:pPr>
            <a:r>
              <a:rPr sz="1200" spc="-5"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提交上线申请，打通生产网络，约</a:t>
            </a:r>
            <a:r>
              <a:rPr sz="120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定商户投产上线时间。（预计</a:t>
            </a:r>
            <a:r>
              <a:rPr sz="1200" dirty="0">
                <a:ln/>
                <a:solidFill>
                  <a:schemeClr val="accent1"/>
                </a:solidFill>
                <a:effectLst>
                  <a:outerShdw blurRad="38100" dist="25400" dir="5400000" algn="ctr" rotWithShape="0">
                    <a:srgbClr val="6E747A">
                      <a:alpha val="43000"/>
                    </a:srgbClr>
                  </a:outerShdw>
                </a:effectLst>
                <a:latin typeface="Arial" panose="020B0604020202020204"/>
                <a:cs typeface="Arial" panose="020B0604020202020204"/>
              </a:rPr>
              <a:t>5</a:t>
            </a:r>
            <a:r>
              <a:rPr sz="1200" spc="-10" dirty="0">
                <a:ln/>
                <a:solidFill>
                  <a:schemeClr val="accent1"/>
                </a:solidFill>
                <a:effectLst>
                  <a:outerShdw blurRad="38100" dist="25400" dir="5400000" algn="ctr" rotWithShape="0">
                    <a:srgbClr val="6E747A">
                      <a:alpha val="43000"/>
                    </a:srgbClr>
                  </a:outerShdw>
                </a:effectLst>
                <a:latin typeface="Arial" panose="020B0604020202020204"/>
                <a:cs typeface="Arial" panose="020B0604020202020204"/>
              </a:rPr>
              <a:t> </a:t>
            </a:r>
            <a:r>
              <a:rPr sz="1200" spc="-5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个</a:t>
            </a:r>
            <a:r>
              <a:rPr sz="120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工作日左右</a:t>
            </a:r>
            <a:r>
              <a:rPr sz="1200" spc="-5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a:t>
            </a:r>
            <a:endParaRPr sz="1200" spc="-5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endParaRPr>
          </a:p>
        </p:txBody>
      </p:sp>
      <p:sp>
        <p:nvSpPr>
          <p:cNvPr id="29" name="object 29"/>
          <p:cNvSpPr txBox="1"/>
          <p:nvPr/>
        </p:nvSpPr>
        <p:spPr>
          <a:xfrm>
            <a:off x="6975475" y="3665863"/>
            <a:ext cx="2181820" cy="923779"/>
          </a:xfrm>
          <a:prstGeom prst="rect">
            <a:avLst/>
          </a:prstGeom>
        </p:spPr>
        <p:txBody>
          <a:bodyPr vert="horz" wrap="square" lIns="0" tIns="145415" rIns="0" bIns="0" rtlCol="0">
            <a:spAutoFit/>
            <a:scene3d>
              <a:camera prst="orthographicFront"/>
              <a:lightRig rig="threePt" dir="t"/>
            </a:scene3d>
          </a:bodyPr>
          <a:lstStyle>
            <a:defPPr>
              <a:defRPr kern="0"/>
            </a:defPPr>
          </a:lstStyle>
          <a:p>
            <a:pPr algn="ctr">
              <a:lnSpc>
                <a:spcPct val="100000"/>
              </a:lnSpc>
              <a:spcBef>
                <a:spcPts val="1145"/>
              </a:spcBef>
            </a:pPr>
            <a:r>
              <a:rPr sz="1600" b="1" spc="-1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生产门店配置</a:t>
            </a:r>
            <a:endParaRPr sz="160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endParaRPr>
          </a:p>
          <a:p>
            <a:pPr marL="12700" marR="5080" algn="ctr">
              <a:lnSpc>
                <a:spcPct val="153000"/>
              </a:lnSpc>
              <a:spcBef>
                <a:spcPts val="15"/>
              </a:spcBef>
            </a:pPr>
            <a:r>
              <a:rPr sz="120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完成生产环境门店信息配置（</a:t>
            </a:r>
            <a:r>
              <a:rPr sz="1200" spc="-5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预</a:t>
            </a:r>
            <a:r>
              <a:rPr sz="120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计</a:t>
            </a:r>
            <a:r>
              <a:rPr sz="1200" spc="-10" dirty="0">
                <a:ln/>
                <a:solidFill>
                  <a:schemeClr val="accent1"/>
                </a:solidFill>
                <a:effectLst>
                  <a:outerShdw blurRad="38100" dist="25400" dir="5400000" algn="ctr" rotWithShape="0">
                    <a:srgbClr val="6E747A">
                      <a:alpha val="43000"/>
                    </a:srgbClr>
                  </a:outerShdw>
                </a:effectLst>
                <a:latin typeface="Arial" panose="020B0604020202020204"/>
                <a:cs typeface="Arial" panose="020B0604020202020204"/>
              </a:rPr>
              <a:t>5</a:t>
            </a:r>
            <a:r>
              <a:rPr sz="120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个工作日左右</a:t>
            </a:r>
            <a:r>
              <a:rPr sz="1200" spc="-5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a:t>
            </a:r>
            <a:endParaRPr sz="1200" spc="-50"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endParaRPr>
          </a:p>
        </p:txBody>
      </p:sp>
      <p:sp>
        <p:nvSpPr>
          <p:cNvPr id="30" name="object 30"/>
          <p:cNvSpPr txBox="1"/>
          <p:nvPr/>
        </p:nvSpPr>
        <p:spPr>
          <a:xfrm>
            <a:off x="9598025" y="1803441"/>
            <a:ext cx="847060" cy="706603"/>
          </a:xfrm>
          <a:prstGeom prst="rect">
            <a:avLst/>
          </a:prstGeom>
        </p:spPr>
        <p:txBody>
          <a:bodyPr vert="horz" wrap="square" lIns="0" tIns="145415" rIns="0" bIns="0" rtlCol="0">
            <a:spAutoFit/>
            <a:scene3d>
              <a:camera prst="orthographicFront"/>
              <a:lightRig rig="threePt" dir="t"/>
            </a:scene3d>
          </a:bodyPr>
          <a:lstStyle>
            <a:defPPr>
              <a:defRPr kern="0"/>
            </a:defPPr>
          </a:lstStyle>
          <a:p>
            <a:pPr algn="ctr">
              <a:lnSpc>
                <a:spcPct val="100000"/>
              </a:lnSpc>
              <a:spcBef>
                <a:spcPts val="1145"/>
              </a:spcBef>
            </a:pPr>
            <a:r>
              <a:rPr sz="1600" b="1" spc="-15"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正式上线</a:t>
            </a:r>
            <a:endParaRPr sz="160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endParaRPr>
          </a:p>
          <a:p>
            <a:pPr algn="ctr">
              <a:lnSpc>
                <a:spcPct val="100000"/>
              </a:lnSpc>
              <a:spcBef>
                <a:spcPts val="785"/>
              </a:spcBef>
            </a:pPr>
            <a:r>
              <a:rPr sz="1200" spc="-25"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rPr>
              <a:t>商用</a:t>
            </a:r>
            <a:endParaRPr sz="1200" spc="-25" dirty="0">
              <a:ln/>
              <a:solidFill>
                <a:schemeClr val="accent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endParaRPr>
          </a:p>
        </p:txBody>
      </p:sp>
      <p:sp>
        <p:nvSpPr>
          <p:cNvPr id="31" name="object 31"/>
          <p:cNvSpPr txBox="1"/>
          <p:nvPr/>
        </p:nvSpPr>
        <p:spPr>
          <a:xfrm>
            <a:off x="4515509" y="5885237"/>
            <a:ext cx="6578600" cy="710451"/>
          </a:xfrm>
          <a:prstGeom prst="rect">
            <a:avLst/>
          </a:prstGeom>
        </p:spPr>
        <p:txBody>
          <a:bodyPr vert="horz" wrap="square" lIns="0" tIns="93980" rIns="0" bIns="0" rtlCol="0">
            <a:spAutoFit/>
          </a:bodyPr>
          <a:lstStyle>
            <a:defPPr>
              <a:defRPr kern="0"/>
            </a:defPPr>
          </a:lstStyle>
          <a:p>
            <a:pPr marL="12700">
              <a:lnSpc>
                <a:spcPct val="100000"/>
              </a:lnSpc>
              <a:spcBef>
                <a:spcPts val="740"/>
              </a:spcBef>
            </a:pPr>
            <a:r>
              <a:rPr sz="1200" dirty="0" err="1">
                <a:latin typeface="微软雅黑" panose="020B0503020204020204" charset="-122"/>
                <a:cs typeface="微软雅黑" panose="020B0503020204020204" charset="-122"/>
              </a:rPr>
              <a:t>鉴于存管业务跟中信银行的合作情况，中信上海分行具有</a:t>
            </a:r>
            <a:r>
              <a:rPr sz="1200" b="1" dirty="0" err="1">
                <a:latin typeface="微软雅黑" panose="020B0503020204020204" charset="-122"/>
                <a:cs typeface="微软雅黑" panose="020B0503020204020204" charset="-122"/>
              </a:rPr>
              <a:t>丰富的项目经验</a:t>
            </a:r>
            <a:r>
              <a:rPr sz="1200" dirty="0" err="1">
                <a:latin typeface="微软雅黑" panose="020B0503020204020204" charset="-122"/>
                <a:cs typeface="微软雅黑" panose="020B0503020204020204" charset="-122"/>
              </a:rPr>
              <a:t>与</a:t>
            </a:r>
            <a:r>
              <a:rPr sz="1200" b="1" dirty="0" err="1">
                <a:latin typeface="微软雅黑" panose="020B0503020204020204" charset="-122"/>
                <a:cs typeface="微软雅黑" panose="020B0503020204020204" charset="-122"/>
              </a:rPr>
              <a:t>完善的运营保障机制</a:t>
            </a:r>
            <a:r>
              <a:rPr sz="1200" spc="-50" dirty="0">
                <a:latin typeface="微软雅黑" panose="020B0503020204020204" charset="-122"/>
                <a:cs typeface="微软雅黑" panose="020B0503020204020204" charset="-122"/>
              </a:rPr>
              <a:t>，</a:t>
            </a:r>
            <a:r>
              <a:rPr lang="en-US" sz="1200" spc="-50" dirty="0">
                <a:latin typeface="微软雅黑" panose="020B0503020204020204" charset="-122"/>
                <a:cs typeface="微软雅黑" panose="020B0503020204020204" charset="-122"/>
              </a:rPr>
              <a:t>      </a:t>
            </a:r>
            <a:r>
              <a:rPr sz="1400" b="1" spc="-5" dirty="0" err="1">
                <a:solidFill>
                  <a:srgbClr val="4472C4"/>
                </a:solidFill>
                <a:latin typeface="微软雅黑" panose="020B0503020204020204" charset="-122"/>
                <a:ea typeface="微软雅黑" panose="020B0503020204020204" charset="-122"/>
                <a:cs typeface="微软雅黑" panose="020B0503020204020204" charset="-122"/>
              </a:rPr>
              <a:t>推荐从上海中信申报入网</a:t>
            </a:r>
            <a:r>
              <a:rPr sz="1400" b="1" spc="-5" dirty="0">
                <a:solidFill>
                  <a:srgbClr val="4472C4"/>
                </a:solidFill>
                <a:latin typeface="微软雅黑" panose="020B0503020204020204" charset="-122"/>
                <a:ea typeface="微软雅黑" panose="020B0503020204020204" charset="-122"/>
                <a:cs typeface="微软雅黑" panose="020B0503020204020204" charset="-122"/>
              </a:rPr>
              <a:t>，</a:t>
            </a:r>
            <a:r>
              <a:rPr lang="zh-CN" altLang="en-US" sz="1400" b="1" spc="-5" dirty="0">
                <a:solidFill>
                  <a:srgbClr val="4472C4"/>
                </a:solidFill>
                <a:latin typeface="微软雅黑" panose="020B0503020204020204" charset="-122"/>
                <a:ea typeface="微软雅黑" panose="020B0503020204020204" charset="-122"/>
                <a:cs typeface="微软雅黑" panose="020B0503020204020204" charset="-122"/>
              </a:rPr>
              <a:t>也可根据客户情况从当地分行申报入网，详情需</a:t>
            </a:r>
            <a:r>
              <a:rPr sz="1400" b="1" spc="-5" dirty="0" err="1">
                <a:solidFill>
                  <a:srgbClr val="4472C4"/>
                </a:solidFill>
                <a:latin typeface="微软雅黑" panose="020B0503020204020204" charset="-122"/>
                <a:ea typeface="微软雅黑" panose="020B0503020204020204" charset="-122"/>
                <a:cs typeface="微软雅黑" panose="020B0503020204020204" charset="-122"/>
              </a:rPr>
              <a:t>联系机构合作部运营人员</a:t>
            </a:r>
            <a:endParaRPr sz="1400" b="1" dirty="0">
              <a:solidFill>
                <a:srgbClr val="4472C4"/>
              </a:solidFill>
              <a:latin typeface="微软雅黑" panose="020B0503020204020204" charset="-122"/>
              <a:ea typeface="微软雅黑" panose="020B0503020204020204" charset="-122"/>
              <a:cs typeface="微软雅黑" panose="020B0503020204020204" charset="-122"/>
            </a:endParaRPr>
          </a:p>
        </p:txBody>
      </p:sp>
      <p:sp>
        <p:nvSpPr>
          <p:cNvPr id="2" name="任意多边形: 形状 18"/>
          <p:cNvSpPr/>
          <p:nvPr>
            <p:custDataLst>
              <p:tags r:id="rId4"/>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33" name="对角圆角矩形 120"/>
          <p:cNvSpPr/>
          <p:nvPr>
            <p:custDataLst>
              <p:tags r:id="rId5"/>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银行申请流程</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7d195523061f1c0" descr="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 hidden="1"/>
          <p:cNvSpPr txBox="1"/>
          <p:nvPr/>
        </p:nvSpPr>
        <p:spPr>
          <a:xfrm>
            <a:off x="-474133" y="2404533"/>
            <a:ext cx="287899" cy="1354667"/>
          </a:xfrm>
          <a:prstGeom prst="rect">
            <a:avLst/>
          </a:prstGeom>
          <a:noFill/>
        </p:spPr>
        <p:txBody>
          <a:bodyPr vert="wordArtVert" rtlCol="0">
            <a:spAutoFit/>
          </a:bodyPr>
          <a:lstStyle/>
          <a:p>
            <a:r>
              <a:rPr lang="en-US" altLang="zh-CN" sz="135"/>
              <a:t>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a:t>
            </a:r>
            <a:endParaRPr lang="zh-CN" altLang="en-US" sz="135"/>
          </a:p>
        </p:txBody>
      </p:sp>
      <p:cxnSp>
        <p:nvCxnSpPr>
          <p:cNvPr id="16" name="爱设计-7-2"/>
          <p:cNvCxnSpPr/>
          <p:nvPr/>
        </p:nvCxnSpPr>
        <p:spPr>
          <a:xfrm>
            <a:off x="1092191" y="3292516"/>
            <a:ext cx="6397180" cy="0"/>
          </a:xfrm>
          <a:prstGeom prst="line">
            <a:avLst/>
          </a:prstGeom>
          <a:noFill/>
          <a:ln w="15875" cap="rnd" cmpd="sng" algn="ctr">
            <a:solidFill>
              <a:srgbClr val="267DFF">
                <a:alpha val="40000"/>
              </a:srgbClr>
            </a:solidFill>
            <a:prstDash val="dash"/>
            <a:miter lim="800000"/>
            <a:headEnd type="none" w="sm" len="sm"/>
            <a:tailEnd type="none" w="sm" len="sm"/>
          </a:ln>
          <a:effectLst/>
        </p:spPr>
      </p:cxnSp>
      <p:sp>
        <p:nvSpPr>
          <p:cNvPr id="18" name="爱设计-7-6"/>
          <p:cNvSpPr/>
          <p:nvPr/>
        </p:nvSpPr>
        <p:spPr>
          <a:xfrm>
            <a:off x="988694" y="3650560"/>
            <a:ext cx="4431204" cy="860425"/>
          </a:xfrm>
          <a:prstGeom prst="rect">
            <a:avLst/>
          </a:prstGeom>
          <a:noFill/>
        </p:spPr>
        <p:txBody>
          <a:bodyPr wrap="square" rtlCol="0">
            <a:spAutoFit/>
          </a:bodyPr>
          <a:lstStyle/>
          <a:p>
            <a:pPr algn="dist"/>
            <a:r>
              <a:rPr lang="zh-CN" altLang="en-US" sz="5000" b="1" dirty="0">
                <a:latin typeface="微软雅黑" panose="020B0503020204020204" charset="-122"/>
                <a:ea typeface="微软雅黑" panose="020B0503020204020204" charset="-122"/>
                <a:cs typeface="Alibaba PuHuiTi H" pitchFamily="18" charset="-122"/>
              </a:rPr>
              <a:t>产品开通</a:t>
            </a:r>
            <a:endParaRPr lang="zh-CN" altLang="en-US" sz="5000" b="1" dirty="0">
              <a:latin typeface="微软雅黑" panose="020B0503020204020204" charset="-122"/>
              <a:ea typeface="微软雅黑" panose="020B0503020204020204" charset="-122"/>
              <a:cs typeface="Alibaba PuHuiTi H" pitchFamily="18" charset="-122"/>
            </a:endParaRPr>
          </a:p>
        </p:txBody>
      </p:sp>
      <p:sp>
        <p:nvSpPr>
          <p:cNvPr id="23" name="爱设计-7-8"/>
          <p:cNvSpPr txBox="1"/>
          <p:nvPr/>
        </p:nvSpPr>
        <p:spPr>
          <a:xfrm>
            <a:off x="1081321" y="2260613"/>
            <a:ext cx="3001010" cy="830580"/>
          </a:xfrm>
          <a:prstGeom prst="rect">
            <a:avLst/>
          </a:prstGeom>
          <a:noFill/>
          <a:effectLst/>
        </p:spPr>
        <p:txBody>
          <a:bodyPr vert="horz" wrap="none"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3800" kern="1200" dirty="0">
                <a:gradFill>
                  <a:gsLst>
                    <a:gs pos="75000">
                      <a:schemeClr val="bg1">
                        <a:alpha val="0"/>
                      </a:schemeClr>
                    </a:gs>
                    <a:gs pos="0">
                      <a:schemeClr val="bg1"/>
                    </a:gs>
                  </a:gsLst>
                  <a:lin ang="5400000" scaled="0"/>
                </a:gradFill>
                <a:latin typeface="Impact" panose="020B080603090205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a:pPr>
            <a:r>
              <a:rPr kumimoji="0" lang="en-US" altLang="zh-CN" sz="2800" b="1" u="none" strike="noStrike" kern="1200" cap="none" normalizeH="0" baseline="0" noProof="0" dirty="0">
                <a:ln w="15875">
                  <a:noFill/>
                </a:ln>
                <a:solidFill>
                  <a:schemeClr val="tx1">
                    <a:lumMod val="85000"/>
                    <a:lumOff val="15000"/>
                  </a:schemeClr>
                </a:solidFill>
                <a:uLnTx/>
                <a:uFillTx/>
                <a:latin typeface="微软雅黑" panose="020B0503020204020204" charset="-122"/>
                <a:ea typeface="微软雅黑" panose="020B0503020204020204" charset="-122"/>
              </a:rPr>
              <a:t>PART ONE . </a:t>
            </a:r>
            <a:r>
              <a:rPr kumimoji="0" lang="en-US" altLang="zh-CN" sz="54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rPr>
              <a:t>04</a:t>
            </a:r>
            <a:endParaRPr kumimoji="0" lang="en-US" altLang="en-US" sz="28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endParaRPr>
          </a:p>
        </p:txBody>
      </p:sp>
      <p:grpSp>
        <p:nvGrpSpPr>
          <p:cNvPr id="24" name="组合 23"/>
          <p:cNvGrpSpPr/>
          <p:nvPr/>
        </p:nvGrpSpPr>
        <p:grpSpPr>
          <a:xfrm>
            <a:off x="7019353" y="2676112"/>
            <a:ext cx="470018" cy="208812"/>
            <a:chOff x="6754631" y="2864794"/>
            <a:chExt cx="470018" cy="208812"/>
          </a:xfrm>
        </p:grpSpPr>
        <p:sp>
          <p:nvSpPr>
            <p:cNvPr id="25" name="爱设计-7-9"/>
            <p:cNvSpPr/>
            <p:nvPr/>
          </p:nvSpPr>
          <p:spPr>
            <a:xfrm>
              <a:off x="7085724" y="2864794"/>
              <a:ext cx="138925" cy="208812"/>
            </a:xfrm>
            <a:prstGeom prst="chevron">
              <a:avLst>
                <a:gd name="adj" fmla="val 41921"/>
              </a:avLst>
            </a:prstGeom>
            <a:solidFill>
              <a:srgbClr val="267DFF">
                <a:alpha val="3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6" name="爱设计-7-10"/>
            <p:cNvSpPr/>
            <p:nvPr/>
          </p:nvSpPr>
          <p:spPr>
            <a:xfrm>
              <a:off x="6920177" y="2864794"/>
              <a:ext cx="138925" cy="208812"/>
            </a:xfrm>
            <a:prstGeom prst="chevron">
              <a:avLst>
                <a:gd name="adj" fmla="val 41921"/>
              </a:avLst>
            </a:prstGeom>
            <a:solidFill>
              <a:srgbClr val="267DFF">
                <a:alpha val="5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7" name="爱设计-7-11"/>
            <p:cNvSpPr/>
            <p:nvPr/>
          </p:nvSpPr>
          <p:spPr>
            <a:xfrm>
              <a:off x="6754631" y="2864794"/>
              <a:ext cx="138925" cy="208812"/>
            </a:xfrm>
            <a:prstGeom prst="chevron">
              <a:avLst>
                <a:gd name="adj" fmla="val 41921"/>
              </a:avLst>
            </a:prstGeom>
            <a:solidFill>
              <a:srgbClr val="267DFF"/>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gr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005445" y="2015242"/>
            <a:ext cx="1562100" cy="41148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r>
              <a:rPr lang="en-US" altLang="zh-CN" sz="1200" b="1" dirty="0">
                <a:latin typeface="+mn-ea"/>
              </a:rPr>
              <a:t>Step1-</a:t>
            </a:r>
            <a:r>
              <a:rPr lang="zh-CN" altLang="en-US" sz="1200" b="1" dirty="0">
                <a:latin typeface="+mn-ea"/>
              </a:rPr>
              <a:t>客户注册</a:t>
            </a:r>
            <a:endParaRPr lang="en-US" altLang="zh-CN" sz="1200" b="1" dirty="0">
              <a:latin typeface="+mn-ea"/>
            </a:endParaRPr>
          </a:p>
        </p:txBody>
      </p:sp>
      <p:sp>
        <p:nvSpPr>
          <p:cNvPr id="6" name="圆角矩形 5"/>
          <p:cNvSpPr/>
          <p:nvPr/>
        </p:nvSpPr>
        <p:spPr>
          <a:xfrm>
            <a:off x="1005445" y="2516026"/>
            <a:ext cx="1562100" cy="1668780"/>
          </a:xfrm>
          <a:prstGeom prst="roundRect">
            <a:avLst/>
          </a:prstGeom>
          <a:ln>
            <a:solidFill>
              <a:srgbClr val="0962AD"/>
            </a:solidFill>
          </a:ln>
        </p:spPr>
        <p:style>
          <a:lnRef idx="2">
            <a:schemeClr val="accent2"/>
          </a:lnRef>
          <a:fillRef idx="1">
            <a:schemeClr val="lt1"/>
          </a:fillRef>
          <a:effectRef idx="0">
            <a:schemeClr val="accent2"/>
          </a:effectRef>
          <a:fontRef idx="minor">
            <a:schemeClr val="dk1"/>
          </a:fontRef>
        </p:style>
        <p:txBody>
          <a:bodyPr rtlCol="0" anchor="ctr"/>
          <a:lstStyle/>
          <a:p>
            <a:pPr lvl="0"/>
            <a:r>
              <a:rPr lang="en-US" altLang="en-US" sz="1200" dirty="0">
                <a:latin typeface="+mn-ea"/>
              </a:rPr>
              <a:t>1.</a:t>
            </a:r>
            <a:r>
              <a:rPr lang="zh-CN" altLang="en-US" sz="1200" dirty="0">
                <a:latin typeface="+mn-ea"/>
              </a:rPr>
              <a:t>基本信息</a:t>
            </a:r>
            <a:endParaRPr lang="zh-CN" altLang="en-US" sz="1200" dirty="0">
              <a:latin typeface="+mn-ea"/>
            </a:endParaRPr>
          </a:p>
          <a:p>
            <a:pPr lvl="0"/>
            <a:r>
              <a:rPr lang="en-US" altLang="en-US" sz="1200" dirty="0">
                <a:latin typeface="+mn-ea"/>
              </a:rPr>
              <a:t>2.</a:t>
            </a:r>
            <a:r>
              <a:rPr lang="zh-CN" altLang="en-US" sz="1200" dirty="0">
                <a:latin typeface="+mn-ea"/>
              </a:rPr>
              <a:t>经营信息</a:t>
            </a:r>
            <a:endParaRPr lang="zh-CN" altLang="en-US" sz="1200" dirty="0">
              <a:latin typeface="+mn-ea"/>
            </a:endParaRPr>
          </a:p>
          <a:p>
            <a:pPr lvl="0"/>
            <a:r>
              <a:rPr lang="en-US" altLang="en-US" sz="1200" dirty="0">
                <a:latin typeface="+mn-ea"/>
              </a:rPr>
              <a:t>3.</a:t>
            </a:r>
            <a:r>
              <a:rPr lang="zh-CN" altLang="en-US" sz="1200" dirty="0">
                <a:latin typeface="+mn-ea"/>
              </a:rPr>
              <a:t>合作信息</a:t>
            </a:r>
            <a:endParaRPr lang="zh-CN" altLang="en-US" sz="1200" dirty="0">
              <a:latin typeface="+mn-ea"/>
            </a:endParaRPr>
          </a:p>
          <a:p>
            <a:pPr lvl="0"/>
            <a:r>
              <a:rPr lang="en-US" altLang="en-US" sz="1200" dirty="0">
                <a:latin typeface="+mn-ea"/>
              </a:rPr>
              <a:t>4.</a:t>
            </a:r>
            <a:r>
              <a:rPr lang="zh-CN" altLang="en-US" sz="1200" dirty="0">
                <a:latin typeface="+mn-ea"/>
              </a:rPr>
              <a:t>结算信息</a:t>
            </a:r>
            <a:endParaRPr lang="zh-CN" altLang="en-US" sz="1200" dirty="0">
              <a:latin typeface="+mn-ea"/>
            </a:endParaRPr>
          </a:p>
        </p:txBody>
      </p:sp>
      <p:sp>
        <p:nvSpPr>
          <p:cNvPr id="7" name="圆角矩形 6"/>
          <p:cNvSpPr/>
          <p:nvPr/>
        </p:nvSpPr>
        <p:spPr>
          <a:xfrm>
            <a:off x="1044016" y="4367497"/>
            <a:ext cx="1653540" cy="41148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r>
              <a:rPr lang="en-US" altLang="zh-CN" sz="1200" b="1" dirty="0">
                <a:latin typeface="+mn-ea"/>
              </a:rPr>
              <a:t>Step2-</a:t>
            </a:r>
            <a:r>
              <a:rPr lang="zh-CN" altLang="en-US" sz="1200" b="1" dirty="0">
                <a:latin typeface="+mn-ea"/>
              </a:rPr>
              <a:t>申请产品开通</a:t>
            </a:r>
            <a:endParaRPr lang="zh-CN" altLang="en-US" sz="1200" b="1" dirty="0">
              <a:latin typeface="+mn-ea"/>
            </a:endParaRPr>
          </a:p>
        </p:txBody>
      </p:sp>
      <p:sp>
        <p:nvSpPr>
          <p:cNvPr id="8" name="圆角矩形 7"/>
          <p:cNvSpPr/>
          <p:nvPr/>
        </p:nvSpPr>
        <p:spPr>
          <a:xfrm>
            <a:off x="899236" y="4867491"/>
            <a:ext cx="1958340" cy="1668780"/>
          </a:xfrm>
          <a:prstGeom prst="roundRect">
            <a:avLst/>
          </a:prstGeom>
          <a:ln>
            <a:solidFill>
              <a:srgbClr val="0962AD"/>
            </a:solidFill>
          </a:ln>
        </p:spPr>
        <p:style>
          <a:lnRef idx="2">
            <a:schemeClr val="accent2"/>
          </a:lnRef>
          <a:fillRef idx="1">
            <a:schemeClr val="lt1"/>
          </a:fillRef>
          <a:effectRef idx="0">
            <a:schemeClr val="accent2"/>
          </a:effectRef>
          <a:fontRef idx="minor">
            <a:schemeClr val="dk1"/>
          </a:fontRef>
        </p:style>
        <p:txBody>
          <a:bodyPr rtlCol="0" anchor="ctr"/>
          <a:lstStyle/>
          <a:p>
            <a:pPr marL="171450" lvl="0" indent="-171450">
              <a:buFont typeface="Wingdings" panose="05000000000000000000" pitchFamily="2" charset="2"/>
              <a:buChar char="l"/>
            </a:pPr>
            <a:r>
              <a:rPr lang="zh-CN" altLang="en-US" sz="1200" dirty="0">
                <a:latin typeface="+mn-ea"/>
              </a:rPr>
              <a:t>账户产品：</a:t>
            </a:r>
            <a:r>
              <a:rPr lang="zh-CN" altLang="en-US" sz="1050" dirty="0">
                <a:latin typeface="+mn-ea"/>
              </a:rPr>
              <a:t>行业版产品</a:t>
            </a:r>
            <a:endParaRPr lang="zh-CN" altLang="en-US" sz="1050" dirty="0">
              <a:latin typeface="+mn-ea"/>
            </a:endParaRPr>
          </a:p>
          <a:p>
            <a:pPr marL="171450" lvl="0" indent="-171450">
              <a:buFont typeface="Wingdings" panose="05000000000000000000" pitchFamily="2" charset="2"/>
              <a:buChar char="l"/>
            </a:pPr>
            <a:r>
              <a:rPr lang="zh-CN" altLang="en-US" sz="1200" dirty="0">
                <a:latin typeface="+mn-ea"/>
              </a:rPr>
              <a:t>支付产品：</a:t>
            </a:r>
            <a:r>
              <a:rPr lang="zh-CN" altLang="en-US" sz="1100" dirty="0">
                <a:latin typeface="+mn-ea"/>
              </a:rPr>
              <a:t>微信</a:t>
            </a:r>
            <a:r>
              <a:rPr lang="en-US" altLang="zh-CN" sz="1100" dirty="0">
                <a:latin typeface="+mn-ea"/>
              </a:rPr>
              <a:t>/</a:t>
            </a:r>
            <a:r>
              <a:rPr lang="zh-CN" altLang="en-US" sz="1100" dirty="0">
                <a:latin typeface="+mn-ea"/>
              </a:rPr>
              <a:t>支付宝</a:t>
            </a:r>
            <a:r>
              <a:rPr lang="en-US" altLang="zh-CN" sz="1100" dirty="0">
                <a:latin typeface="+mn-ea"/>
              </a:rPr>
              <a:t>/</a:t>
            </a:r>
            <a:r>
              <a:rPr lang="zh-CN" altLang="en-US" sz="1100" dirty="0">
                <a:latin typeface="+mn-ea"/>
              </a:rPr>
              <a:t>银联</a:t>
            </a:r>
            <a:r>
              <a:rPr lang="en-US" altLang="zh-CN" sz="1100" dirty="0">
                <a:latin typeface="+mn-ea"/>
              </a:rPr>
              <a:t>/POS</a:t>
            </a:r>
            <a:r>
              <a:rPr lang="zh-CN" altLang="en-US" sz="1100" dirty="0">
                <a:latin typeface="+mn-ea"/>
              </a:rPr>
              <a:t>。。。</a:t>
            </a:r>
            <a:endParaRPr lang="zh-CN" altLang="en-US" sz="1100" dirty="0">
              <a:latin typeface="+mn-ea"/>
            </a:endParaRPr>
          </a:p>
          <a:p>
            <a:pPr marL="171450" lvl="0" indent="-171450">
              <a:buFont typeface="Wingdings" panose="05000000000000000000" pitchFamily="2" charset="2"/>
              <a:buChar char="l"/>
            </a:pPr>
            <a:r>
              <a:rPr lang="zh-CN" altLang="en-US" sz="1100" dirty="0">
                <a:latin typeface="+mn-ea"/>
              </a:rPr>
              <a:t>资金管理模式：</a:t>
            </a:r>
            <a:r>
              <a:rPr lang="zh-CN" altLang="en-US" sz="1000" dirty="0">
                <a:solidFill>
                  <a:srgbClr val="0000CC"/>
                </a:solidFill>
                <a:latin typeface="+mn-ea"/>
              </a:rPr>
              <a:t>银行托管，填写银行交易账户</a:t>
            </a:r>
            <a:endParaRPr lang="zh-CN" altLang="en-US" sz="1100" dirty="0">
              <a:latin typeface="+mn-ea"/>
            </a:endParaRPr>
          </a:p>
          <a:p>
            <a:pPr marL="171450" lvl="0" indent="-171450">
              <a:buFont typeface="Wingdings" panose="05000000000000000000" pitchFamily="2" charset="2"/>
              <a:buChar char="l"/>
            </a:pPr>
            <a:r>
              <a:rPr lang="zh-CN" altLang="en-US" sz="1200" dirty="0">
                <a:latin typeface="+mn-ea"/>
              </a:rPr>
              <a:t>支付非标：</a:t>
            </a:r>
            <a:endParaRPr lang="zh-CN" altLang="en-US" sz="1200" dirty="0">
              <a:latin typeface="+mn-ea"/>
            </a:endParaRPr>
          </a:p>
          <a:p>
            <a:pPr lvl="0"/>
            <a:r>
              <a:rPr lang="zh-CN" altLang="en-US" sz="1000" dirty="0">
                <a:latin typeface="+mn-ea"/>
              </a:rPr>
              <a:t>（</a:t>
            </a:r>
            <a:r>
              <a:rPr lang="en-US" altLang="zh-CN" sz="1000" dirty="0">
                <a:latin typeface="+mn-ea"/>
              </a:rPr>
              <a:t>1</a:t>
            </a:r>
            <a:r>
              <a:rPr lang="zh-CN" altLang="en-US" sz="1000" dirty="0">
                <a:latin typeface="+mn-ea"/>
              </a:rPr>
              <a:t>）</a:t>
            </a:r>
            <a:r>
              <a:rPr lang="zh-CN" altLang="zh-CN" sz="1000" dirty="0">
                <a:latin typeface="+mn-ea"/>
              </a:rPr>
              <a:t>手续费月结</a:t>
            </a:r>
            <a:endParaRPr lang="zh-CN" altLang="en-US" sz="1000" dirty="0">
              <a:latin typeface="+mn-ea"/>
            </a:endParaRPr>
          </a:p>
          <a:p>
            <a:pPr lvl="0"/>
            <a:r>
              <a:rPr lang="zh-CN" altLang="en-US" sz="1000" dirty="0">
                <a:latin typeface="+mn-ea"/>
              </a:rPr>
              <a:t>（</a:t>
            </a:r>
            <a:r>
              <a:rPr lang="en-US" altLang="zh-CN" sz="1000" dirty="0">
                <a:latin typeface="+mn-ea"/>
              </a:rPr>
              <a:t>2</a:t>
            </a:r>
            <a:r>
              <a:rPr lang="zh-CN" altLang="en-US" sz="1000" dirty="0">
                <a:latin typeface="+mn-ea"/>
              </a:rPr>
              <a:t>）</a:t>
            </a:r>
            <a:r>
              <a:rPr lang="zh-CN" altLang="zh-CN" sz="1000" dirty="0">
                <a:latin typeface="+mn-ea"/>
              </a:rPr>
              <a:t>非标费率</a:t>
            </a:r>
            <a:endParaRPr lang="zh-CN" altLang="en-US" sz="1000" dirty="0">
              <a:latin typeface="+mn-ea"/>
            </a:endParaRPr>
          </a:p>
          <a:p>
            <a:pPr lvl="0"/>
            <a:r>
              <a:rPr lang="zh-CN" altLang="en-US" sz="1000" dirty="0">
                <a:latin typeface="+mn-ea"/>
              </a:rPr>
              <a:t>（</a:t>
            </a:r>
            <a:r>
              <a:rPr lang="en-US" altLang="zh-CN" sz="1000" dirty="0">
                <a:latin typeface="+mn-ea"/>
              </a:rPr>
              <a:t>3</a:t>
            </a:r>
            <a:r>
              <a:rPr lang="zh-CN" altLang="en-US" sz="1000" dirty="0">
                <a:latin typeface="+mn-ea"/>
              </a:rPr>
              <a:t>）线上</a:t>
            </a:r>
            <a:r>
              <a:rPr lang="zh-CN" altLang="zh-CN" sz="1000" dirty="0">
                <a:latin typeface="+mn-ea"/>
              </a:rPr>
              <a:t>限额解除</a:t>
            </a:r>
            <a:endParaRPr lang="zh-CN" altLang="en-US" sz="1000" dirty="0">
              <a:latin typeface="+mn-ea"/>
            </a:endParaRPr>
          </a:p>
          <a:p>
            <a:pPr lvl="0"/>
            <a:r>
              <a:rPr lang="zh-CN" altLang="en-US" sz="1000" dirty="0">
                <a:latin typeface="+mn-ea"/>
              </a:rPr>
              <a:t>（</a:t>
            </a:r>
            <a:r>
              <a:rPr lang="en-US" altLang="zh-CN" sz="1000" dirty="0">
                <a:latin typeface="+mn-ea"/>
              </a:rPr>
              <a:t>4</a:t>
            </a:r>
            <a:r>
              <a:rPr lang="zh-CN" altLang="en-US" sz="1000" dirty="0">
                <a:latin typeface="+mn-ea"/>
              </a:rPr>
              <a:t>）非标结算</a:t>
            </a:r>
            <a:endParaRPr lang="zh-CN" altLang="en-US" sz="1000" dirty="0">
              <a:latin typeface="+mn-ea"/>
            </a:endParaRPr>
          </a:p>
        </p:txBody>
      </p:sp>
      <p:sp>
        <p:nvSpPr>
          <p:cNvPr id="9" name="圆角矩形 8"/>
          <p:cNvSpPr/>
          <p:nvPr/>
        </p:nvSpPr>
        <p:spPr>
          <a:xfrm>
            <a:off x="3548583" y="2015242"/>
            <a:ext cx="1562100" cy="41148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200" b="1" dirty="0">
                <a:latin typeface="+mn-ea"/>
              </a:rPr>
              <a:t>STEP3-</a:t>
            </a:r>
            <a:r>
              <a:rPr lang="zh-CN" altLang="en-US" sz="1200" b="1" dirty="0">
                <a:latin typeface="+mn-ea"/>
              </a:rPr>
              <a:t>准入审批</a:t>
            </a:r>
            <a:endParaRPr lang="zh-CN" altLang="en-US" sz="1400" b="1" dirty="0">
              <a:latin typeface="+mn-ea"/>
            </a:endParaRPr>
          </a:p>
        </p:txBody>
      </p:sp>
      <p:sp>
        <p:nvSpPr>
          <p:cNvPr id="10" name="圆角矩形 9"/>
          <p:cNvSpPr/>
          <p:nvPr/>
        </p:nvSpPr>
        <p:spPr>
          <a:xfrm>
            <a:off x="3393125" y="2515236"/>
            <a:ext cx="1882140" cy="1668780"/>
          </a:xfrm>
          <a:prstGeom prst="roundRect">
            <a:avLst/>
          </a:prstGeom>
          <a:ln>
            <a:solidFill>
              <a:srgbClr val="0962AD"/>
            </a:solidFill>
          </a:ln>
        </p:spPr>
        <p:style>
          <a:lnRef idx="2">
            <a:schemeClr val="accent2"/>
          </a:lnRef>
          <a:fillRef idx="1">
            <a:schemeClr val="lt1"/>
          </a:fillRef>
          <a:effectRef idx="0">
            <a:schemeClr val="accent2"/>
          </a:effectRef>
          <a:fontRef idx="minor">
            <a:schemeClr val="dk1"/>
          </a:fontRef>
        </p:style>
        <p:txBody>
          <a:bodyPr rtlCol="0" anchor="ctr"/>
          <a:lstStyle/>
          <a:p>
            <a:pPr marL="171450" lvl="0" indent="-171450">
              <a:buFont typeface="Wingdings" panose="05000000000000000000" pitchFamily="2" charset="2"/>
              <a:buChar char="l"/>
            </a:pPr>
            <a:r>
              <a:rPr lang="zh-CN" altLang="en-US" sz="1200" dirty="0">
                <a:latin typeface="+mn-ea"/>
              </a:rPr>
              <a:t>账户产品审批</a:t>
            </a:r>
            <a:endParaRPr lang="zh-CN" altLang="en-US" sz="1200" dirty="0">
              <a:latin typeface="+mn-ea"/>
            </a:endParaRPr>
          </a:p>
          <a:p>
            <a:pPr marL="171450" lvl="0" indent="-171450">
              <a:buFont typeface="Wingdings" panose="05000000000000000000" pitchFamily="2" charset="2"/>
              <a:buChar char="l"/>
            </a:pPr>
            <a:r>
              <a:rPr lang="zh-CN" altLang="en-US" sz="1200" dirty="0">
                <a:latin typeface="+mn-ea"/>
              </a:rPr>
              <a:t>支付非标审批</a:t>
            </a:r>
            <a:endParaRPr lang="zh-CN" altLang="en-US" sz="1200" dirty="0">
              <a:latin typeface="+mn-ea"/>
            </a:endParaRPr>
          </a:p>
          <a:p>
            <a:pPr marL="171450" lvl="0" indent="-171450">
              <a:buFont typeface="Wingdings" panose="05000000000000000000" pitchFamily="2" charset="2"/>
              <a:buChar char="l"/>
            </a:pPr>
            <a:r>
              <a:rPr lang="zh-CN" altLang="en-US" sz="1200" dirty="0">
                <a:latin typeface="+mn-ea"/>
              </a:rPr>
              <a:t>业务非标审批</a:t>
            </a:r>
            <a:endParaRPr lang="zh-CN" altLang="en-US" sz="1200" dirty="0">
              <a:latin typeface="+mn-ea"/>
            </a:endParaRPr>
          </a:p>
          <a:p>
            <a:pPr marL="57150" lvl="0" indent="0" defTabSz="488950">
              <a:lnSpc>
                <a:spcPct val="90000"/>
              </a:lnSpc>
              <a:spcBef>
                <a:spcPct val="0"/>
              </a:spcBef>
              <a:spcAft>
                <a:spcPct val="15000"/>
              </a:spcAft>
              <a:buNone/>
            </a:pPr>
            <a:r>
              <a:rPr lang="en-US" altLang="en-US" sz="1000" dirty="0">
                <a:latin typeface="+mn-ea"/>
              </a:rPr>
              <a:t>(1)</a:t>
            </a:r>
            <a:r>
              <a:rPr lang="zh-CN" altLang="en-US" sz="1000" dirty="0">
                <a:latin typeface="+mn-ea"/>
              </a:rPr>
              <a:t>资金归集</a:t>
            </a:r>
            <a:endParaRPr lang="zh-CN" altLang="en-US" sz="1100" dirty="0">
              <a:latin typeface="+mn-ea"/>
            </a:endParaRPr>
          </a:p>
          <a:p>
            <a:pPr marL="57150" lvl="0" indent="0" defTabSz="488950">
              <a:lnSpc>
                <a:spcPct val="90000"/>
              </a:lnSpc>
              <a:spcBef>
                <a:spcPct val="0"/>
              </a:spcBef>
              <a:spcAft>
                <a:spcPct val="15000"/>
              </a:spcAft>
              <a:buNone/>
            </a:pPr>
            <a:r>
              <a:rPr lang="en-US" altLang="en-US" sz="1000" dirty="0">
                <a:latin typeface="+mn-ea"/>
              </a:rPr>
              <a:t>(2)</a:t>
            </a:r>
            <a:r>
              <a:rPr lang="zh-CN" altLang="en-US" sz="1000" dirty="0">
                <a:latin typeface="+mn-ea"/>
              </a:rPr>
              <a:t>同主体报白名单</a:t>
            </a:r>
            <a:endParaRPr lang="zh-CN" altLang="en-US" sz="1000" dirty="0">
              <a:latin typeface="+mn-ea"/>
            </a:endParaRPr>
          </a:p>
          <a:p>
            <a:pPr marL="57150" lvl="0" indent="0" defTabSz="488950">
              <a:lnSpc>
                <a:spcPct val="90000"/>
              </a:lnSpc>
              <a:spcBef>
                <a:spcPct val="0"/>
              </a:spcBef>
              <a:spcAft>
                <a:spcPct val="15000"/>
              </a:spcAft>
              <a:buNone/>
            </a:pPr>
            <a:r>
              <a:rPr lang="en-US" altLang="en-US" sz="1000" dirty="0">
                <a:latin typeface="+mn-ea"/>
              </a:rPr>
              <a:t>(3)</a:t>
            </a:r>
            <a:r>
              <a:rPr lang="zh-CN" altLang="en-US" sz="1000" dirty="0">
                <a:latin typeface="+mn-ea"/>
              </a:rPr>
              <a:t>微信支付参数共享</a:t>
            </a:r>
            <a:endParaRPr lang="zh-CN" altLang="en-US" sz="1000" dirty="0">
              <a:latin typeface="+mn-ea"/>
            </a:endParaRPr>
          </a:p>
          <a:p>
            <a:pPr marL="57150" lvl="0" indent="0" defTabSz="488950">
              <a:lnSpc>
                <a:spcPct val="90000"/>
              </a:lnSpc>
              <a:spcBef>
                <a:spcPct val="0"/>
              </a:spcBef>
              <a:spcAft>
                <a:spcPct val="15000"/>
              </a:spcAft>
              <a:buNone/>
            </a:pPr>
            <a:r>
              <a:rPr lang="en-US" altLang="en-US" sz="1000" dirty="0">
                <a:latin typeface="+mn-ea"/>
              </a:rPr>
              <a:t>(4)</a:t>
            </a:r>
            <a:r>
              <a:rPr lang="zh-CN" altLang="en-US" sz="1000" dirty="0">
                <a:latin typeface="+mn-ea"/>
              </a:rPr>
              <a:t>开通小程序收银台</a:t>
            </a:r>
            <a:endParaRPr lang="zh-CN" altLang="en-US" sz="1000" dirty="0">
              <a:latin typeface="+mn-ea"/>
            </a:endParaRPr>
          </a:p>
          <a:p>
            <a:pPr marL="57150" lvl="0" indent="0" defTabSz="488950">
              <a:lnSpc>
                <a:spcPct val="90000"/>
              </a:lnSpc>
              <a:spcBef>
                <a:spcPct val="0"/>
              </a:spcBef>
              <a:spcAft>
                <a:spcPct val="15000"/>
              </a:spcAft>
              <a:buNone/>
            </a:pPr>
            <a:r>
              <a:rPr lang="en-US" altLang="en-US" sz="1000" dirty="0">
                <a:latin typeface="+mn-ea"/>
              </a:rPr>
              <a:t>(5)</a:t>
            </a:r>
            <a:r>
              <a:rPr lang="zh-CN" altLang="en-US" sz="1000" dirty="0">
                <a:latin typeface="+mn-ea"/>
              </a:rPr>
              <a:t>账户产品非标价格</a:t>
            </a:r>
            <a:endParaRPr lang="zh-CN" altLang="en-US" sz="1000" dirty="0">
              <a:latin typeface="+mn-ea"/>
            </a:endParaRPr>
          </a:p>
        </p:txBody>
      </p:sp>
      <p:sp>
        <p:nvSpPr>
          <p:cNvPr id="11" name="圆角矩形 10"/>
          <p:cNvSpPr/>
          <p:nvPr/>
        </p:nvSpPr>
        <p:spPr>
          <a:xfrm>
            <a:off x="3459425" y="4388291"/>
            <a:ext cx="1562100" cy="41148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200" b="1" dirty="0">
                <a:latin typeface="+mn-ea"/>
              </a:rPr>
              <a:t>STEP4-</a:t>
            </a:r>
            <a:r>
              <a:rPr lang="zh-CN" altLang="en-US" sz="1200" b="1" dirty="0">
                <a:latin typeface="+mn-ea"/>
              </a:rPr>
              <a:t>上线审批</a:t>
            </a:r>
            <a:endParaRPr lang="zh-CN" altLang="en-US" sz="1400" b="1" dirty="0">
              <a:latin typeface="+mn-ea"/>
            </a:endParaRPr>
          </a:p>
        </p:txBody>
      </p:sp>
      <p:sp>
        <p:nvSpPr>
          <p:cNvPr id="12" name="圆角矩形 11"/>
          <p:cNvSpPr/>
          <p:nvPr/>
        </p:nvSpPr>
        <p:spPr>
          <a:xfrm>
            <a:off x="3363811" y="4888285"/>
            <a:ext cx="1882140" cy="1668780"/>
          </a:xfrm>
          <a:prstGeom prst="roundRect">
            <a:avLst/>
          </a:prstGeom>
          <a:ln>
            <a:solidFill>
              <a:srgbClr val="0962AD"/>
            </a:solidFill>
          </a:ln>
        </p:spPr>
        <p:style>
          <a:lnRef idx="2">
            <a:schemeClr val="accent2"/>
          </a:lnRef>
          <a:fillRef idx="1">
            <a:schemeClr val="lt1"/>
          </a:fillRef>
          <a:effectRef idx="0">
            <a:schemeClr val="accent2"/>
          </a:effectRef>
          <a:fontRef idx="minor">
            <a:schemeClr val="dk1"/>
          </a:fontRef>
        </p:style>
        <p:txBody>
          <a:bodyPr rtlCol="0" anchor="ctr"/>
          <a:lstStyle/>
          <a:p>
            <a:pPr marL="171450" indent="-171450">
              <a:lnSpc>
                <a:spcPct val="90000"/>
              </a:lnSpc>
              <a:spcBef>
                <a:spcPct val="0"/>
              </a:spcBef>
              <a:spcAft>
                <a:spcPct val="15000"/>
              </a:spcAft>
              <a:buFont typeface="Wingdings" panose="05000000000000000000" pitchFamily="2" charset="2"/>
              <a:buChar char="l"/>
            </a:pPr>
            <a:r>
              <a:rPr lang="zh-CN" altLang="en-US" sz="1200" dirty="0">
                <a:latin typeface="+mn-ea"/>
              </a:rPr>
              <a:t>账户产品上线材料：</a:t>
            </a:r>
            <a:r>
              <a:rPr lang="zh-CN" altLang="en-US" sz="1000" dirty="0">
                <a:latin typeface="+mn-ea"/>
              </a:rPr>
              <a:t>测试报告</a:t>
            </a:r>
            <a:r>
              <a:rPr lang="en-US" altLang="zh-CN" sz="1000" dirty="0">
                <a:latin typeface="+mn-ea"/>
              </a:rPr>
              <a:t>/</a:t>
            </a:r>
            <a:r>
              <a:rPr lang="zh-CN" altLang="en-US" sz="1000" dirty="0">
                <a:latin typeface="+mn-ea"/>
              </a:rPr>
              <a:t>商户上线申请表</a:t>
            </a:r>
            <a:r>
              <a:rPr lang="en-US" altLang="zh-CN" sz="1000" dirty="0">
                <a:latin typeface="+mn-ea"/>
              </a:rPr>
              <a:t>/</a:t>
            </a:r>
            <a:r>
              <a:rPr lang="zh-CN" altLang="en-US" sz="1000" dirty="0">
                <a:latin typeface="+mn-ea"/>
              </a:rPr>
              <a:t>支付产品参数（含原生渠道）等</a:t>
            </a:r>
            <a:endParaRPr lang="zh-CN" altLang="en-US" sz="1000" dirty="0">
              <a:latin typeface="+mn-ea"/>
            </a:endParaRPr>
          </a:p>
          <a:p>
            <a:pPr marL="171450" indent="-171450">
              <a:lnSpc>
                <a:spcPct val="90000"/>
              </a:lnSpc>
              <a:spcBef>
                <a:spcPct val="0"/>
              </a:spcBef>
              <a:spcAft>
                <a:spcPct val="15000"/>
              </a:spcAft>
              <a:buFont typeface="Wingdings" panose="05000000000000000000" pitchFamily="2" charset="2"/>
              <a:buChar char="l"/>
            </a:pPr>
            <a:r>
              <a:rPr lang="zh-CN" altLang="en-US" sz="1200" dirty="0">
                <a:latin typeface="+mn-ea"/>
              </a:rPr>
              <a:t>账户产品协议</a:t>
            </a:r>
            <a:r>
              <a:rPr lang="zh-CN" altLang="en-US" sz="1000" dirty="0">
                <a:latin typeface="+mn-ea"/>
              </a:rPr>
              <a:t>：云商通协议/行业版协议/收费情况</a:t>
            </a:r>
            <a:endParaRPr lang="zh-CN" altLang="en-US" sz="1000" dirty="0">
              <a:latin typeface="+mn-ea"/>
            </a:endParaRPr>
          </a:p>
          <a:p>
            <a:pPr marL="171450" indent="-171450">
              <a:lnSpc>
                <a:spcPct val="90000"/>
              </a:lnSpc>
              <a:spcBef>
                <a:spcPct val="0"/>
              </a:spcBef>
              <a:spcAft>
                <a:spcPct val="15000"/>
              </a:spcAft>
              <a:buFont typeface="Wingdings" panose="05000000000000000000" pitchFamily="2" charset="2"/>
              <a:buChar char="l"/>
            </a:pPr>
            <a:r>
              <a:rPr lang="zh-CN" altLang="en-US" sz="1200" dirty="0">
                <a:latin typeface="+mn-ea"/>
              </a:rPr>
              <a:t>上线审批意见：</a:t>
            </a:r>
            <a:r>
              <a:rPr lang="zh-CN" altLang="en-US" sz="1000" dirty="0">
                <a:latin typeface="+mn-ea"/>
              </a:rPr>
              <a:t>订单限额</a:t>
            </a:r>
            <a:r>
              <a:rPr lang="en-US" altLang="zh-CN" sz="1000" dirty="0">
                <a:latin typeface="+mn-ea"/>
              </a:rPr>
              <a:t>/</a:t>
            </a:r>
            <a:r>
              <a:rPr lang="zh-CN" altLang="en-US" sz="1000" dirty="0">
                <a:latin typeface="+mn-ea"/>
              </a:rPr>
              <a:t>风险评级</a:t>
            </a:r>
            <a:r>
              <a:rPr lang="en-US" altLang="zh-CN" sz="1000" dirty="0">
                <a:latin typeface="+mn-ea"/>
              </a:rPr>
              <a:t>/</a:t>
            </a:r>
            <a:r>
              <a:rPr lang="zh-CN" altLang="en-US" sz="1000" dirty="0">
                <a:latin typeface="+mn-ea"/>
              </a:rPr>
              <a:t>风险类型</a:t>
            </a:r>
            <a:endParaRPr lang="zh-CN" altLang="en-US" sz="1000" dirty="0">
              <a:latin typeface="+mn-ea"/>
            </a:endParaRPr>
          </a:p>
        </p:txBody>
      </p:sp>
      <p:sp>
        <p:nvSpPr>
          <p:cNvPr id="13" name="圆角矩形 12"/>
          <p:cNvSpPr/>
          <p:nvPr/>
        </p:nvSpPr>
        <p:spPr>
          <a:xfrm>
            <a:off x="5974648" y="2002703"/>
            <a:ext cx="1562100" cy="411480"/>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200" b="1" dirty="0">
                <a:latin typeface="+mn-ea"/>
              </a:rPr>
              <a:t>STEP5-</a:t>
            </a:r>
            <a:r>
              <a:rPr lang="zh-CN" altLang="en-US" sz="1200" b="1" dirty="0">
                <a:latin typeface="+mn-ea"/>
              </a:rPr>
              <a:t>业务配置</a:t>
            </a:r>
            <a:endParaRPr lang="zh-CN" altLang="en-US" sz="1400" b="1" dirty="0">
              <a:latin typeface="+mn-ea"/>
            </a:endParaRPr>
          </a:p>
        </p:txBody>
      </p:sp>
      <p:sp>
        <p:nvSpPr>
          <p:cNvPr id="14" name="圆角矩形 13"/>
          <p:cNvSpPr/>
          <p:nvPr/>
        </p:nvSpPr>
        <p:spPr>
          <a:xfrm>
            <a:off x="5884239" y="2502697"/>
            <a:ext cx="1630207" cy="1668780"/>
          </a:xfrm>
          <a:prstGeom prst="roundRect">
            <a:avLst/>
          </a:prstGeom>
          <a:ln>
            <a:solidFill>
              <a:srgbClr val="0962AD"/>
            </a:solidFill>
          </a:ln>
        </p:spPr>
        <p:style>
          <a:lnRef idx="2">
            <a:schemeClr val="accent2"/>
          </a:lnRef>
          <a:fillRef idx="1">
            <a:schemeClr val="lt1"/>
          </a:fillRef>
          <a:effectRef idx="0">
            <a:schemeClr val="accent2"/>
          </a:effectRef>
          <a:fontRef idx="minor">
            <a:schemeClr val="dk1"/>
          </a:fontRef>
        </p:style>
        <p:txBody>
          <a:bodyPr rtlCol="0" anchor="ctr"/>
          <a:lstStyle/>
          <a:p>
            <a:pPr marL="171450" indent="-171450">
              <a:lnSpc>
                <a:spcPct val="90000"/>
              </a:lnSpc>
              <a:spcBef>
                <a:spcPct val="0"/>
              </a:spcBef>
              <a:spcAft>
                <a:spcPct val="15000"/>
              </a:spcAft>
              <a:buFont typeface="Wingdings" panose="05000000000000000000" pitchFamily="2" charset="2"/>
              <a:buChar char="l"/>
            </a:pPr>
            <a:r>
              <a:rPr lang="zh-CN" altLang="en-US" sz="1200" dirty="0">
                <a:latin typeface="+mn-ea"/>
              </a:rPr>
              <a:t>按审批通过项系统自动执行配置</a:t>
            </a:r>
            <a:endParaRPr lang="en-US" altLang="zh-CN" sz="1200" dirty="0">
              <a:latin typeface="+mn-ea"/>
            </a:endParaRPr>
          </a:p>
          <a:p>
            <a:pPr marL="171450" indent="-171450">
              <a:lnSpc>
                <a:spcPct val="90000"/>
              </a:lnSpc>
              <a:spcBef>
                <a:spcPct val="0"/>
              </a:spcBef>
              <a:spcAft>
                <a:spcPct val="15000"/>
              </a:spcAft>
              <a:buFont typeface="Wingdings" panose="05000000000000000000" pitchFamily="2" charset="2"/>
              <a:buChar char="l"/>
            </a:pPr>
            <a:endParaRPr lang="zh-CN" altLang="en-US" sz="1200" dirty="0">
              <a:latin typeface="+mn-ea"/>
            </a:endParaRPr>
          </a:p>
          <a:p>
            <a:pPr marL="171450" indent="-171450">
              <a:lnSpc>
                <a:spcPct val="90000"/>
              </a:lnSpc>
              <a:spcBef>
                <a:spcPct val="0"/>
              </a:spcBef>
              <a:spcAft>
                <a:spcPct val="15000"/>
              </a:spcAft>
              <a:buFont typeface="Wingdings" panose="05000000000000000000" pitchFamily="2" charset="2"/>
              <a:buChar char="l"/>
            </a:pPr>
            <a:r>
              <a:rPr lang="zh-CN" altLang="en-US" sz="1200" dirty="0">
                <a:latin typeface="+mn-ea"/>
              </a:rPr>
              <a:t>查询返回配置结果，并提供业务支撑系统展示。</a:t>
            </a:r>
            <a:endParaRPr lang="zh-CN" altLang="en-US" sz="1200" dirty="0">
              <a:latin typeface="+mn-ea"/>
            </a:endParaRPr>
          </a:p>
        </p:txBody>
      </p:sp>
      <p:sp>
        <p:nvSpPr>
          <p:cNvPr id="15" name="文本占位符 6"/>
          <p:cNvSpPr txBox="1"/>
          <p:nvPr/>
        </p:nvSpPr>
        <p:spPr>
          <a:xfrm>
            <a:off x="899236" y="1422282"/>
            <a:ext cx="2252718" cy="512531"/>
          </a:xfrm>
          <a:prstGeom prst="rect">
            <a:avLst/>
          </a:prstGeom>
        </p:spPr>
        <p:txBody>
          <a:bodyPr vert="horz" lIns="91440" tIns="45720" rIns="91440" bIns="45720" rtlCol="0" anchor="ctr"/>
          <a:lstStyle>
            <a:defPPr>
              <a:defRPr lang="zh-CN"/>
            </a:defPPr>
            <a:lvl1pPr marL="0" algn="l" defTabSz="914400" rtl="0" eaLnBrk="1" latinLnBrk="0" hangingPunct="1">
              <a:defRPr sz="10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rgbClr val="0962AD"/>
                </a:solidFill>
                <a:latin typeface="+mn-ea"/>
              </a:rPr>
              <a:t>分公司录入</a:t>
            </a:r>
            <a:r>
              <a:rPr lang="en-US" altLang="zh-CN" sz="1200" b="1" dirty="0">
                <a:solidFill>
                  <a:srgbClr val="0962AD"/>
                </a:solidFill>
                <a:latin typeface="+mn-ea"/>
                <a:sym typeface="Wingdings" panose="05000000000000000000" pitchFamily="2" charset="2"/>
              </a:rPr>
              <a:t></a:t>
            </a:r>
            <a:r>
              <a:rPr lang="zh-CN" altLang="en-US" sz="1200" b="1" dirty="0">
                <a:solidFill>
                  <a:srgbClr val="0962AD"/>
                </a:solidFill>
                <a:latin typeface="+mn-ea"/>
              </a:rPr>
              <a:t>分公司审批</a:t>
            </a:r>
            <a:endParaRPr lang="en-US" altLang="en-US" sz="1200" b="1" dirty="0">
              <a:solidFill>
                <a:srgbClr val="0962AD"/>
              </a:solidFill>
              <a:latin typeface="+mn-ea"/>
            </a:endParaRPr>
          </a:p>
        </p:txBody>
      </p:sp>
      <p:sp>
        <p:nvSpPr>
          <p:cNvPr id="16" name="文本占位符 6"/>
          <p:cNvSpPr txBox="1"/>
          <p:nvPr/>
        </p:nvSpPr>
        <p:spPr>
          <a:xfrm>
            <a:off x="3456039" y="1394305"/>
            <a:ext cx="2252718" cy="512531"/>
          </a:xfrm>
          <a:prstGeom prst="rect">
            <a:avLst/>
          </a:prstGeom>
        </p:spPr>
        <p:txBody>
          <a:bodyPr vert="horz" lIns="91440" tIns="45720" rIns="91440" bIns="45720" rtlCol="0" anchor="ctr"/>
          <a:lstStyle>
            <a:defPPr>
              <a:defRPr lang="zh-CN"/>
            </a:defPPr>
            <a:lvl1pPr marL="0" algn="l" defTabSz="914400" rtl="0" eaLnBrk="1" latinLnBrk="0" hangingPunct="1">
              <a:defRPr sz="10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rgbClr val="0962AD"/>
                </a:solidFill>
                <a:latin typeface="+mn-ea"/>
              </a:rPr>
              <a:t>分公司</a:t>
            </a:r>
            <a:r>
              <a:rPr lang="en-US" altLang="zh-CN" sz="1200" b="1" dirty="0">
                <a:solidFill>
                  <a:srgbClr val="0962AD"/>
                </a:solidFill>
                <a:latin typeface="+mn-ea"/>
                <a:sym typeface="Wingdings" panose="05000000000000000000" pitchFamily="2" charset="2"/>
              </a:rPr>
              <a:t></a:t>
            </a:r>
            <a:r>
              <a:rPr lang="zh-CN" altLang="en-US" sz="1200" b="1" dirty="0">
                <a:solidFill>
                  <a:srgbClr val="0962AD"/>
                </a:solidFill>
                <a:latin typeface="+mn-ea"/>
                <a:sym typeface="Wingdings" panose="05000000000000000000" pitchFamily="2" charset="2"/>
              </a:rPr>
              <a:t>事业部</a:t>
            </a:r>
            <a:r>
              <a:rPr lang="en-US" altLang="zh-CN" sz="1200" b="1" dirty="0">
                <a:solidFill>
                  <a:srgbClr val="0962AD"/>
                </a:solidFill>
                <a:latin typeface="+mn-ea"/>
                <a:sym typeface="Wingdings" panose="05000000000000000000" pitchFamily="2" charset="2"/>
              </a:rPr>
              <a:t></a:t>
            </a:r>
            <a:r>
              <a:rPr lang="zh-CN" altLang="en-US" sz="1200" b="1" dirty="0">
                <a:solidFill>
                  <a:srgbClr val="0962AD"/>
                </a:solidFill>
                <a:latin typeface="+mn-ea"/>
                <a:sym typeface="Wingdings" panose="05000000000000000000" pitchFamily="2" charset="2"/>
              </a:rPr>
              <a:t>运营中心</a:t>
            </a:r>
            <a:endParaRPr lang="en-US" altLang="zh-CN" sz="1200" b="1" dirty="0">
              <a:solidFill>
                <a:srgbClr val="0962AD"/>
              </a:solidFill>
              <a:latin typeface="+mn-ea"/>
            </a:endParaRPr>
          </a:p>
        </p:txBody>
      </p:sp>
      <p:sp>
        <p:nvSpPr>
          <p:cNvPr id="17" name="文本占位符 6"/>
          <p:cNvSpPr txBox="1"/>
          <p:nvPr/>
        </p:nvSpPr>
        <p:spPr>
          <a:xfrm>
            <a:off x="6198142" y="1419394"/>
            <a:ext cx="1126359" cy="512531"/>
          </a:xfrm>
          <a:prstGeom prst="rect">
            <a:avLst/>
          </a:prstGeom>
        </p:spPr>
        <p:txBody>
          <a:bodyPr vert="horz" lIns="91440" tIns="45720" rIns="91440" bIns="45720" rtlCol="0" anchor="ctr"/>
          <a:lstStyle>
            <a:defPPr>
              <a:defRPr lang="zh-CN"/>
            </a:defPPr>
            <a:lvl1pPr marL="0" algn="l" defTabSz="914400" rtl="0" eaLnBrk="1" latinLnBrk="0" hangingPunct="1">
              <a:defRPr sz="10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rgbClr val="0962AD"/>
                </a:solidFill>
                <a:latin typeface="+mn-ea"/>
                <a:sym typeface="Wingdings" panose="05000000000000000000" pitchFamily="2" charset="2"/>
              </a:rPr>
              <a:t>运营中心</a:t>
            </a:r>
            <a:endParaRPr lang="en-US" altLang="zh-CN" sz="1200" b="1" dirty="0">
              <a:solidFill>
                <a:srgbClr val="0962AD"/>
              </a:solidFill>
              <a:latin typeface="+mn-ea"/>
            </a:endParaRPr>
          </a:p>
        </p:txBody>
      </p:sp>
      <p:sp>
        <p:nvSpPr>
          <p:cNvPr id="18" name="圆角矩形 17"/>
          <p:cNvSpPr/>
          <p:nvPr/>
        </p:nvSpPr>
        <p:spPr>
          <a:xfrm>
            <a:off x="651468" y="1854385"/>
            <a:ext cx="2388500" cy="4883826"/>
          </a:xfrm>
          <a:prstGeom prst="roundRect">
            <a:avLst/>
          </a:prstGeom>
          <a:noFill/>
          <a:ln w="19050">
            <a:prstDash val="dashDot"/>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9" name="圆角矩形 18"/>
          <p:cNvSpPr/>
          <p:nvPr/>
        </p:nvSpPr>
        <p:spPr>
          <a:xfrm>
            <a:off x="3211553" y="1854385"/>
            <a:ext cx="2260454" cy="4883826"/>
          </a:xfrm>
          <a:prstGeom prst="roundRect">
            <a:avLst/>
          </a:prstGeom>
          <a:noFill/>
          <a:ln w="19050">
            <a:prstDash val="dashDot"/>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20" name="圆角矩形 19"/>
          <p:cNvSpPr/>
          <p:nvPr/>
        </p:nvSpPr>
        <p:spPr>
          <a:xfrm>
            <a:off x="5597416" y="1848610"/>
            <a:ext cx="2223134" cy="4883826"/>
          </a:xfrm>
          <a:prstGeom prst="roundRect">
            <a:avLst/>
          </a:prstGeom>
          <a:noFill/>
          <a:ln w="19050">
            <a:prstDash val="dashDot"/>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21" name="圆角矩形 20"/>
          <p:cNvSpPr/>
          <p:nvPr/>
        </p:nvSpPr>
        <p:spPr>
          <a:xfrm>
            <a:off x="1005445" y="1106617"/>
            <a:ext cx="1692111" cy="312777"/>
          </a:xfrm>
          <a:prstGeom prst="roundRect">
            <a:avLst/>
          </a:prstGeom>
          <a:solidFill>
            <a:schemeClr val="accent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chemeClr val="bg1"/>
                </a:solidFill>
              </a:rPr>
              <a:t>统一运营</a:t>
            </a:r>
            <a:endParaRPr lang="zh-CN" altLang="en-US" b="1" dirty="0">
              <a:solidFill>
                <a:schemeClr val="bg1"/>
              </a:solidFill>
            </a:endParaRPr>
          </a:p>
        </p:txBody>
      </p:sp>
      <p:sp>
        <p:nvSpPr>
          <p:cNvPr id="22" name="圆角矩形 21"/>
          <p:cNvSpPr/>
          <p:nvPr/>
        </p:nvSpPr>
        <p:spPr>
          <a:xfrm>
            <a:off x="3411342" y="1106617"/>
            <a:ext cx="1692111" cy="312777"/>
          </a:xfrm>
          <a:prstGeom prst="roundRect">
            <a:avLst/>
          </a:prstGeom>
          <a:solidFill>
            <a:schemeClr val="accent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chemeClr val="bg1"/>
                </a:solidFill>
              </a:rPr>
              <a:t>业务支撑</a:t>
            </a:r>
            <a:endParaRPr lang="zh-CN" altLang="en-US" b="1" dirty="0">
              <a:solidFill>
                <a:schemeClr val="bg1"/>
              </a:solidFill>
            </a:endParaRPr>
          </a:p>
        </p:txBody>
      </p:sp>
      <p:sp>
        <p:nvSpPr>
          <p:cNvPr id="23" name="圆角矩形 22"/>
          <p:cNvSpPr/>
          <p:nvPr/>
        </p:nvSpPr>
        <p:spPr>
          <a:xfrm>
            <a:off x="5835861" y="1106617"/>
            <a:ext cx="1692111" cy="312777"/>
          </a:xfrm>
          <a:prstGeom prst="roundRect">
            <a:avLst/>
          </a:prstGeom>
          <a:solidFill>
            <a:schemeClr val="accent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chemeClr val="bg1"/>
                </a:solidFill>
              </a:rPr>
              <a:t>统一运营</a:t>
            </a:r>
            <a:endParaRPr lang="zh-CN" altLang="en-US" b="1" dirty="0">
              <a:solidFill>
                <a:schemeClr val="bg1"/>
              </a:solidFill>
            </a:endParaRPr>
          </a:p>
        </p:txBody>
      </p:sp>
      <p:sp>
        <p:nvSpPr>
          <p:cNvPr id="24" name="右箭头 23"/>
          <p:cNvSpPr/>
          <p:nvPr/>
        </p:nvSpPr>
        <p:spPr>
          <a:xfrm>
            <a:off x="2788077" y="1179121"/>
            <a:ext cx="521594" cy="156388"/>
          </a:xfrm>
          <a:prstGeom prst="rightArrow">
            <a:avLst/>
          </a:prstGeom>
          <a:solidFill>
            <a:schemeClr val="accent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bg1"/>
              </a:solidFill>
            </a:endParaRPr>
          </a:p>
        </p:txBody>
      </p:sp>
      <p:sp>
        <p:nvSpPr>
          <p:cNvPr id="25" name="右箭头 24"/>
          <p:cNvSpPr/>
          <p:nvPr/>
        </p:nvSpPr>
        <p:spPr>
          <a:xfrm>
            <a:off x="5205122" y="1175395"/>
            <a:ext cx="521594" cy="156388"/>
          </a:xfrm>
          <a:prstGeom prst="rightArrow">
            <a:avLst/>
          </a:prstGeom>
          <a:solidFill>
            <a:schemeClr val="accent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bg1"/>
              </a:solidFill>
            </a:endParaRPr>
          </a:p>
        </p:txBody>
      </p:sp>
      <p:sp>
        <p:nvSpPr>
          <p:cNvPr id="3" name="任意多边形: 形状 18"/>
          <p:cNvSpPr/>
          <p:nvPr>
            <p:custDataLst>
              <p:tags r:id="rId1"/>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4" name="对角圆角矩形 120"/>
          <p:cNvSpPr/>
          <p:nvPr>
            <p:custDataLst>
              <p:tags r:id="rId2"/>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产品开通流程</a:t>
            </a:r>
            <a:endParaRPr lang="zh-CN" altLang="en-US" sz="2400" b="1" dirty="0">
              <a:solidFill>
                <a:schemeClr val="bg1"/>
              </a:solidFill>
              <a:latin typeface="微软雅黑" panose="020B0503020204020204" charset="-122"/>
              <a:ea typeface="微软雅黑" panose="020B0503020204020204" charset="-122"/>
            </a:endParaRPr>
          </a:p>
        </p:txBody>
      </p:sp>
      <p:graphicFrame>
        <p:nvGraphicFramePr>
          <p:cNvPr id="26" name="表格 25"/>
          <p:cNvGraphicFramePr>
            <a:graphicFrameLocks noGrp="1"/>
          </p:cNvGraphicFramePr>
          <p:nvPr/>
        </p:nvGraphicFramePr>
        <p:xfrm>
          <a:off x="7927061" y="1064707"/>
          <a:ext cx="4258310" cy="5667375"/>
        </p:xfrm>
        <a:graphic>
          <a:graphicData uri="http://schemas.openxmlformats.org/drawingml/2006/table">
            <a:tbl>
              <a:tblPr firstRow="1" bandRow="1">
                <a:tableStyleId>{5C22544A-7EE6-4342-B048-85BDC9FD1C3A}</a:tableStyleId>
              </a:tblPr>
              <a:tblGrid>
                <a:gridCol w="1468650"/>
                <a:gridCol w="2789482"/>
              </a:tblGrid>
              <a:tr h="514823">
                <a:tc>
                  <a:txBody>
                    <a:bodyPr/>
                    <a:p>
                      <a:r>
                        <a:rPr lang="zh-CN" altLang="en-US" sz="1400" dirty="0">
                          <a:latin typeface="微软雅黑" panose="020B0503020204020204" charset="-122"/>
                          <a:ea typeface="微软雅黑" panose="020B0503020204020204" charset="-122"/>
                        </a:rPr>
                        <a:t>流程</a:t>
                      </a:r>
                      <a:endParaRPr lang="zh-CN" altLang="en-US" sz="1400" dirty="0">
                        <a:latin typeface="微软雅黑" panose="020B0503020204020204" charset="-122"/>
                        <a:ea typeface="微软雅黑" panose="020B0503020204020204" charset="-122"/>
                      </a:endParaRPr>
                    </a:p>
                  </a:txBody>
                  <a:tcPr anchor="ctr"/>
                </a:tc>
                <a:tc>
                  <a:txBody>
                    <a:bodyPr/>
                    <a:p>
                      <a:r>
                        <a:rPr lang="zh-CN" altLang="en-US" sz="1400" dirty="0">
                          <a:latin typeface="微软雅黑" panose="020B0503020204020204" charset="-122"/>
                          <a:ea typeface="微软雅黑" panose="020B0503020204020204" charset="-122"/>
                        </a:rPr>
                        <a:t>二代</a:t>
                      </a:r>
                      <a:endParaRPr lang="zh-CN" altLang="en-US" sz="1400" dirty="0">
                        <a:latin typeface="微软雅黑" panose="020B0503020204020204" charset="-122"/>
                        <a:ea typeface="微软雅黑" panose="020B0503020204020204" charset="-122"/>
                      </a:endParaRPr>
                    </a:p>
                  </a:txBody>
                  <a:tcPr anchor="ctr"/>
                </a:tc>
              </a:tr>
              <a:tr h="1129643">
                <a:tc>
                  <a:txBody>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1400" b="0" dirty="0">
                          <a:solidFill>
                            <a:schemeClr val="tx1"/>
                          </a:solidFill>
                          <a:latin typeface="微软雅黑" panose="020B0503020204020204" charset="-122"/>
                          <a:ea typeface="微软雅黑" panose="020B0503020204020204" charset="-122"/>
                        </a:rPr>
                        <a:t>Step1-</a:t>
                      </a:r>
                      <a:r>
                        <a:rPr lang="zh-CN" altLang="en-US" sz="1400" b="0" dirty="0">
                          <a:solidFill>
                            <a:schemeClr val="tx1"/>
                          </a:solidFill>
                          <a:latin typeface="微软雅黑" panose="020B0503020204020204" charset="-122"/>
                          <a:ea typeface="微软雅黑" panose="020B0503020204020204" charset="-122"/>
                        </a:rPr>
                        <a:t>客户注册</a:t>
                      </a:r>
                      <a:endParaRPr lang="en-US" altLang="zh-CN" sz="1400" b="0" dirty="0">
                        <a:solidFill>
                          <a:schemeClr val="tx1"/>
                        </a:solidFill>
                        <a:latin typeface="微软雅黑" panose="020B0503020204020204" charset="-122"/>
                        <a:ea typeface="微软雅黑" panose="020B0503020204020204" charset="-122"/>
                      </a:endParaRPr>
                    </a:p>
                  </a:txBody>
                  <a:tcPr anchor="ctr"/>
                </a:tc>
                <a:tc>
                  <a:txBody>
                    <a:bodyPr/>
                    <a:p>
                      <a:pPr marL="0" indent="0">
                        <a:buNone/>
                      </a:pPr>
                      <a:r>
                        <a:rPr lang="zh-CN" altLang="en-US" sz="1400" b="1" u="none" kern="1200" dirty="0">
                          <a:solidFill>
                            <a:schemeClr val="tx1"/>
                          </a:solidFill>
                          <a:latin typeface="微软雅黑" panose="020B0503020204020204" charset="-122"/>
                          <a:ea typeface="微软雅黑" panose="020B0503020204020204" charset="-122"/>
                          <a:cs typeface="+mn-cs"/>
                        </a:rPr>
                        <a:t>统一客户</a:t>
                      </a:r>
                      <a:endParaRPr lang="zh-CN" altLang="en-US" sz="1400" b="1" u="none" kern="1200" dirty="0">
                        <a:solidFill>
                          <a:schemeClr val="tx1"/>
                        </a:solidFill>
                        <a:latin typeface="微软雅黑" panose="020B0503020204020204" charset="-122"/>
                        <a:ea typeface="微软雅黑" panose="020B0503020204020204" charset="-122"/>
                        <a:cs typeface="+mn-cs"/>
                      </a:endParaRPr>
                    </a:p>
                  </a:txBody>
                  <a:tcPr anchor="ctr"/>
                </a:tc>
              </a:tr>
              <a:tr h="1095050">
                <a:tc>
                  <a:txBody>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1400" b="0" dirty="0">
                          <a:solidFill>
                            <a:schemeClr val="tx1"/>
                          </a:solidFill>
                          <a:latin typeface="微软雅黑" panose="020B0503020204020204" charset="-122"/>
                          <a:ea typeface="微软雅黑" panose="020B0503020204020204" charset="-122"/>
                        </a:rPr>
                        <a:t>Step2-</a:t>
                      </a:r>
                      <a:r>
                        <a:rPr lang="zh-CN" altLang="en-US" sz="1400" b="0" dirty="0">
                          <a:solidFill>
                            <a:schemeClr val="tx1"/>
                          </a:solidFill>
                          <a:latin typeface="微软雅黑" panose="020B0503020204020204" charset="-122"/>
                          <a:ea typeface="微软雅黑" panose="020B0503020204020204" charset="-122"/>
                        </a:rPr>
                        <a:t>申请产品开通</a:t>
                      </a:r>
                      <a:endParaRPr lang="zh-CN" altLang="en-US" sz="1400" b="0" dirty="0">
                        <a:solidFill>
                          <a:schemeClr val="tx1"/>
                        </a:solidFill>
                        <a:latin typeface="微软雅黑" panose="020B0503020204020204" charset="-122"/>
                        <a:ea typeface="微软雅黑" panose="020B0503020204020204" charset="-122"/>
                      </a:endParaRPr>
                    </a:p>
                    <a:p>
                      <a:endParaRPr lang="zh-CN" altLang="en-US" sz="1400" b="0" dirty="0">
                        <a:solidFill>
                          <a:schemeClr val="tx1"/>
                        </a:solidFill>
                        <a:latin typeface="微软雅黑" panose="020B0503020204020204" charset="-122"/>
                        <a:ea typeface="微软雅黑" panose="020B0503020204020204" charset="-122"/>
                      </a:endParaRPr>
                    </a:p>
                  </a:txBody>
                  <a:tcPr anchor="ctr"/>
                </a:tc>
                <a:tc>
                  <a:txBody>
                    <a:bodyPr/>
                    <a:p>
                      <a:r>
                        <a:rPr lang="zh-CN" altLang="en-US" sz="1400" b="1" u="none" kern="1200" dirty="0">
                          <a:solidFill>
                            <a:srgbClr val="0000FF"/>
                          </a:solidFill>
                          <a:effectLst/>
                          <a:latin typeface="微软雅黑" panose="020B0503020204020204" charset="-122"/>
                          <a:ea typeface="微软雅黑" panose="020B0503020204020204" charset="-122"/>
                          <a:cs typeface="+mn-cs"/>
                        </a:rPr>
                        <a:t>统一客户</a:t>
                      </a:r>
                      <a:endParaRPr lang="en-US" altLang="zh-CN" sz="1400" b="1" u="none" kern="1200" dirty="0">
                        <a:solidFill>
                          <a:srgbClr val="0000FF"/>
                        </a:solidFill>
                        <a:effectLst/>
                        <a:latin typeface="微软雅黑" panose="020B0503020204020204" charset="-122"/>
                        <a:ea typeface="微软雅黑" panose="020B0503020204020204" charset="-122"/>
                        <a:cs typeface="+mn-cs"/>
                      </a:endParaRPr>
                    </a:p>
                    <a:p>
                      <a:r>
                        <a:rPr lang="zh-CN" altLang="en-US" sz="1400" u="none" kern="1200">
                          <a:solidFill>
                            <a:srgbClr val="0000FF"/>
                          </a:solidFill>
                          <a:effectLst/>
                          <a:latin typeface="微软雅黑" panose="020B0503020204020204" charset="-122"/>
                          <a:ea typeface="微软雅黑" panose="020B0503020204020204" charset="-122"/>
                          <a:cs typeface="+mn-cs"/>
                        </a:rPr>
                        <a:t>（选择账户</a:t>
                      </a:r>
                      <a:r>
                        <a:rPr lang="zh-CN" altLang="en-US" sz="1400" u="none" kern="1200" dirty="0">
                          <a:solidFill>
                            <a:srgbClr val="0000FF"/>
                          </a:solidFill>
                          <a:effectLst/>
                          <a:latin typeface="微软雅黑" panose="020B0503020204020204" charset="-122"/>
                          <a:ea typeface="微软雅黑" panose="020B0503020204020204" charset="-122"/>
                          <a:cs typeface="+mn-cs"/>
                        </a:rPr>
                        <a:t>产品和银行托管资金</a:t>
                      </a:r>
                      <a:r>
                        <a:rPr lang="zh-CN" altLang="en-US" sz="1400" u="none" kern="1200">
                          <a:solidFill>
                            <a:srgbClr val="0000FF"/>
                          </a:solidFill>
                          <a:effectLst/>
                          <a:latin typeface="微软雅黑" panose="020B0503020204020204" charset="-122"/>
                          <a:ea typeface="微软雅黑" panose="020B0503020204020204" charset="-122"/>
                          <a:cs typeface="+mn-cs"/>
                        </a:rPr>
                        <a:t>管理模式，上送银行账户</a:t>
                      </a:r>
                      <a:r>
                        <a:rPr lang="zh-CN" altLang="en-US" sz="1400" u="none" kern="1200" dirty="0">
                          <a:solidFill>
                            <a:srgbClr val="0000FF"/>
                          </a:solidFill>
                          <a:effectLst/>
                          <a:latin typeface="微软雅黑" panose="020B0503020204020204" charset="-122"/>
                          <a:ea typeface="微软雅黑" panose="020B0503020204020204" charset="-122"/>
                          <a:cs typeface="+mn-cs"/>
                        </a:rPr>
                        <a:t>信息）</a:t>
                      </a:r>
                      <a:endParaRPr lang="en-US" altLang="zh-CN" sz="1400" u="none" kern="1200" dirty="0">
                        <a:solidFill>
                          <a:srgbClr val="0000FF"/>
                        </a:solidFill>
                        <a:effectLst/>
                        <a:latin typeface="微软雅黑" panose="020B0503020204020204" charset="-122"/>
                        <a:ea typeface="微软雅黑" panose="020B0503020204020204" charset="-122"/>
                        <a:cs typeface="+mn-cs"/>
                      </a:endParaRPr>
                    </a:p>
                  </a:txBody>
                  <a:tcPr anchor="ctr"/>
                </a:tc>
              </a:tr>
              <a:tr h="1113181">
                <a:tc>
                  <a:txBody>
                    <a:bodyPr/>
                    <a:p>
                      <a:pPr algn="ctr"/>
                      <a:r>
                        <a:rPr lang="en-US" altLang="zh-CN" sz="1400" kern="1200" dirty="0">
                          <a:solidFill>
                            <a:schemeClr val="tx1"/>
                          </a:solidFill>
                          <a:latin typeface="微软雅黑" panose="020B0503020204020204" charset="-122"/>
                          <a:ea typeface="微软雅黑" panose="020B0503020204020204" charset="-122"/>
                          <a:cs typeface="+mn-cs"/>
                        </a:rPr>
                        <a:t>STEP3-</a:t>
                      </a:r>
                      <a:r>
                        <a:rPr lang="zh-CN" altLang="en-US" sz="1400" kern="1200" dirty="0">
                          <a:solidFill>
                            <a:schemeClr val="tx1"/>
                          </a:solidFill>
                          <a:latin typeface="微软雅黑" panose="020B0503020204020204" charset="-122"/>
                          <a:ea typeface="微软雅黑" panose="020B0503020204020204" charset="-122"/>
                          <a:cs typeface="+mn-cs"/>
                        </a:rPr>
                        <a:t>准入审批</a:t>
                      </a:r>
                      <a:endParaRPr lang="zh-CN" altLang="en-US" sz="1400" kern="1200" dirty="0">
                        <a:solidFill>
                          <a:schemeClr val="tx1"/>
                        </a:solidFill>
                        <a:latin typeface="微软雅黑" panose="020B0503020204020204" charset="-122"/>
                        <a:ea typeface="微软雅黑" panose="020B0503020204020204" charset="-122"/>
                        <a:cs typeface="+mn-cs"/>
                      </a:endParaRPr>
                    </a:p>
                  </a:txBody>
                  <a:tcPr anchor="ctr"/>
                </a:tc>
                <a:tc>
                  <a:txBody>
                    <a:bodyPr/>
                    <a:p>
                      <a:pPr marL="171450" lvl="0" indent="-171450">
                        <a:buFont typeface="Wingdings" panose="05000000000000000000" pitchFamily="2" charset="2"/>
                        <a:buChar char="l"/>
                      </a:pPr>
                      <a:r>
                        <a:rPr lang="zh-CN" altLang="en-US" sz="1400" kern="1200" dirty="0">
                          <a:solidFill>
                            <a:schemeClr val="tx1"/>
                          </a:solidFill>
                          <a:latin typeface="微软雅黑" panose="020B0503020204020204" charset="-122"/>
                          <a:ea typeface="微软雅黑" panose="020B0503020204020204" charset="-122"/>
                          <a:cs typeface="+mn-cs"/>
                        </a:rPr>
                        <a:t>账户产品</a:t>
                      </a:r>
                      <a:endParaRPr lang="en-US" altLang="zh-CN" sz="1400" kern="1200" dirty="0">
                        <a:solidFill>
                          <a:schemeClr val="tx1"/>
                        </a:solidFill>
                        <a:latin typeface="微软雅黑" panose="020B0503020204020204" charset="-122"/>
                        <a:ea typeface="微软雅黑" panose="020B0503020204020204" charset="-122"/>
                        <a:cs typeface="+mn-cs"/>
                      </a:endParaRPr>
                    </a:p>
                    <a:p>
                      <a:pPr marL="171450" lvl="0" indent="-171450">
                        <a:buFont typeface="Wingdings" panose="05000000000000000000" pitchFamily="2" charset="2"/>
                        <a:buChar char="l"/>
                      </a:pPr>
                      <a:r>
                        <a:rPr lang="zh-CN" altLang="en-US" sz="1400" kern="1200" dirty="0">
                          <a:solidFill>
                            <a:schemeClr val="tx1"/>
                          </a:solidFill>
                          <a:latin typeface="微软雅黑" panose="020B0503020204020204" charset="-122"/>
                          <a:ea typeface="微软雅黑" panose="020B0503020204020204" charset="-122"/>
                          <a:cs typeface="+mn-cs"/>
                        </a:rPr>
                        <a:t>支付产品</a:t>
                      </a:r>
                      <a:endParaRPr lang="en-US" altLang="zh-CN" sz="1400" kern="1200" dirty="0">
                        <a:solidFill>
                          <a:schemeClr val="tx1"/>
                        </a:solidFill>
                        <a:latin typeface="微软雅黑" panose="020B0503020204020204" charset="-122"/>
                        <a:ea typeface="微软雅黑" panose="020B0503020204020204" charset="-122"/>
                        <a:cs typeface="+mn-cs"/>
                      </a:endParaRPr>
                    </a:p>
                    <a:p>
                      <a:pPr marL="171450" lvl="0" indent="-171450">
                        <a:buFont typeface="Wingdings" panose="05000000000000000000" pitchFamily="2" charset="2"/>
                        <a:buChar char="l"/>
                      </a:pPr>
                      <a:r>
                        <a:rPr lang="zh-CN" altLang="en-US" sz="1400" kern="1200" dirty="0">
                          <a:solidFill>
                            <a:schemeClr val="tx1"/>
                          </a:solidFill>
                          <a:latin typeface="微软雅黑" panose="020B0503020204020204" charset="-122"/>
                          <a:ea typeface="微软雅黑" panose="020B0503020204020204" charset="-122"/>
                          <a:cs typeface="+mn-cs"/>
                        </a:rPr>
                        <a:t>支付非标（所有）</a:t>
                      </a:r>
                      <a:endParaRPr lang="en-US" altLang="zh-CN" sz="1400" kern="1200" dirty="0">
                        <a:solidFill>
                          <a:schemeClr val="tx1"/>
                        </a:solidFill>
                        <a:latin typeface="微软雅黑" panose="020B0503020204020204" charset="-122"/>
                        <a:ea typeface="微软雅黑" panose="020B0503020204020204" charset="-122"/>
                        <a:cs typeface="+mn-cs"/>
                      </a:endParaRPr>
                    </a:p>
                    <a:p>
                      <a:pPr marL="171450" lvl="0" indent="-171450">
                        <a:buFont typeface="Wingdings" panose="05000000000000000000" pitchFamily="2" charset="2"/>
                        <a:buChar char="l"/>
                      </a:pPr>
                      <a:r>
                        <a:rPr lang="zh-CN" altLang="en-US" sz="1400" kern="1200" dirty="0">
                          <a:solidFill>
                            <a:schemeClr val="tx1"/>
                          </a:solidFill>
                          <a:latin typeface="微软雅黑" panose="020B0503020204020204" charset="-122"/>
                          <a:ea typeface="微软雅黑" panose="020B0503020204020204" charset="-122"/>
                          <a:cs typeface="+mn-cs"/>
                        </a:rPr>
                        <a:t>业务非标</a:t>
                      </a:r>
                      <a:endParaRPr lang="zh-CN" altLang="en-US" sz="1400" kern="1200" dirty="0">
                        <a:solidFill>
                          <a:schemeClr val="tx1"/>
                        </a:solidFill>
                        <a:latin typeface="微软雅黑" panose="020B0503020204020204" charset="-122"/>
                        <a:ea typeface="微软雅黑" panose="020B0503020204020204" charset="-122"/>
                        <a:cs typeface="+mn-cs"/>
                      </a:endParaRPr>
                    </a:p>
                  </a:txBody>
                  <a:tcPr anchor="ctr"/>
                </a:tc>
              </a:tr>
              <a:tr h="909688">
                <a:tc>
                  <a:txBody>
                    <a:bodyPr/>
                    <a:p>
                      <a:pPr algn="ctr"/>
                      <a:r>
                        <a:rPr lang="en-US" altLang="zh-CN" sz="1400" kern="1200" dirty="0">
                          <a:solidFill>
                            <a:schemeClr val="tx1"/>
                          </a:solidFill>
                          <a:latin typeface="微软雅黑" panose="020B0503020204020204" charset="-122"/>
                          <a:ea typeface="微软雅黑" panose="020B0503020204020204" charset="-122"/>
                          <a:cs typeface="+mn-cs"/>
                        </a:rPr>
                        <a:t>STEP4-</a:t>
                      </a:r>
                      <a:r>
                        <a:rPr lang="zh-CN" altLang="en-US" sz="1400" kern="1200" dirty="0">
                          <a:solidFill>
                            <a:schemeClr val="tx1"/>
                          </a:solidFill>
                          <a:latin typeface="微软雅黑" panose="020B0503020204020204" charset="-122"/>
                          <a:ea typeface="微软雅黑" panose="020B0503020204020204" charset="-122"/>
                          <a:cs typeface="+mn-cs"/>
                        </a:rPr>
                        <a:t>上线审批</a:t>
                      </a:r>
                      <a:endParaRPr lang="zh-CN" altLang="en-US" sz="1400" kern="1200" dirty="0">
                        <a:solidFill>
                          <a:schemeClr val="tx1"/>
                        </a:solidFill>
                        <a:latin typeface="微软雅黑" panose="020B0503020204020204" charset="-122"/>
                        <a:ea typeface="微软雅黑" panose="020B0503020204020204" charset="-122"/>
                        <a:cs typeface="+mn-cs"/>
                      </a:endParaRPr>
                    </a:p>
                  </a:txBody>
                  <a:tcPr anchor="ctr"/>
                </a:tc>
                <a:tc>
                  <a:txBody>
                    <a:bodyPr/>
                    <a:p>
                      <a:r>
                        <a:rPr lang="zh-CN" altLang="en-US" sz="1400" kern="1200" dirty="0">
                          <a:solidFill>
                            <a:schemeClr val="tx1"/>
                          </a:solidFill>
                          <a:latin typeface="微软雅黑" panose="020B0503020204020204" charset="-122"/>
                          <a:ea typeface="微软雅黑" panose="020B0503020204020204" charset="-122"/>
                          <a:cs typeface="+mn-cs"/>
                        </a:rPr>
                        <a:t>业务支撑</a:t>
                      </a:r>
                      <a:endParaRPr lang="zh-CN" altLang="zh-CN" sz="1400" kern="1200" dirty="0">
                        <a:solidFill>
                          <a:schemeClr val="tx1"/>
                        </a:solidFill>
                        <a:latin typeface="微软雅黑" panose="020B0503020204020204" charset="-122"/>
                        <a:ea typeface="微软雅黑" panose="020B0503020204020204" charset="-122"/>
                        <a:cs typeface="+mn-cs"/>
                      </a:endParaRPr>
                    </a:p>
                  </a:txBody>
                  <a:tcPr anchor="ctr"/>
                </a:tc>
              </a:tr>
              <a:tr h="904900">
                <a:tc>
                  <a:txBody>
                    <a:bodyPr/>
                    <a:p>
                      <a:pPr algn="ctr"/>
                      <a:r>
                        <a:rPr lang="en-US" altLang="zh-CN" sz="1400" kern="1200" dirty="0">
                          <a:solidFill>
                            <a:schemeClr val="tx1"/>
                          </a:solidFill>
                          <a:latin typeface="微软雅黑" panose="020B0503020204020204" charset="-122"/>
                          <a:ea typeface="微软雅黑" panose="020B0503020204020204" charset="-122"/>
                          <a:cs typeface="+mn-cs"/>
                        </a:rPr>
                        <a:t>STEP5-</a:t>
                      </a:r>
                      <a:r>
                        <a:rPr lang="zh-CN" altLang="en-US" sz="1400" kern="1200" dirty="0">
                          <a:solidFill>
                            <a:schemeClr val="tx1"/>
                          </a:solidFill>
                          <a:latin typeface="微软雅黑" panose="020B0503020204020204" charset="-122"/>
                          <a:ea typeface="微软雅黑" panose="020B0503020204020204" charset="-122"/>
                          <a:cs typeface="+mn-cs"/>
                        </a:rPr>
                        <a:t>业务配置</a:t>
                      </a:r>
                      <a:endParaRPr lang="zh-CN" altLang="en-US" sz="1400" kern="1200" dirty="0">
                        <a:solidFill>
                          <a:schemeClr val="tx1"/>
                        </a:solidFill>
                        <a:latin typeface="微软雅黑" panose="020B0503020204020204" charset="-122"/>
                        <a:ea typeface="微软雅黑" panose="020B0503020204020204" charset="-122"/>
                        <a:cs typeface="+mn-cs"/>
                      </a:endParaRPr>
                    </a:p>
                  </a:txBody>
                  <a:tcPr anchor="ctr"/>
                </a:tc>
                <a:tc>
                  <a:txBody>
                    <a:bodyPr/>
                    <a:p>
                      <a:r>
                        <a:rPr lang="zh-CN" altLang="en-US" sz="1400" kern="1200" dirty="0">
                          <a:solidFill>
                            <a:schemeClr val="tx1"/>
                          </a:solidFill>
                          <a:latin typeface="微软雅黑" panose="020B0503020204020204" charset="-122"/>
                          <a:ea typeface="微软雅黑" panose="020B0503020204020204" charset="-122"/>
                          <a:cs typeface="+mn-cs"/>
                        </a:rPr>
                        <a:t>系统自动配置</a:t>
                      </a:r>
                      <a:endParaRPr lang="zh-CN" altLang="en-US" sz="1400" kern="1200" dirty="0">
                        <a:solidFill>
                          <a:schemeClr val="tx1"/>
                        </a:solidFill>
                        <a:latin typeface="微软雅黑" panose="020B0503020204020204" charset="-122"/>
                        <a:ea typeface="微软雅黑" panose="020B0503020204020204" charset="-122"/>
                        <a:cs typeface="+mn-cs"/>
                      </a:endParaRPr>
                    </a:p>
                  </a:txBody>
                  <a:tcPr anchor="ct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7d195523061f1c0" descr="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 hidden="1"/>
          <p:cNvSpPr txBox="1"/>
          <p:nvPr/>
        </p:nvSpPr>
        <p:spPr>
          <a:xfrm>
            <a:off x="-474133" y="2404533"/>
            <a:ext cx="287899" cy="1354667"/>
          </a:xfrm>
          <a:prstGeom prst="rect">
            <a:avLst/>
          </a:prstGeom>
          <a:noFill/>
        </p:spPr>
        <p:txBody>
          <a:bodyPr vert="wordArtVert" rtlCol="0">
            <a:spAutoFit/>
          </a:bodyPr>
          <a:lstStyle/>
          <a:p>
            <a:r>
              <a:rPr lang="en-US" altLang="zh-CN" sz="135"/>
              <a:t>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a:t>
            </a:r>
            <a:endParaRPr lang="zh-CN" altLang="en-US" sz="135"/>
          </a:p>
        </p:txBody>
      </p:sp>
      <p:cxnSp>
        <p:nvCxnSpPr>
          <p:cNvPr id="16" name="爱设计-7-2"/>
          <p:cNvCxnSpPr/>
          <p:nvPr/>
        </p:nvCxnSpPr>
        <p:spPr>
          <a:xfrm>
            <a:off x="1092191" y="3292516"/>
            <a:ext cx="6397180" cy="0"/>
          </a:xfrm>
          <a:prstGeom prst="line">
            <a:avLst/>
          </a:prstGeom>
          <a:noFill/>
          <a:ln w="15875" cap="rnd" cmpd="sng" algn="ctr">
            <a:solidFill>
              <a:srgbClr val="267DFF">
                <a:alpha val="40000"/>
              </a:srgbClr>
            </a:solidFill>
            <a:prstDash val="dash"/>
            <a:miter lim="800000"/>
            <a:headEnd type="none" w="sm" len="sm"/>
            <a:tailEnd type="none" w="sm" len="sm"/>
          </a:ln>
          <a:effectLst/>
        </p:spPr>
      </p:cxnSp>
      <p:sp>
        <p:nvSpPr>
          <p:cNvPr id="18" name="爱设计-7-6"/>
          <p:cNvSpPr/>
          <p:nvPr/>
        </p:nvSpPr>
        <p:spPr>
          <a:xfrm>
            <a:off x="988694" y="3650560"/>
            <a:ext cx="4431204" cy="860425"/>
          </a:xfrm>
          <a:prstGeom prst="rect">
            <a:avLst/>
          </a:prstGeom>
          <a:noFill/>
        </p:spPr>
        <p:txBody>
          <a:bodyPr wrap="square" rtlCol="0">
            <a:spAutoFit/>
          </a:bodyPr>
          <a:lstStyle/>
          <a:p>
            <a:pPr algn="dist"/>
            <a:r>
              <a:rPr lang="zh-CN" altLang="en-US" sz="5000" b="1" dirty="0">
                <a:latin typeface="微软雅黑" panose="020B0503020204020204" charset="-122"/>
                <a:ea typeface="微软雅黑" panose="020B0503020204020204" charset="-122"/>
                <a:cs typeface="Alibaba PuHuiTi H" pitchFamily="18" charset="-122"/>
              </a:rPr>
              <a:t>产品介绍</a:t>
            </a:r>
            <a:endParaRPr lang="zh-CN" altLang="en-US" sz="5000" b="1" dirty="0">
              <a:latin typeface="微软雅黑" panose="020B0503020204020204" charset="-122"/>
              <a:ea typeface="微软雅黑" panose="020B0503020204020204" charset="-122"/>
              <a:cs typeface="Alibaba PuHuiTi H" pitchFamily="18" charset="-122"/>
            </a:endParaRPr>
          </a:p>
        </p:txBody>
      </p:sp>
      <p:sp>
        <p:nvSpPr>
          <p:cNvPr id="23" name="爱设计-7-8"/>
          <p:cNvSpPr txBox="1"/>
          <p:nvPr/>
        </p:nvSpPr>
        <p:spPr>
          <a:xfrm>
            <a:off x="1081321" y="2260613"/>
            <a:ext cx="2892425" cy="830580"/>
          </a:xfrm>
          <a:prstGeom prst="rect">
            <a:avLst/>
          </a:prstGeom>
          <a:noFill/>
          <a:effectLst/>
        </p:spPr>
        <p:txBody>
          <a:bodyPr vert="horz" wrap="none"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3800" kern="1200" dirty="0">
                <a:gradFill>
                  <a:gsLst>
                    <a:gs pos="75000">
                      <a:schemeClr val="bg1">
                        <a:alpha val="0"/>
                      </a:schemeClr>
                    </a:gs>
                    <a:gs pos="0">
                      <a:schemeClr val="bg1"/>
                    </a:gs>
                  </a:gsLst>
                  <a:lin ang="5400000" scaled="0"/>
                </a:gradFill>
                <a:latin typeface="Impact" panose="020B080603090205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a:pPr>
            <a:r>
              <a:rPr kumimoji="0" lang="en-US" altLang="zh-CN" sz="2800" b="1" u="none" strike="noStrike" kern="1200" cap="none" normalizeH="0" baseline="0" noProof="0" dirty="0">
                <a:ln w="15875">
                  <a:noFill/>
                </a:ln>
                <a:solidFill>
                  <a:schemeClr val="tx1">
                    <a:lumMod val="85000"/>
                    <a:lumOff val="15000"/>
                  </a:schemeClr>
                </a:solidFill>
                <a:uLnTx/>
                <a:uFillTx/>
                <a:latin typeface="微软雅黑" panose="020B0503020204020204" charset="-122"/>
                <a:ea typeface="微软雅黑" panose="020B0503020204020204" charset="-122"/>
              </a:rPr>
              <a:t>PART ONE . </a:t>
            </a:r>
            <a:r>
              <a:rPr kumimoji="0" lang="en-US" altLang="zh-CN" sz="54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rPr>
              <a:t>01</a:t>
            </a:r>
            <a:endParaRPr kumimoji="0" lang="en-US" altLang="en-US" sz="28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endParaRPr>
          </a:p>
        </p:txBody>
      </p:sp>
      <p:grpSp>
        <p:nvGrpSpPr>
          <p:cNvPr id="24" name="组合 23"/>
          <p:cNvGrpSpPr/>
          <p:nvPr/>
        </p:nvGrpSpPr>
        <p:grpSpPr>
          <a:xfrm>
            <a:off x="7019353" y="2676112"/>
            <a:ext cx="470018" cy="208812"/>
            <a:chOff x="6754631" y="2864794"/>
            <a:chExt cx="470018" cy="208812"/>
          </a:xfrm>
        </p:grpSpPr>
        <p:sp>
          <p:nvSpPr>
            <p:cNvPr id="25" name="爱设计-7-9"/>
            <p:cNvSpPr/>
            <p:nvPr/>
          </p:nvSpPr>
          <p:spPr>
            <a:xfrm>
              <a:off x="7085724" y="2864794"/>
              <a:ext cx="138925" cy="208812"/>
            </a:xfrm>
            <a:prstGeom prst="chevron">
              <a:avLst>
                <a:gd name="adj" fmla="val 41921"/>
              </a:avLst>
            </a:prstGeom>
            <a:solidFill>
              <a:srgbClr val="267DFF">
                <a:alpha val="3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6" name="爱设计-7-10"/>
            <p:cNvSpPr/>
            <p:nvPr/>
          </p:nvSpPr>
          <p:spPr>
            <a:xfrm>
              <a:off x="6920177" y="2864794"/>
              <a:ext cx="138925" cy="208812"/>
            </a:xfrm>
            <a:prstGeom prst="chevron">
              <a:avLst>
                <a:gd name="adj" fmla="val 41921"/>
              </a:avLst>
            </a:prstGeom>
            <a:solidFill>
              <a:srgbClr val="267DFF">
                <a:alpha val="5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7" name="爱设计-7-11"/>
            <p:cNvSpPr/>
            <p:nvPr/>
          </p:nvSpPr>
          <p:spPr>
            <a:xfrm>
              <a:off x="6754631" y="2864794"/>
              <a:ext cx="138925" cy="208812"/>
            </a:xfrm>
            <a:prstGeom prst="chevron">
              <a:avLst>
                <a:gd name="adj" fmla="val 41921"/>
              </a:avLst>
            </a:prstGeom>
            <a:solidFill>
              <a:srgbClr val="267DFF"/>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gr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5440518" y="1945367"/>
            <a:ext cx="6468278" cy="39787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图形 3" descr="思想气泡 轮廓"/>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V="1">
            <a:off x="7403467" y="3173393"/>
            <a:ext cx="2347562" cy="2145180"/>
          </a:xfrm>
          <a:prstGeom prst="rect">
            <a:avLst/>
          </a:prstGeom>
        </p:spPr>
      </p:pic>
      <p:sp>
        <p:nvSpPr>
          <p:cNvPr id="5" name="文本框 4"/>
          <p:cNvSpPr txBox="1"/>
          <p:nvPr/>
        </p:nvSpPr>
        <p:spPr>
          <a:xfrm>
            <a:off x="7554798" y="4245983"/>
            <a:ext cx="2044899" cy="338554"/>
          </a:xfrm>
          <a:prstGeom prst="rect">
            <a:avLst/>
          </a:prstGeom>
          <a:noFill/>
        </p:spPr>
        <p:txBody>
          <a:bodyPr wrap="square">
            <a:spAutoFit/>
          </a:bodyPr>
          <a:lstStyle/>
          <a:p>
            <a:pPr algn="ctr"/>
            <a:r>
              <a:rPr kumimoji="1" lang="zh-CN" altLang="en-US" sz="1600" dirty="0">
                <a:solidFill>
                  <a:srgbClr val="FF0000"/>
                </a:solidFill>
              </a:rPr>
              <a:t>系统自动化配置</a:t>
            </a:r>
            <a:endParaRPr kumimoji="1" lang="zh-CN" altLang="en-US" sz="1600" dirty="0">
              <a:solidFill>
                <a:srgbClr val="FF0000"/>
              </a:solidFill>
            </a:endParaRPr>
          </a:p>
        </p:txBody>
      </p:sp>
      <p:pic>
        <p:nvPicPr>
          <p:cNvPr id="6" name="图片 5"/>
          <p:cNvPicPr>
            <a:picLocks noChangeAspect="1"/>
          </p:cNvPicPr>
          <p:nvPr/>
        </p:nvPicPr>
        <p:blipFill>
          <a:blip r:embed="rId4"/>
          <a:stretch>
            <a:fillRect/>
          </a:stretch>
        </p:blipFill>
        <p:spPr>
          <a:xfrm>
            <a:off x="37943" y="1886138"/>
            <a:ext cx="5281394" cy="4037990"/>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1193562" y="1118250"/>
            <a:ext cx="10336379" cy="500137"/>
          </a:xfrm>
          <a:prstGeom prst="rect">
            <a:avLst/>
          </a:prstGeom>
          <a:noFill/>
        </p:spPr>
        <p:txBody>
          <a:bodyPr wrap="square" lIns="68580" tIns="34290" rIns="68580" bIns="34290" rtlCol="0" anchor="ctr">
            <a:spAutoFit/>
          </a:bodyPr>
          <a:lstStyle/>
          <a:p>
            <a:r>
              <a:rPr lang="zh-CN" altLang="en-US" sz="1400" spc="-5" dirty="0">
                <a:solidFill>
                  <a:srgbClr val="0D0D0D"/>
                </a:solidFill>
                <a:latin typeface="微软雅黑" panose="020B0503020204020204" charset="-122"/>
                <a:ea typeface="微软雅黑" panose="020B0503020204020204" charset="-122"/>
                <a:sym typeface="+mn-ea"/>
              </a:rPr>
              <a:t>统一客户“云商通二代”产品开通流程中，选择银行托管资金管理模式以及开户银行信息，产品开通完成，系统自动完成配置，可在云商通二代运营平台</a:t>
            </a:r>
            <a:r>
              <a:rPr lang="en-US" altLang="zh-CN" sz="1400" spc="-5" dirty="0">
                <a:solidFill>
                  <a:srgbClr val="0D0D0D"/>
                </a:solidFill>
                <a:latin typeface="微软雅黑" panose="020B0503020204020204" charset="-122"/>
                <a:ea typeface="微软雅黑" panose="020B0503020204020204" charset="-122"/>
                <a:sym typeface="+mn-ea"/>
              </a:rPr>
              <a:t>【</a:t>
            </a:r>
            <a:r>
              <a:rPr lang="zh-CN" altLang="en-US" sz="1400" spc="-5" dirty="0">
                <a:solidFill>
                  <a:srgbClr val="0D0D0D"/>
                </a:solidFill>
                <a:latin typeface="微软雅黑" panose="020B0503020204020204" charset="-122"/>
                <a:ea typeface="微软雅黑" panose="020B0503020204020204" charset="-122"/>
                <a:sym typeface="+mn-ea"/>
              </a:rPr>
              <a:t>应用资金管理模式管理</a:t>
            </a:r>
            <a:r>
              <a:rPr lang="en-US" altLang="zh-CN" sz="1400" spc="-5" dirty="0">
                <a:solidFill>
                  <a:srgbClr val="0D0D0D"/>
                </a:solidFill>
                <a:latin typeface="微软雅黑" panose="020B0503020204020204" charset="-122"/>
                <a:ea typeface="微软雅黑" panose="020B0503020204020204" charset="-122"/>
                <a:sym typeface="+mn-ea"/>
              </a:rPr>
              <a:t>】</a:t>
            </a:r>
            <a:r>
              <a:rPr lang="zh-CN" altLang="en-US" sz="1400" spc="-5" dirty="0">
                <a:solidFill>
                  <a:srgbClr val="0D0D0D"/>
                </a:solidFill>
                <a:latin typeface="微软雅黑" panose="020B0503020204020204" charset="-122"/>
                <a:ea typeface="微软雅黑" panose="020B0503020204020204" charset="-122"/>
                <a:sym typeface="+mn-ea"/>
              </a:rPr>
              <a:t>菜单查看。</a:t>
            </a:r>
            <a:endParaRPr lang="en-US" altLang="zh-CN" sz="1400" spc="-5" dirty="0">
              <a:solidFill>
                <a:srgbClr val="0D0D0D"/>
              </a:solidFill>
              <a:latin typeface="微软雅黑" panose="020B0503020204020204" charset="-122"/>
              <a:ea typeface="微软雅黑" panose="020B0503020204020204" charset="-122"/>
              <a:sym typeface="Arial" panose="020B0604020202020204" pitchFamily="34" charset="0"/>
            </a:endParaRPr>
          </a:p>
        </p:txBody>
      </p:sp>
      <p:sp>
        <p:nvSpPr>
          <p:cNvPr id="2" name="任意多边形: 形状 18"/>
          <p:cNvSpPr/>
          <p:nvPr>
            <p:custDataLst>
              <p:tags r:id="rId5"/>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9" name="对角圆角矩形 120"/>
          <p:cNvSpPr/>
          <p:nvPr>
            <p:custDataLst>
              <p:tags r:id="rId6"/>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运营管理</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14"/>
          <p:cNvSpPr/>
          <p:nvPr/>
        </p:nvSpPr>
        <p:spPr>
          <a:xfrm flipH="1">
            <a:off x="-1" y="3780693"/>
            <a:ext cx="5907001" cy="3077307"/>
          </a:xfrm>
          <a:custGeom>
            <a:avLst/>
            <a:gdLst>
              <a:gd name="connsiteX0" fmla="*/ 5907003 w 5907003"/>
              <a:gd name="connsiteY0" fmla="*/ 0 h 3077307"/>
              <a:gd name="connsiteX1" fmla="*/ 5907003 w 5907003"/>
              <a:gd name="connsiteY1" fmla="*/ 3077307 h 3077307"/>
              <a:gd name="connsiteX2" fmla="*/ 0 w 5907003"/>
              <a:gd name="connsiteY2" fmla="*/ 3077307 h 3077307"/>
              <a:gd name="connsiteX3" fmla="*/ 28990 w 5907003"/>
              <a:gd name="connsiteY3" fmla="*/ 2944064 h 3077307"/>
              <a:gd name="connsiteX4" fmla="*/ 5907003 w 5907003"/>
              <a:gd name="connsiteY4" fmla="*/ 0 h 3077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7003" h="3077307">
                <a:moveTo>
                  <a:pt x="5907003" y="0"/>
                </a:moveTo>
                <a:lnTo>
                  <a:pt x="5907003" y="3077307"/>
                </a:lnTo>
                <a:lnTo>
                  <a:pt x="0" y="3077307"/>
                </a:lnTo>
                <a:lnTo>
                  <a:pt x="28990" y="2944064"/>
                </a:lnTo>
                <a:cubicBezTo>
                  <a:pt x="465129" y="1277021"/>
                  <a:pt x="2930717" y="0"/>
                  <a:pt x="5907003" y="0"/>
                </a:cubicBez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9200"/>
            <a:endParaRPr lang="zh-CN" altLang="en-US" sz="2400">
              <a:solidFill>
                <a:prstClr val="white"/>
              </a:solidFill>
              <a:latin typeface="Calibri" panose="020F0502020204030204"/>
              <a:ea typeface="宋体" panose="02010600030101010101" pitchFamily="2" charset="-122"/>
            </a:endParaRPr>
          </a:p>
        </p:txBody>
      </p:sp>
      <p:sp>
        <p:nvSpPr>
          <p:cNvPr id="16" name="任意多边形 15"/>
          <p:cNvSpPr/>
          <p:nvPr/>
        </p:nvSpPr>
        <p:spPr>
          <a:xfrm flipH="1">
            <a:off x="0" y="4518830"/>
            <a:ext cx="12191997" cy="2339169"/>
          </a:xfrm>
          <a:custGeom>
            <a:avLst/>
            <a:gdLst>
              <a:gd name="connsiteX0" fmla="*/ 496389 w 12192000"/>
              <a:gd name="connsiteY0" fmla="*/ 0 h 2339170"/>
              <a:gd name="connsiteX1" fmla="*/ 12075322 w 12192000"/>
              <a:gd name="connsiteY1" fmla="*/ 2242156 h 2339170"/>
              <a:gd name="connsiteX2" fmla="*/ 12192000 w 12192000"/>
              <a:gd name="connsiteY2" fmla="*/ 2328605 h 2339170"/>
              <a:gd name="connsiteX3" fmla="*/ 12192000 w 12192000"/>
              <a:gd name="connsiteY3" fmla="*/ 2339170 h 2339170"/>
              <a:gd name="connsiteX4" fmla="*/ 0 w 12192000"/>
              <a:gd name="connsiteY4" fmla="*/ 2339170 h 2339170"/>
              <a:gd name="connsiteX5" fmla="*/ 0 w 12192000"/>
              <a:gd name="connsiteY5" fmla="*/ 3667 h 233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2339170">
                <a:moveTo>
                  <a:pt x="496389" y="0"/>
                </a:moveTo>
                <a:cubicBezTo>
                  <a:pt x="5701591" y="0"/>
                  <a:pt x="10167629" y="924535"/>
                  <a:pt x="12075322" y="2242156"/>
                </a:cubicBezTo>
                <a:lnTo>
                  <a:pt x="12192000" y="2328605"/>
                </a:lnTo>
                <a:lnTo>
                  <a:pt x="12192000" y="2339170"/>
                </a:lnTo>
                <a:lnTo>
                  <a:pt x="0" y="2339170"/>
                </a:lnTo>
                <a:lnTo>
                  <a:pt x="0" y="3667"/>
                </a:lnTo>
                <a:close/>
              </a:path>
            </a:pathLst>
          </a:custGeom>
          <a:solidFill>
            <a:schemeClr val="accent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9200"/>
            <a:endParaRPr lang="zh-CN" altLang="en-US" sz="2400">
              <a:solidFill>
                <a:prstClr val="white"/>
              </a:solidFill>
              <a:latin typeface="Calibri" panose="020F0502020204030204"/>
              <a:ea typeface="宋体" panose="02010600030101010101" pitchFamily="2" charset="-122"/>
            </a:endParaRPr>
          </a:p>
        </p:txBody>
      </p:sp>
      <p:sp>
        <p:nvSpPr>
          <p:cNvPr id="42" name="TextBox 41"/>
          <p:cNvSpPr txBox="1"/>
          <p:nvPr/>
        </p:nvSpPr>
        <p:spPr>
          <a:xfrm>
            <a:off x="5107021" y="2485096"/>
            <a:ext cx="5019473" cy="923330"/>
          </a:xfrm>
          <a:prstGeom prst="rect">
            <a:avLst/>
          </a:prstGeom>
          <a:noFill/>
        </p:spPr>
        <p:txBody>
          <a:bodyPr wrap="square" rtlCol="0">
            <a:spAutoFit/>
          </a:bodyPr>
          <a:p>
            <a:pPr algn="just" defTabSz="1219200">
              <a:lnSpc>
                <a:spcPct val="150000"/>
              </a:lnSpc>
            </a:pPr>
            <a:r>
              <a:rPr lang="zh-CN" altLang="en-US" sz="1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以专业的解决方案解决客户业务需求，促进客户的运营效率、营销能力和服务品质持续提升；成为连接银行、金融机构、商户之间的桥梁，在价值互联的产业生态网络中，实现多方共赢。</a:t>
            </a:r>
            <a:endParaRPr lang="zh-CN" altLang="en-US" sz="1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2" name="矩形 1"/>
          <p:cNvSpPr/>
          <p:nvPr/>
        </p:nvSpPr>
        <p:spPr>
          <a:xfrm>
            <a:off x="5423326" y="4765667"/>
            <a:ext cx="6096000" cy="1754326"/>
          </a:xfrm>
          <a:prstGeom prst="rect">
            <a:avLst/>
          </a:prstGeom>
        </p:spPr>
        <p:txBody>
          <a:bodyPr>
            <a:spAutoFit/>
          </a:bodyPr>
          <a:p>
            <a:pPr algn="r">
              <a:lnSpc>
                <a:spcPct val="150000"/>
              </a:lnSpc>
            </a:pPr>
            <a:r>
              <a:rPr lang="zh-CN" altLang="en-US" sz="1200" b="1" dirty="0">
                <a:solidFill>
                  <a:schemeClr val="bg1"/>
                </a:solidFill>
                <a:latin typeface="微软雅黑" panose="020B0503020204020204" charset="-122"/>
                <a:ea typeface="微软雅黑" panose="020B0503020204020204" charset="-122"/>
              </a:rPr>
              <a:t>通联支付网络服务股份有限公司</a:t>
            </a:r>
            <a:endParaRPr lang="zh-CN" altLang="en-US" sz="1200" b="1" dirty="0">
              <a:solidFill>
                <a:schemeClr val="bg1"/>
              </a:solidFill>
              <a:latin typeface="微软雅黑" panose="020B0503020204020204" charset="-122"/>
              <a:ea typeface="微软雅黑" panose="020B0503020204020204" charset="-122"/>
            </a:endParaRPr>
          </a:p>
          <a:p>
            <a:pPr algn="r">
              <a:lnSpc>
                <a:spcPct val="150000"/>
              </a:lnSpc>
            </a:pPr>
            <a:r>
              <a:rPr lang="en-US" altLang="zh-CN" sz="1100" dirty="0" err="1">
                <a:solidFill>
                  <a:schemeClr val="bg1"/>
                </a:solidFill>
                <a:latin typeface="微软雅黑" panose="020B0503020204020204" charset="-122"/>
                <a:ea typeface="微软雅黑" panose="020B0503020204020204" charset="-122"/>
              </a:rPr>
              <a:t>Allinpay</a:t>
            </a:r>
            <a:r>
              <a:rPr lang="en-US" altLang="zh-CN" sz="1100" dirty="0">
                <a:solidFill>
                  <a:schemeClr val="bg1"/>
                </a:solidFill>
                <a:latin typeface="微软雅黑" panose="020B0503020204020204" charset="-122"/>
                <a:ea typeface="微软雅黑" panose="020B0503020204020204" charset="-122"/>
              </a:rPr>
              <a:t> Network Services </a:t>
            </a:r>
            <a:r>
              <a:rPr lang="en-US" altLang="zh-CN" sz="1100" dirty="0" err="1">
                <a:solidFill>
                  <a:schemeClr val="bg1"/>
                </a:solidFill>
                <a:latin typeface="微软雅黑" panose="020B0503020204020204" charset="-122"/>
                <a:ea typeface="微软雅黑" panose="020B0503020204020204" charset="-122"/>
              </a:rPr>
              <a:t>Co.,Ltd</a:t>
            </a:r>
            <a:r>
              <a:rPr lang="en-US" altLang="zh-CN" sz="1100" dirty="0">
                <a:solidFill>
                  <a:schemeClr val="bg1"/>
                </a:solidFill>
                <a:latin typeface="微软雅黑" panose="020B0503020204020204" charset="-122"/>
                <a:ea typeface="微软雅黑" panose="020B0503020204020204" charset="-122"/>
              </a:rPr>
              <a:t>.</a:t>
            </a:r>
            <a:endParaRPr lang="en-US" altLang="zh-CN" sz="1100" dirty="0">
              <a:solidFill>
                <a:schemeClr val="bg1"/>
              </a:solidFill>
              <a:latin typeface="微软雅黑" panose="020B0503020204020204" charset="-122"/>
              <a:ea typeface="微软雅黑" panose="020B0503020204020204" charset="-122"/>
            </a:endParaRPr>
          </a:p>
          <a:p>
            <a:pPr algn="r">
              <a:lnSpc>
                <a:spcPct val="150000"/>
              </a:lnSpc>
            </a:pPr>
            <a:endParaRPr lang="en-US" altLang="zh-CN" sz="1200" b="1" dirty="0">
              <a:solidFill>
                <a:schemeClr val="bg1"/>
              </a:solidFill>
              <a:latin typeface="微软雅黑" panose="020B0503020204020204" charset="-122"/>
              <a:ea typeface="微软雅黑" panose="020B0503020204020204" charset="-122"/>
            </a:endParaRPr>
          </a:p>
          <a:p>
            <a:pPr algn="r">
              <a:lnSpc>
                <a:spcPct val="150000"/>
              </a:lnSpc>
            </a:pPr>
            <a:r>
              <a:rPr lang="zh-CN" altLang="en-US" sz="1200" dirty="0">
                <a:solidFill>
                  <a:schemeClr val="bg1"/>
                </a:solidFill>
                <a:latin typeface="微软雅黑" panose="020B0503020204020204" charset="-122"/>
                <a:ea typeface="微软雅黑" panose="020B0503020204020204" charset="-122"/>
              </a:rPr>
              <a:t>联系地址：上海市浦东新区金沪路</a:t>
            </a:r>
            <a:r>
              <a:rPr lang="en-US" altLang="zh-CN" sz="1200" dirty="0">
                <a:solidFill>
                  <a:schemeClr val="bg1"/>
                </a:solidFill>
                <a:latin typeface="微软雅黑" panose="020B0503020204020204" charset="-122"/>
                <a:ea typeface="微软雅黑" panose="020B0503020204020204" charset="-122"/>
              </a:rPr>
              <a:t>55</a:t>
            </a:r>
            <a:r>
              <a:rPr lang="zh-CN" altLang="en-US" sz="1200" dirty="0">
                <a:solidFill>
                  <a:schemeClr val="bg1"/>
                </a:solidFill>
                <a:latin typeface="微软雅黑" panose="020B0503020204020204" charset="-122"/>
                <a:ea typeface="微软雅黑" panose="020B0503020204020204" charset="-122"/>
              </a:rPr>
              <a:t>号通华科技大厦</a:t>
            </a:r>
            <a:endParaRPr lang="zh-CN" altLang="en-US" sz="1200" dirty="0">
              <a:solidFill>
                <a:schemeClr val="bg1"/>
              </a:solidFill>
              <a:latin typeface="微软雅黑" panose="020B0503020204020204" charset="-122"/>
              <a:ea typeface="微软雅黑" panose="020B0503020204020204" charset="-122"/>
            </a:endParaRPr>
          </a:p>
          <a:p>
            <a:pPr algn="r">
              <a:lnSpc>
                <a:spcPct val="150000"/>
              </a:lnSpc>
            </a:pPr>
            <a:r>
              <a:rPr lang="zh-CN" altLang="en-US" sz="1200" dirty="0">
                <a:solidFill>
                  <a:schemeClr val="bg1"/>
                </a:solidFill>
                <a:latin typeface="微软雅黑" panose="020B0503020204020204" charset="-122"/>
                <a:ea typeface="微软雅黑" panose="020B0503020204020204" charset="-122"/>
              </a:rPr>
              <a:t>邮政编码：</a:t>
            </a:r>
            <a:r>
              <a:rPr lang="en-US" altLang="zh-CN" sz="1200" dirty="0">
                <a:solidFill>
                  <a:schemeClr val="bg1"/>
                </a:solidFill>
                <a:latin typeface="微软雅黑" panose="020B0503020204020204" charset="-122"/>
                <a:ea typeface="微软雅黑" panose="020B0503020204020204" charset="-122"/>
              </a:rPr>
              <a:t>201206          </a:t>
            </a:r>
            <a:r>
              <a:rPr lang="zh-CN" altLang="en-US" sz="1200" dirty="0">
                <a:solidFill>
                  <a:schemeClr val="bg1"/>
                </a:solidFill>
                <a:latin typeface="微软雅黑" panose="020B0503020204020204" charset="-122"/>
                <a:ea typeface="微软雅黑" panose="020B0503020204020204" charset="-122"/>
              </a:rPr>
              <a:t>全国统一客服热线：</a:t>
            </a:r>
            <a:r>
              <a:rPr lang="en-US" altLang="zh-CN" sz="1200" dirty="0">
                <a:solidFill>
                  <a:schemeClr val="bg1"/>
                </a:solidFill>
                <a:latin typeface="微软雅黑" panose="020B0503020204020204" charset="-122"/>
                <a:ea typeface="微软雅黑" panose="020B0503020204020204" charset="-122"/>
              </a:rPr>
              <a:t>95193</a:t>
            </a:r>
            <a:endParaRPr lang="en-US" altLang="zh-CN" sz="1200" dirty="0">
              <a:solidFill>
                <a:schemeClr val="bg1"/>
              </a:solidFill>
              <a:latin typeface="微软雅黑" panose="020B0503020204020204" charset="-122"/>
              <a:ea typeface="微软雅黑" panose="020B0503020204020204" charset="-122"/>
            </a:endParaRPr>
          </a:p>
          <a:p>
            <a:pPr algn="r">
              <a:lnSpc>
                <a:spcPct val="150000"/>
              </a:lnSpc>
            </a:pPr>
            <a:r>
              <a:rPr lang="zh-CN" altLang="en-US" sz="1200" dirty="0">
                <a:solidFill>
                  <a:schemeClr val="bg1"/>
                </a:solidFill>
                <a:latin typeface="微软雅黑" panose="020B0503020204020204" charset="-122"/>
                <a:ea typeface="微软雅黑" panose="020B0503020204020204" charset="-122"/>
              </a:rPr>
              <a:t>官方网站：</a:t>
            </a:r>
            <a:r>
              <a:rPr lang="en-US" altLang="zh-CN" sz="1200" dirty="0">
                <a:solidFill>
                  <a:schemeClr val="bg1"/>
                </a:solidFill>
                <a:latin typeface="微软雅黑" panose="020B0503020204020204" charset="-122"/>
                <a:ea typeface="微软雅黑" panose="020B0503020204020204" charset="-122"/>
              </a:rPr>
              <a:t>www.allinpay.com        </a:t>
            </a:r>
            <a:r>
              <a:rPr lang="zh-CN" altLang="en-US" sz="1200" dirty="0">
                <a:solidFill>
                  <a:schemeClr val="bg1"/>
                </a:solidFill>
                <a:latin typeface="微软雅黑" panose="020B0503020204020204" charset="-122"/>
                <a:ea typeface="微软雅黑" panose="020B0503020204020204" charset="-122"/>
              </a:rPr>
              <a:t>联系邮箱：</a:t>
            </a:r>
            <a:r>
              <a:rPr lang="en-US" altLang="zh-CN" sz="1200" dirty="0">
                <a:solidFill>
                  <a:schemeClr val="bg1"/>
                </a:solidFill>
                <a:latin typeface="微软雅黑" panose="020B0503020204020204" charset="-122"/>
                <a:ea typeface="微软雅黑" panose="020B0503020204020204" charset="-122"/>
              </a:rPr>
              <a:t>95193@allinpay.com</a:t>
            </a:r>
            <a:endParaRPr lang="zh-CN" altLang="en-US" sz="1200" dirty="0">
              <a:solidFill>
                <a:schemeClr val="bg1"/>
              </a:solidFill>
            </a:endParaRPr>
          </a:p>
        </p:txBody>
      </p:sp>
      <p:pic>
        <p:nvPicPr>
          <p:cNvPr id="8" name="Picture 2" descr="E:\Regina\设计文件\通联logo\微讯二维码.png"/>
          <p:cNvPicPr>
            <a:picLocks noChangeAspect="1" noChangeArrowheads="1"/>
          </p:cNvPicPr>
          <p:nvPr/>
        </p:nvPicPr>
        <p:blipFill>
          <a:blip r:embed="rId1" cstate="print"/>
          <a:srcRect/>
          <a:stretch>
            <a:fillRect/>
          </a:stretch>
        </p:blipFill>
        <p:spPr bwMode="auto">
          <a:xfrm>
            <a:off x="1544544" y="4642698"/>
            <a:ext cx="1000132" cy="1000132"/>
          </a:xfrm>
          <a:prstGeom prst="rect">
            <a:avLst/>
          </a:prstGeom>
          <a:noFill/>
        </p:spPr>
      </p:pic>
      <p:sp>
        <p:nvSpPr>
          <p:cNvPr id="9" name="TextBox 8"/>
          <p:cNvSpPr txBox="1"/>
          <p:nvPr/>
        </p:nvSpPr>
        <p:spPr>
          <a:xfrm>
            <a:off x="5107021" y="1069872"/>
            <a:ext cx="4824920" cy="1077218"/>
          </a:xfrm>
          <a:prstGeom prst="rect">
            <a:avLst/>
          </a:prstGeom>
          <a:noFill/>
        </p:spPr>
        <p:txBody>
          <a:bodyPr wrap="square" rtlCol="0">
            <a:spAutoFit/>
          </a:bodyPr>
          <a:p>
            <a:pPr defTabSz="1219200"/>
            <a:r>
              <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专业提升品质</a:t>
            </a:r>
            <a:endParaRPr lang="en-US" altLang="zh-CN" sz="32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algn="r" defTabSz="1219200"/>
            <a:r>
              <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联合创造价值</a:t>
            </a:r>
            <a:endPar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10" name="文本框 9"/>
          <p:cNvSpPr txBox="1"/>
          <p:nvPr/>
        </p:nvSpPr>
        <p:spPr>
          <a:xfrm>
            <a:off x="-191288" y="4289912"/>
            <a:ext cx="2470150" cy="336695"/>
          </a:xfrm>
          <a:prstGeom prst="rect">
            <a:avLst/>
          </a:prstGeom>
          <a:noFill/>
        </p:spPr>
        <p:txBody>
          <a:bodyPr wrap="square" rtlCol="0">
            <a:spAutoFit/>
          </a:bodyPr>
          <a:p>
            <a:pPr algn="ctr">
              <a:lnSpc>
                <a:spcPct val="150000"/>
              </a:lnSpc>
            </a:pPr>
            <a:r>
              <a:rPr lang="zh-CN" altLang="en-US" sz="1200" dirty="0">
                <a:latin typeface="微软雅黑" panose="020B0503020204020204" charset="-122"/>
                <a:ea typeface="微软雅黑" panose="020B0503020204020204" charset="-122"/>
              </a:rPr>
              <a:t>关注通联，了解更多</a:t>
            </a:r>
            <a:endParaRPr lang="zh-CN" altLang="en-US" sz="1200" dirty="0">
              <a:solidFill>
                <a:schemeClr val="tx1"/>
              </a:solidFill>
              <a:uFillTx/>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0737" y="4643083"/>
            <a:ext cx="1000132" cy="999747"/>
          </a:xfrm>
          <a:prstGeom prst="rect">
            <a:avLst/>
          </a:prstGeom>
        </p:spPr>
      </p:pic>
      <p:sp>
        <p:nvSpPr>
          <p:cNvPr id="6" name="灯片编号占位符 5"/>
          <p:cNvSpPr>
            <a:spLocks noGrp="1"/>
          </p:cNvSpPr>
          <p:nvPr/>
        </p:nvSpPr>
        <p:spPr>
          <a:xfrm>
            <a:off x="8610599" y="624046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sz="10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C2B00-4FB8-485D-B8C4-621FB904E8AA}" type="slidenum">
              <a:rPr lang="zh-CN" altLang="en-US" smtClean="0"/>
            </a:fld>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
          <p:cNvGrpSpPr/>
          <p:nvPr/>
        </p:nvGrpSpPr>
        <p:grpSpPr>
          <a:xfrm>
            <a:off x="600523" y="1483006"/>
            <a:ext cx="387685" cy="389170"/>
            <a:chOff x="698129" y="1917627"/>
            <a:chExt cx="387685" cy="389170"/>
          </a:xfrm>
        </p:grpSpPr>
        <p:sp>
          <p:nvSpPr>
            <p:cNvPr id="6" name="Freeform 16"/>
            <p:cNvSpPr/>
            <p:nvPr/>
          </p:nvSpPr>
          <p:spPr bwMode="auto">
            <a:xfrm>
              <a:off x="698129" y="1917627"/>
              <a:ext cx="387685" cy="389170"/>
            </a:xfrm>
            <a:custGeom>
              <a:avLst/>
              <a:gdLst>
                <a:gd name="T0" fmla="*/ 65 w 130"/>
                <a:gd name="T1" fmla="*/ 0 h 131"/>
                <a:gd name="T2" fmla="*/ 0 w 130"/>
                <a:gd name="T3" fmla="*/ 65 h 131"/>
                <a:gd name="T4" fmla="*/ 24 w 130"/>
                <a:gd name="T5" fmla="*/ 116 h 131"/>
                <a:gd name="T6" fmla="*/ 24 w 130"/>
                <a:gd name="T7" fmla="*/ 63 h 131"/>
                <a:gd name="T8" fmla="*/ 29 w 130"/>
                <a:gd name="T9" fmla="*/ 58 h 131"/>
                <a:gd name="T10" fmla="*/ 82 w 130"/>
                <a:gd name="T11" fmla="*/ 58 h 131"/>
                <a:gd name="T12" fmla="*/ 76 w 130"/>
                <a:gd name="T13" fmla="*/ 52 h 131"/>
                <a:gd name="T14" fmla="*/ 76 w 130"/>
                <a:gd name="T15" fmla="*/ 45 h 131"/>
                <a:gd name="T16" fmla="*/ 82 w 130"/>
                <a:gd name="T17" fmla="*/ 45 h 131"/>
                <a:gd name="T18" fmla="*/ 97 w 130"/>
                <a:gd name="T19" fmla="*/ 60 h 131"/>
                <a:gd name="T20" fmla="*/ 97 w 130"/>
                <a:gd name="T21" fmla="*/ 66 h 131"/>
                <a:gd name="T22" fmla="*/ 82 w 130"/>
                <a:gd name="T23" fmla="*/ 80 h 131"/>
                <a:gd name="T24" fmla="*/ 79 w 130"/>
                <a:gd name="T25" fmla="*/ 82 h 131"/>
                <a:gd name="T26" fmla="*/ 76 w 130"/>
                <a:gd name="T27" fmla="*/ 80 h 131"/>
                <a:gd name="T28" fmla="*/ 76 w 130"/>
                <a:gd name="T29" fmla="*/ 74 h 131"/>
                <a:gd name="T30" fmla="*/ 82 w 130"/>
                <a:gd name="T31" fmla="*/ 68 h 131"/>
                <a:gd name="T32" fmla="*/ 34 w 130"/>
                <a:gd name="T33" fmla="*/ 68 h 131"/>
                <a:gd name="T34" fmla="*/ 34 w 130"/>
                <a:gd name="T35" fmla="*/ 122 h 131"/>
                <a:gd name="T36" fmla="*/ 65 w 130"/>
                <a:gd name="T37" fmla="*/ 131 h 131"/>
                <a:gd name="T38" fmla="*/ 130 w 130"/>
                <a:gd name="T39" fmla="*/ 65 h 131"/>
                <a:gd name="T40" fmla="*/ 65 w 130"/>
                <a:gd name="T4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31">
                  <a:moveTo>
                    <a:pt x="65" y="0"/>
                  </a:moveTo>
                  <a:cubicBezTo>
                    <a:pt x="29" y="0"/>
                    <a:pt x="0" y="29"/>
                    <a:pt x="0" y="65"/>
                  </a:cubicBezTo>
                  <a:cubicBezTo>
                    <a:pt x="0" y="86"/>
                    <a:pt x="9" y="104"/>
                    <a:pt x="24" y="116"/>
                  </a:cubicBezTo>
                  <a:cubicBezTo>
                    <a:pt x="24" y="63"/>
                    <a:pt x="24" y="63"/>
                    <a:pt x="24" y="63"/>
                  </a:cubicBezTo>
                  <a:cubicBezTo>
                    <a:pt x="24" y="60"/>
                    <a:pt x="26" y="58"/>
                    <a:pt x="29" y="58"/>
                  </a:cubicBezTo>
                  <a:cubicBezTo>
                    <a:pt x="82" y="58"/>
                    <a:pt x="82" y="58"/>
                    <a:pt x="82" y="58"/>
                  </a:cubicBezTo>
                  <a:cubicBezTo>
                    <a:pt x="76" y="52"/>
                    <a:pt x="76" y="52"/>
                    <a:pt x="76" y="52"/>
                  </a:cubicBezTo>
                  <a:cubicBezTo>
                    <a:pt x="74" y="50"/>
                    <a:pt x="74" y="47"/>
                    <a:pt x="76" y="45"/>
                  </a:cubicBezTo>
                  <a:cubicBezTo>
                    <a:pt x="78" y="44"/>
                    <a:pt x="81" y="44"/>
                    <a:pt x="82" y="45"/>
                  </a:cubicBezTo>
                  <a:cubicBezTo>
                    <a:pt x="97" y="60"/>
                    <a:pt x="97" y="60"/>
                    <a:pt x="97" y="60"/>
                  </a:cubicBezTo>
                  <a:cubicBezTo>
                    <a:pt x="99" y="61"/>
                    <a:pt x="99" y="64"/>
                    <a:pt x="97" y="66"/>
                  </a:cubicBezTo>
                  <a:cubicBezTo>
                    <a:pt x="82" y="80"/>
                    <a:pt x="82" y="80"/>
                    <a:pt x="82" y="80"/>
                  </a:cubicBezTo>
                  <a:cubicBezTo>
                    <a:pt x="82" y="81"/>
                    <a:pt x="80" y="82"/>
                    <a:pt x="79" y="82"/>
                  </a:cubicBezTo>
                  <a:cubicBezTo>
                    <a:pt x="78" y="82"/>
                    <a:pt x="77" y="81"/>
                    <a:pt x="76" y="80"/>
                  </a:cubicBezTo>
                  <a:cubicBezTo>
                    <a:pt x="74" y="79"/>
                    <a:pt x="74" y="76"/>
                    <a:pt x="76" y="74"/>
                  </a:cubicBezTo>
                  <a:cubicBezTo>
                    <a:pt x="82" y="68"/>
                    <a:pt x="82" y="68"/>
                    <a:pt x="82" y="68"/>
                  </a:cubicBezTo>
                  <a:cubicBezTo>
                    <a:pt x="34" y="68"/>
                    <a:pt x="34" y="68"/>
                    <a:pt x="34" y="68"/>
                  </a:cubicBezTo>
                  <a:cubicBezTo>
                    <a:pt x="34" y="122"/>
                    <a:pt x="34" y="122"/>
                    <a:pt x="34" y="122"/>
                  </a:cubicBezTo>
                  <a:cubicBezTo>
                    <a:pt x="43" y="128"/>
                    <a:pt x="54" y="131"/>
                    <a:pt x="65" y="131"/>
                  </a:cubicBezTo>
                  <a:cubicBezTo>
                    <a:pt x="101" y="131"/>
                    <a:pt x="130" y="101"/>
                    <a:pt x="130" y="65"/>
                  </a:cubicBezTo>
                  <a:cubicBezTo>
                    <a:pt x="130" y="29"/>
                    <a:pt x="101" y="0"/>
                    <a:pt x="65" y="0"/>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7" name="Freeform 17"/>
            <p:cNvSpPr/>
            <p:nvPr/>
          </p:nvSpPr>
          <p:spPr bwMode="auto">
            <a:xfrm>
              <a:off x="769427" y="2048341"/>
              <a:ext cx="222807" cy="231719"/>
            </a:xfrm>
            <a:custGeom>
              <a:avLst/>
              <a:gdLst>
                <a:gd name="T0" fmla="*/ 58 w 75"/>
                <a:gd name="T1" fmla="*/ 24 h 78"/>
                <a:gd name="T2" fmla="*/ 52 w 75"/>
                <a:gd name="T3" fmla="*/ 30 h 78"/>
                <a:gd name="T4" fmla="*/ 52 w 75"/>
                <a:gd name="T5" fmla="*/ 36 h 78"/>
                <a:gd name="T6" fmla="*/ 55 w 75"/>
                <a:gd name="T7" fmla="*/ 38 h 78"/>
                <a:gd name="T8" fmla="*/ 58 w 75"/>
                <a:gd name="T9" fmla="*/ 36 h 78"/>
                <a:gd name="T10" fmla="*/ 73 w 75"/>
                <a:gd name="T11" fmla="*/ 22 h 78"/>
                <a:gd name="T12" fmla="*/ 73 w 75"/>
                <a:gd name="T13" fmla="*/ 16 h 78"/>
                <a:gd name="T14" fmla="*/ 58 w 75"/>
                <a:gd name="T15" fmla="*/ 1 h 78"/>
                <a:gd name="T16" fmla="*/ 52 w 75"/>
                <a:gd name="T17" fmla="*/ 1 h 78"/>
                <a:gd name="T18" fmla="*/ 52 w 75"/>
                <a:gd name="T19" fmla="*/ 8 h 78"/>
                <a:gd name="T20" fmla="*/ 58 w 75"/>
                <a:gd name="T21" fmla="*/ 14 h 78"/>
                <a:gd name="T22" fmla="*/ 5 w 75"/>
                <a:gd name="T23" fmla="*/ 14 h 78"/>
                <a:gd name="T24" fmla="*/ 0 w 75"/>
                <a:gd name="T25" fmla="*/ 19 h 78"/>
                <a:gd name="T26" fmla="*/ 0 w 75"/>
                <a:gd name="T27" fmla="*/ 72 h 78"/>
                <a:gd name="T28" fmla="*/ 10 w 75"/>
                <a:gd name="T29" fmla="*/ 78 h 78"/>
                <a:gd name="T30" fmla="*/ 10 w 75"/>
                <a:gd name="T31" fmla="*/ 24 h 78"/>
                <a:gd name="T32" fmla="*/ 58 w 75"/>
                <a:gd name="T33"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78">
                  <a:moveTo>
                    <a:pt x="58" y="24"/>
                  </a:moveTo>
                  <a:cubicBezTo>
                    <a:pt x="52" y="30"/>
                    <a:pt x="52" y="30"/>
                    <a:pt x="52" y="30"/>
                  </a:cubicBezTo>
                  <a:cubicBezTo>
                    <a:pt x="50" y="32"/>
                    <a:pt x="50" y="35"/>
                    <a:pt x="52" y="36"/>
                  </a:cubicBezTo>
                  <a:cubicBezTo>
                    <a:pt x="53" y="37"/>
                    <a:pt x="54" y="38"/>
                    <a:pt x="55" y="38"/>
                  </a:cubicBezTo>
                  <a:cubicBezTo>
                    <a:pt x="56" y="38"/>
                    <a:pt x="58" y="37"/>
                    <a:pt x="58" y="36"/>
                  </a:cubicBezTo>
                  <a:cubicBezTo>
                    <a:pt x="73" y="22"/>
                    <a:pt x="73" y="22"/>
                    <a:pt x="73" y="22"/>
                  </a:cubicBezTo>
                  <a:cubicBezTo>
                    <a:pt x="75" y="20"/>
                    <a:pt x="75" y="17"/>
                    <a:pt x="73" y="16"/>
                  </a:cubicBezTo>
                  <a:cubicBezTo>
                    <a:pt x="58" y="1"/>
                    <a:pt x="58" y="1"/>
                    <a:pt x="58" y="1"/>
                  </a:cubicBezTo>
                  <a:cubicBezTo>
                    <a:pt x="57" y="0"/>
                    <a:pt x="54" y="0"/>
                    <a:pt x="52" y="1"/>
                  </a:cubicBezTo>
                  <a:cubicBezTo>
                    <a:pt x="50" y="3"/>
                    <a:pt x="50" y="6"/>
                    <a:pt x="52" y="8"/>
                  </a:cubicBezTo>
                  <a:cubicBezTo>
                    <a:pt x="58" y="14"/>
                    <a:pt x="58" y="14"/>
                    <a:pt x="58" y="14"/>
                  </a:cubicBezTo>
                  <a:cubicBezTo>
                    <a:pt x="5" y="14"/>
                    <a:pt x="5" y="14"/>
                    <a:pt x="5" y="14"/>
                  </a:cubicBezTo>
                  <a:cubicBezTo>
                    <a:pt x="2" y="14"/>
                    <a:pt x="0" y="16"/>
                    <a:pt x="0" y="19"/>
                  </a:cubicBezTo>
                  <a:cubicBezTo>
                    <a:pt x="0" y="72"/>
                    <a:pt x="0" y="72"/>
                    <a:pt x="0" y="72"/>
                  </a:cubicBezTo>
                  <a:cubicBezTo>
                    <a:pt x="3" y="74"/>
                    <a:pt x="6" y="77"/>
                    <a:pt x="10" y="78"/>
                  </a:cubicBezTo>
                  <a:cubicBezTo>
                    <a:pt x="10" y="24"/>
                    <a:pt x="10" y="24"/>
                    <a:pt x="10" y="24"/>
                  </a:cubicBezTo>
                  <a:lnTo>
                    <a:pt x="58" y="24"/>
                  </a:ln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8" name="Subtitle 2"/>
          <p:cNvSpPr txBox="1"/>
          <p:nvPr/>
        </p:nvSpPr>
        <p:spPr>
          <a:xfrm>
            <a:off x="1221709" y="1735209"/>
            <a:ext cx="5525932" cy="65326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700"/>
              </a:lnSpc>
              <a:spcBef>
                <a:spcPts val="0"/>
              </a:spcBef>
              <a:buNone/>
            </a:pPr>
            <a:r>
              <a:rPr lang="zh-CN" altLang="en-US"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为满足监管要求，连锁加盟品牌须搭建</a:t>
            </a:r>
            <a:r>
              <a:rPr lang="zh-CN" altLang="zh-CN"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合规</a:t>
            </a:r>
            <a:r>
              <a:rPr lang="zh-CN" altLang="en-US"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的资金</a:t>
            </a:r>
            <a:r>
              <a:rPr lang="zh-CN" altLang="zh-CN"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清算体系</a:t>
            </a:r>
            <a:r>
              <a:rPr lang="zh-CN" altLang="en-US"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a:t>
            </a:r>
            <a:r>
              <a:rPr lang="zh-CN" altLang="en-US" sz="1400" dirty="0">
                <a:latin typeface="微软雅黑" panose="020B0503020204020204" charset="-122"/>
                <a:ea typeface="微软雅黑" panose="020B0503020204020204" charset="-122"/>
              </a:rPr>
              <a:t>解决无支付牌照代收交易资金自行清算的“二清”合规问题</a:t>
            </a:r>
            <a:r>
              <a:rPr lang="zh-CN" altLang="en-US" sz="1400" dirty="0">
                <a:solidFill>
                  <a:schemeClr val="tx1">
                    <a:lumMod val="75000"/>
                    <a:lumOff val="25000"/>
                  </a:schemeClr>
                </a:solidFill>
                <a:latin typeface="微软雅黑" panose="020B0503020204020204" charset="-122"/>
                <a:ea typeface="微软雅黑" panose="020B0503020204020204" charset="-122"/>
              </a:rPr>
              <a:t>；</a:t>
            </a:r>
            <a:endParaRPr lang="en-US" altLang="zh-CN" sz="1400" dirty="0">
              <a:latin typeface="微软雅黑" panose="020B0503020204020204" charset="-122"/>
              <a:ea typeface="微软雅黑" panose="020B0503020204020204" charset="-122"/>
            </a:endParaRPr>
          </a:p>
        </p:txBody>
      </p:sp>
      <p:sp>
        <p:nvSpPr>
          <p:cNvPr id="9" name="TextBox 25"/>
          <p:cNvSpPr txBox="1"/>
          <p:nvPr/>
        </p:nvSpPr>
        <p:spPr>
          <a:xfrm>
            <a:off x="1244280" y="1337695"/>
            <a:ext cx="1569660" cy="335989"/>
          </a:xfrm>
          <a:prstGeom prst="rect">
            <a:avLst/>
          </a:prstGeom>
          <a:noFill/>
        </p:spPr>
        <p:txBody>
          <a:bodyPr wrap="none" rtlCol="0">
            <a:spAutoFit/>
          </a:bodyPr>
          <a:lstStyle/>
          <a:p>
            <a:pPr>
              <a:lnSpc>
                <a:spcPts val="1900"/>
              </a:lnSpc>
            </a:pPr>
            <a:r>
              <a:rPr lang="zh-CN" altLang="en-US" dirty="0">
                <a:solidFill>
                  <a:srgbClr val="0D66B3"/>
                </a:solidFill>
                <a:latin typeface="微软雅黑" panose="020B0503020204020204" charset="-122"/>
                <a:ea typeface="微软雅黑" panose="020B0503020204020204" charset="-122"/>
              </a:rPr>
              <a:t>合规意识增强</a:t>
            </a:r>
            <a:endParaRPr lang="en-US" dirty="0">
              <a:solidFill>
                <a:srgbClr val="0D66B3"/>
              </a:solidFill>
              <a:latin typeface="微软雅黑" panose="020B0503020204020204" charset="-122"/>
              <a:ea typeface="微软雅黑" panose="020B0503020204020204" charset="-122"/>
            </a:endParaRPr>
          </a:p>
        </p:txBody>
      </p:sp>
      <p:grpSp>
        <p:nvGrpSpPr>
          <p:cNvPr id="10" name="Group 2"/>
          <p:cNvGrpSpPr/>
          <p:nvPr/>
        </p:nvGrpSpPr>
        <p:grpSpPr>
          <a:xfrm>
            <a:off x="606087" y="2724675"/>
            <a:ext cx="387685" cy="390655"/>
            <a:chOff x="698129" y="3465393"/>
            <a:chExt cx="387685" cy="390655"/>
          </a:xfrm>
        </p:grpSpPr>
        <p:sp>
          <p:nvSpPr>
            <p:cNvPr id="11" name="Freeform 18"/>
            <p:cNvSpPr/>
            <p:nvPr/>
          </p:nvSpPr>
          <p:spPr bwMode="auto">
            <a:xfrm>
              <a:off x="698129" y="3465393"/>
              <a:ext cx="387685" cy="390655"/>
            </a:xfrm>
            <a:custGeom>
              <a:avLst/>
              <a:gdLst>
                <a:gd name="T0" fmla="*/ 65 w 130"/>
                <a:gd name="T1" fmla="*/ 0 h 131"/>
                <a:gd name="T2" fmla="*/ 0 w 130"/>
                <a:gd name="T3" fmla="*/ 65 h 131"/>
                <a:gd name="T4" fmla="*/ 24 w 130"/>
                <a:gd name="T5" fmla="*/ 116 h 131"/>
                <a:gd name="T6" fmla="*/ 24 w 130"/>
                <a:gd name="T7" fmla="*/ 63 h 131"/>
                <a:gd name="T8" fmla="*/ 29 w 130"/>
                <a:gd name="T9" fmla="*/ 58 h 131"/>
                <a:gd name="T10" fmla="*/ 82 w 130"/>
                <a:gd name="T11" fmla="*/ 58 h 131"/>
                <a:gd name="T12" fmla="*/ 76 w 130"/>
                <a:gd name="T13" fmla="*/ 52 h 131"/>
                <a:gd name="T14" fmla="*/ 76 w 130"/>
                <a:gd name="T15" fmla="*/ 45 h 131"/>
                <a:gd name="T16" fmla="*/ 82 w 130"/>
                <a:gd name="T17" fmla="*/ 45 h 131"/>
                <a:gd name="T18" fmla="*/ 97 w 130"/>
                <a:gd name="T19" fmla="*/ 60 h 131"/>
                <a:gd name="T20" fmla="*/ 97 w 130"/>
                <a:gd name="T21" fmla="*/ 66 h 131"/>
                <a:gd name="T22" fmla="*/ 82 w 130"/>
                <a:gd name="T23" fmla="*/ 80 h 131"/>
                <a:gd name="T24" fmla="*/ 79 w 130"/>
                <a:gd name="T25" fmla="*/ 82 h 131"/>
                <a:gd name="T26" fmla="*/ 76 w 130"/>
                <a:gd name="T27" fmla="*/ 80 h 131"/>
                <a:gd name="T28" fmla="*/ 76 w 130"/>
                <a:gd name="T29" fmla="*/ 74 h 131"/>
                <a:gd name="T30" fmla="*/ 82 w 130"/>
                <a:gd name="T31" fmla="*/ 68 h 131"/>
                <a:gd name="T32" fmla="*/ 34 w 130"/>
                <a:gd name="T33" fmla="*/ 68 h 131"/>
                <a:gd name="T34" fmla="*/ 34 w 130"/>
                <a:gd name="T35" fmla="*/ 122 h 131"/>
                <a:gd name="T36" fmla="*/ 65 w 130"/>
                <a:gd name="T37" fmla="*/ 131 h 131"/>
                <a:gd name="T38" fmla="*/ 130 w 130"/>
                <a:gd name="T39" fmla="*/ 65 h 131"/>
                <a:gd name="T40" fmla="*/ 65 w 130"/>
                <a:gd name="T4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31">
                  <a:moveTo>
                    <a:pt x="65" y="0"/>
                  </a:moveTo>
                  <a:cubicBezTo>
                    <a:pt x="29" y="0"/>
                    <a:pt x="0" y="29"/>
                    <a:pt x="0" y="65"/>
                  </a:cubicBezTo>
                  <a:cubicBezTo>
                    <a:pt x="0" y="86"/>
                    <a:pt x="9" y="104"/>
                    <a:pt x="24" y="116"/>
                  </a:cubicBezTo>
                  <a:cubicBezTo>
                    <a:pt x="24" y="63"/>
                    <a:pt x="24" y="63"/>
                    <a:pt x="24" y="63"/>
                  </a:cubicBezTo>
                  <a:cubicBezTo>
                    <a:pt x="24" y="60"/>
                    <a:pt x="26" y="58"/>
                    <a:pt x="29" y="58"/>
                  </a:cubicBezTo>
                  <a:cubicBezTo>
                    <a:pt x="82" y="58"/>
                    <a:pt x="82" y="58"/>
                    <a:pt x="82" y="58"/>
                  </a:cubicBezTo>
                  <a:cubicBezTo>
                    <a:pt x="76" y="52"/>
                    <a:pt x="76" y="52"/>
                    <a:pt x="76" y="52"/>
                  </a:cubicBezTo>
                  <a:cubicBezTo>
                    <a:pt x="74" y="50"/>
                    <a:pt x="74" y="47"/>
                    <a:pt x="76" y="45"/>
                  </a:cubicBezTo>
                  <a:cubicBezTo>
                    <a:pt x="78" y="44"/>
                    <a:pt x="81" y="44"/>
                    <a:pt x="82" y="45"/>
                  </a:cubicBezTo>
                  <a:cubicBezTo>
                    <a:pt x="97" y="60"/>
                    <a:pt x="97" y="60"/>
                    <a:pt x="97" y="60"/>
                  </a:cubicBezTo>
                  <a:cubicBezTo>
                    <a:pt x="99" y="61"/>
                    <a:pt x="99" y="64"/>
                    <a:pt x="97" y="66"/>
                  </a:cubicBezTo>
                  <a:cubicBezTo>
                    <a:pt x="82" y="80"/>
                    <a:pt x="82" y="80"/>
                    <a:pt x="82" y="80"/>
                  </a:cubicBezTo>
                  <a:cubicBezTo>
                    <a:pt x="82" y="81"/>
                    <a:pt x="80" y="82"/>
                    <a:pt x="79" y="82"/>
                  </a:cubicBezTo>
                  <a:cubicBezTo>
                    <a:pt x="78" y="82"/>
                    <a:pt x="77" y="81"/>
                    <a:pt x="76" y="80"/>
                  </a:cubicBezTo>
                  <a:cubicBezTo>
                    <a:pt x="74" y="79"/>
                    <a:pt x="74" y="76"/>
                    <a:pt x="76" y="74"/>
                  </a:cubicBezTo>
                  <a:cubicBezTo>
                    <a:pt x="82" y="68"/>
                    <a:pt x="82" y="68"/>
                    <a:pt x="82" y="68"/>
                  </a:cubicBezTo>
                  <a:cubicBezTo>
                    <a:pt x="34" y="68"/>
                    <a:pt x="34" y="68"/>
                    <a:pt x="34" y="68"/>
                  </a:cubicBezTo>
                  <a:cubicBezTo>
                    <a:pt x="34" y="122"/>
                    <a:pt x="34" y="122"/>
                    <a:pt x="34" y="122"/>
                  </a:cubicBezTo>
                  <a:cubicBezTo>
                    <a:pt x="43" y="128"/>
                    <a:pt x="54" y="131"/>
                    <a:pt x="65" y="131"/>
                  </a:cubicBezTo>
                  <a:cubicBezTo>
                    <a:pt x="101" y="131"/>
                    <a:pt x="130" y="101"/>
                    <a:pt x="130" y="65"/>
                  </a:cubicBezTo>
                  <a:cubicBezTo>
                    <a:pt x="130" y="29"/>
                    <a:pt x="101" y="0"/>
                    <a:pt x="65" y="0"/>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2" name="Freeform 19"/>
            <p:cNvSpPr/>
            <p:nvPr/>
          </p:nvSpPr>
          <p:spPr bwMode="auto">
            <a:xfrm>
              <a:off x="769427" y="3596107"/>
              <a:ext cx="222807" cy="233205"/>
            </a:xfrm>
            <a:custGeom>
              <a:avLst/>
              <a:gdLst>
                <a:gd name="T0" fmla="*/ 58 w 75"/>
                <a:gd name="T1" fmla="*/ 24 h 78"/>
                <a:gd name="T2" fmla="*/ 52 w 75"/>
                <a:gd name="T3" fmla="*/ 30 h 78"/>
                <a:gd name="T4" fmla="*/ 52 w 75"/>
                <a:gd name="T5" fmla="*/ 36 h 78"/>
                <a:gd name="T6" fmla="*/ 55 w 75"/>
                <a:gd name="T7" fmla="*/ 38 h 78"/>
                <a:gd name="T8" fmla="*/ 58 w 75"/>
                <a:gd name="T9" fmla="*/ 36 h 78"/>
                <a:gd name="T10" fmla="*/ 73 w 75"/>
                <a:gd name="T11" fmla="*/ 22 h 78"/>
                <a:gd name="T12" fmla="*/ 73 w 75"/>
                <a:gd name="T13" fmla="*/ 16 h 78"/>
                <a:gd name="T14" fmla="*/ 58 w 75"/>
                <a:gd name="T15" fmla="*/ 1 h 78"/>
                <a:gd name="T16" fmla="*/ 52 w 75"/>
                <a:gd name="T17" fmla="*/ 1 h 78"/>
                <a:gd name="T18" fmla="*/ 52 w 75"/>
                <a:gd name="T19" fmla="*/ 8 h 78"/>
                <a:gd name="T20" fmla="*/ 58 w 75"/>
                <a:gd name="T21" fmla="*/ 14 h 78"/>
                <a:gd name="T22" fmla="*/ 5 w 75"/>
                <a:gd name="T23" fmla="*/ 14 h 78"/>
                <a:gd name="T24" fmla="*/ 0 w 75"/>
                <a:gd name="T25" fmla="*/ 19 h 78"/>
                <a:gd name="T26" fmla="*/ 0 w 75"/>
                <a:gd name="T27" fmla="*/ 72 h 78"/>
                <a:gd name="T28" fmla="*/ 10 w 75"/>
                <a:gd name="T29" fmla="*/ 78 h 78"/>
                <a:gd name="T30" fmla="*/ 10 w 75"/>
                <a:gd name="T31" fmla="*/ 24 h 78"/>
                <a:gd name="T32" fmla="*/ 58 w 75"/>
                <a:gd name="T33"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78">
                  <a:moveTo>
                    <a:pt x="58" y="24"/>
                  </a:moveTo>
                  <a:cubicBezTo>
                    <a:pt x="52" y="30"/>
                    <a:pt x="52" y="30"/>
                    <a:pt x="52" y="30"/>
                  </a:cubicBezTo>
                  <a:cubicBezTo>
                    <a:pt x="50" y="32"/>
                    <a:pt x="50" y="35"/>
                    <a:pt x="52" y="36"/>
                  </a:cubicBezTo>
                  <a:cubicBezTo>
                    <a:pt x="53" y="37"/>
                    <a:pt x="54" y="38"/>
                    <a:pt x="55" y="38"/>
                  </a:cubicBezTo>
                  <a:cubicBezTo>
                    <a:pt x="56" y="38"/>
                    <a:pt x="58" y="37"/>
                    <a:pt x="58" y="36"/>
                  </a:cubicBezTo>
                  <a:cubicBezTo>
                    <a:pt x="73" y="22"/>
                    <a:pt x="73" y="22"/>
                    <a:pt x="73" y="22"/>
                  </a:cubicBezTo>
                  <a:cubicBezTo>
                    <a:pt x="75" y="20"/>
                    <a:pt x="75" y="17"/>
                    <a:pt x="73" y="16"/>
                  </a:cubicBezTo>
                  <a:cubicBezTo>
                    <a:pt x="58" y="1"/>
                    <a:pt x="58" y="1"/>
                    <a:pt x="58" y="1"/>
                  </a:cubicBezTo>
                  <a:cubicBezTo>
                    <a:pt x="57" y="0"/>
                    <a:pt x="54" y="0"/>
                    <a:pt x="52" y="1"/>
                  </a:cubicBezTo>
                  <a:cubicBezTo>
                    <a:pt x="50" y="3"/>
                    <a:pt x="50" y="6"/>
                    <a:pt x="52" y="8"/>
                  </a:cubicBezTo>
                  <a:cubicBezTo>
                    <a:pt x="58" y="14"/>
                    <a:pt x="58" y="14"/>
                    <a:pt x="58" y="14"/>
                  </a:cubicBezTo>
                  <a:cubicBezTo>
                    <a:pt x="5" y="14"/>
                    <a:pt x="5" y="14"/>
                    <a:pt x="5" y="14"/>
                  </a:cubicBezTo>
                  <a:cubicBezTo>
                    <a:pt x="2" y="14"/>
                    <a:pt x="0" y="16"/>
                    <a:pt x="0" y="19"/>
                  </a:cubicBezTo>
                  <a:cubicBezTo>
                    <a:pt x="0" y="72"/>
                    <a:pt x="0" y="72"/>
                    <a:pt x="0" y="72"/>
                  </a:cubicBezTo>
                  <a:cubicBezTo>
                    <a:pt x="3" y="74"/>
                    <a:pt x="6" y="77"/>
                    <a:pt x="10" y="78"/>
                  </a:cubicBezTo>
                  <a:cubicBezTo>
                    <a:pt x="10" y="24"/>
                    <a:pt x="10" y="24"/>
                    <a:pt x="10" y="24"/>
                  </a:cubicBezTo>
                  <a:lnTo>
                    <a:pt x="58" y="24"/>
                  </a:lnTo>
                  <a:close/>
                </a:path>
              </a:pathLst>
            </a:custGeom>
            <a:solidFill>
              <a:schemeClr val="accent1"/>
            </a:solidFill>
            <a:ln>
              <a:noFill/>
            </a:ln>
          </p:spPr>
          <p:txBody>
            <a:bodyPr vert="horz" wrap="square" lIns="91440" tIns="45720" rIns="91440" bIns="45720" numCol="1" anchor="t" anchorCtr="0" compatLnSpc="1"/>
            <a:lstStyle/>
            <a:p>
              <a:endParaRPr lang="en-US"/>
            </a:p>
          </p:txBody>
        </p:sp>
      </p:grpSp>
      <p:sp>
        <p:nvSpPr>
          <p:cNvPr id="13" name="Subtitle 2"/>
          <p:cNvSpPr txBox="1"/>
          <p:nvPr/>
        </p:nvSpPr>
        <p:spPr>
          <a:xfrm>
            <a:off x="1221709" y="3045284"/>
            <a:ext cx="5373156" cy="5657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700"/>
              </a:lnSpc>
              <a:spcBef>
                <a:spcPts val="0"/>
              </a:spcBef>
              <a:buClr>
                <a:srgbClr val="C00000"/>
              </a:buClr>
              <a:buNone/>
            </a:pPr>
            <a:r>
              <a:rPr lang="zh-CN" altLang="en-US" sz="1400" dirty="0">
                <a:latin typeface="微软雅黑" panose="020B0503020204020204" charset="-122"/>
                <a:ea typeface="微软雅黑" panose="020B0503020204020204" charset="-122"/>
              </a:rPr>
              <a:t>加盟连锁因其高效的扩张能力、较低的资金运作等优势，在疫情后成为餐饮业的重要发展模式。 </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14" name="TextBox 27"/>
          <p:cNvSpPr txBox="1"/>
          <p:nvPr/>
        </p:nvSpPr>
        <p:spPr>
          <a:xfrm>
            <a:off x="1206630" y="2638241"/>
            <a:ext cx="2723823" cy="335989"/>
          </a:xfrm>
          <a:prstGeom prst="rect">
            <a:avLst/>
          </a:prstGeom>
          <a:noFill/>
        </p:spPr>
        <p:txBody>
          <a:bodyPr wrap="none" rtlCol="0">
            <a:spAutoFit/>
          </a:bodyPr>
          <a:lstStyle/>
          <a:p>
            <a:pPr>
              <a:lnSpc>
                <a:spcPts val="1900"/>
              </a:lnSpc>
            </a:pPr>
            <a:r>
              <a:rPr lang="zh-CN" altLang="en-US" dirty="0">
                <a:solidFill>
                  <a:srgbClr val="0D66B3"/>
                </a:solidFill>
                <a:latin typeface="微软雅黑" panose="020B0503020204020204" charset="-122"/>
                <a:ea typeface="微软雅黑" panose="020B0503020204020204" charset="-122"/>
              </a:rPr>
              <a:t>企业加速连锁化、加盟化</a:t>
            </a:r>
            <a:endParaRPr lang="en-US" dirty="0">
              <a:solidFill>
                <a:srgbClr val="0D66B3"/>
              </a:solidFill>
              <a:latin typeface="微软雅黑" panose="020B0503020204020204" charset="-122"/>
              <a:ea typeface="微软雅黑" panose="020B0503020204020204" charset="-122"/>
            </a:endParaRPr>
          </a:p>
        </p:txBody>
      </p:sp>
      <p:grpSp>
        <p:nvGrpSpPr>
          <p:cNvPr id="15" name="Group 2"/>
          <p:cNvGrpSpPr/>
          <p:nvPr/>
        </p:nvGrpSpPr>
        <p:grpSpPr>
          <a:xfrm>
            <a:off x="600522" y="4034115"/>
            <a:ext cx="387685" cy="390655"/>
            <a:chOff x="698129" y="3465393"/>
            <a:chExt cx="387685" cy="390655"/>
          </a:xfrm>
        </p:grpSpPr>
        <p:sp>
          <p:nvSpPr>
            <p:cNvPr id="16" name="Freeform 18"/>
            <p:cNvSpPr/>
            <p:nvPr/>
          </p:nvSpPr>
          <p:spPr bwMode="auto">
            <a:xfrm>
              <a:off x="698129" y="3465393"/>
              <a:ext cx="387685" cy="390655"/>
            </a:xfrm>
            <a:custGeom>
              <a:avLst/>
              <a:gdLst>
                <a:gd name="T0" fmla="*/ 65 w 130"/>
                <a:gd name="T1" fmla="*/ 0 h 131"/>
                <a:gd name="T2" fmla="*/ 0 w 130"/>
                <a:gd name="T3" fmla="*/ 65 h 131"/>
                <a:gd name="T4" fmla="*/ 24 w 130"/>
                <a:gd name="T5" fmla="*/ 116 h 131"/>
                <a:gd name="T6" fmla="*/ 24 w 130"/>
                <a:gd name="T7" fmla="*/ 63 h 131"/>
                <a:gd name="T8" fmla="*/ 29 w 130"/>
                <a:gd name="T9" fmla="*/ 58 h 131"/>
                <a:gd name="T10" fmla="*/ 82 w 130"/>
                <a:gd name="T11" fmla="*/ 58 h 131"/>
                <a:gd name="T12" fmla="*/ 76 w 130"/>
                <a:gd name="T13" fmla="*/ 52 h 131"/>
                <a:gd name="T14" fmla="*/ 76 w 130"/>
                <a:gd name="T15" fmla="*/ 45 h 131"/>
                <a:gd name="T16" fmla="*/ 82 w 130"/>
                <a:gd name="T17" fmla="*/ 45 h 131"/>
                <a:gd name="T18" fmla="*/ 97 w 130"/>
                <a:gd name="T19" fmla="*/ 60 h 131"/>
                <a:gd name="T20" fmla="*/ 97 w 130"/>
                <a:gd name="T21" fmla="*/ 66 h 131"/>
                <a:gd name="T22" fmla="*/ 82 w 130"/>
                <a:gd name="T23" fmla="*/ 80 h 131"/>
                <a:gd name="T24" fmla="*/ 79 w 130"/>
                <a:gd name="T25" fmla="*/ 82 h 131"/>
                <a:gd name="T26" fmla="*/ 76 w 130"/>
                <a:gd name="T27" fmla="*/ 80 h 131"/>
                <a:gd name="T28" fmla="*/ 76 w 130"/>
                <a:gd name="T29" fmla="*/ 74 h 131"/>
                <a:gd name="T30" fmla="*/ 82 w 130"/>
                <a:gd name="T31" fmla="*/ 68 h 131"/>
                <a:gd name="T32" fmla="*/ 34 w 130"/>
                <a:gd name="T33" fmla="*/ 68 h 131"/>
                <a:gd name="T34" fmla="*/ 34 w 130"/>
                <a:gd name="T35" fmla="*/ 122 h 131"/>
                <a:gd name="T36" fmla="*/ 65 w 130"/>
                <a:gd name="T37" fmla="*/ 131 h 131"/>
                <a:gd name="T38" fmla="*/ 130 w 130"/>
                <a:gd name="T39" fmla="*/ 65 h 131"/>
                <a:gd name="T40" fmla="*/ 65 w 130"/>
                <a:gd name="T4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31">
                  <a:moveTo>
                    <a:pt x="65" y="0"/>
                  </a:moveTo>
                  <a:cubicBezTo>
                    <a:pt x="29" y="0"/>
                    <a:pt x="0" y="29"/>
                    <a:pt x="0" y="65"/>
                  </a:cubicBezTo>
                  <a:cubicBezTo>
                    <a:pt x="0" y="86"/>
                    <a:pt x="9" y="104"/>
                    <a:pt x="24" y="116"/>
                  </a:cubicBezTo>
                  <a:cubicBezTo>
                    <a:pt x="24" y="63"/>
                    <a:pt x="24" y="63"/>
                    <a:pt x="24" y="63"/>
                  </a:cubicBezTo>
                  <a:cubicBezTo>
                    <a:pt x="24" y="60"/>
                    <a:pt x="26" y="58"/>
                    <a:pt x="29" y="58"/>
                  </a:cubicBezTo>
                  <a:cubicBezTo>
                    <a:pt x="82" y="58"/>
                    <a:pt x="82" y="58"/>
                    <a:pt x="82" y="58"/>
                  </a:cubicBezTo>
                  <a:cubicBezTo>
                    <a:pt x="76" y="52"/>
                    <a:pt x="76" y="52"/>
                    <a:pt x="76" y="52"/>
                  </a:cubicBezTo>
                  <a:cubicBezTo>
                    <a:pt x="74" y="50"/>
                    <a:pt x="74" y="47"/>
                    <a:pt x="76" y="45"/>
                  </a:cubicBezTo>
                  <a:cubicBezTo>
                    <a:pt x="78" y="44"/>
                    <a:pt x="81" y="44"/>
                    <a:pt x="82" y="45"/>
                  </a:cubicBezTo>
                  <a:cubicBezTo>
                    <a:pt x="97" y="60"/>
                    <a:pt x="97" y="60"/>
                    <a:pt x="97" y="60"/>
                  </a:cubicBezTo>
                  <a:cubicBezTo>
                    <a:pt x="99" y="61"/>
                    <a:pt x="99" y="64"/>
                    <a:pt x="97" y="66"/>
                  </a:cubicBezTo>
                  <a:cubicBezTo>
                    <a:pt x="82" y="80"/>
                    <a:pt x="82" y="80"/>
                    <a:pt x="82" y="80"/>
                  </a:cubicBezTo>
                  <a:cubicBezTo>
                    <a:pt x="82" y="81"/>
                    <a:pt x="80" y="82"/>
                    <a:pt x="79" y="82"/>
                  </a:cubicBezTo>
                  <a:cubicBezTo>
                    <a:pt x="78" y="82"/>
                    <a:pt x="77" y="81"/>
                    <a:pt x="76" y="80"/>
                  </a:cubicBezTo>
                  <a:cubicBezTo>
                    <a:pt x="74" y="79"/>
                    <a:pt x="74" y="76"/>
                    <a:pt x="76" y="74"/>
                  </a:cubicBezTo>
                  <a:cubicBezTo>
                    <a:pt x="82" y="68"/>
                    <a:pt x="82" y="68"/>
                    <a:pt x="82" y="68"/>
                  </a:cubicBezTo>
                  <a:cubicBezTo>
                    <a:pt x="34" y="68"/>
                    <a:pt x="34" y="68"/>
                    <a:pt x="34" y="68"/>
                  </a:cubicBezTo>
                  <a:cubicBezTo>
                    <a:pt x="34" y="122"/>
                    <a:pt x="34" y="122"/>
                    <a:pt x="34" y="122"/>
                  </a:cubicBezTo>
                  <a:cubicBezTo>
                    <a:pt x="43" y="128"/>
                    <a:pt x="54" y="131"/>
                    <a:pt x="65" y="131"/>
                  </a:cubicBezTo>
                  <a:cubicBezTo>
                    <a:pt x="101" y="131"/>
                    <a:pt x="130" y="101"/>
                    <a:pt x="130" y="65"/>
                  </a:cubicBezTo>
                  <a:cubicBezTo>
                    <a:pt x="130" y="29"/>
                    <a:pt x="101" y="0"/>
                    <a:pt x="65" y="0"/>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7" name="Freeform 19"/>
            <p:cNvSpPr/>
            <p:nvPr/>
          </p:nvSpPr>
          <p:spPr bwMode="auto">
            <a:xfrm>
              <a:off x="769427" y="3596107"/>
              <a:ext cx="222807" cy="233205"/>
            </a:xfrm>
            <a:custGeom>
              <a:avLst/>
              <a:gdLst>
                <a:gd name="T0" fmla="*/ 58 w 75"/>
                <a:gd name="T1" fmla="*/ 24 h 78"/>
                <a:gd name="T2" fmla="*/ 52 w 75"/>
                <a:gd name="T3" fmla="*/ 30 h 78"/>
                <a:gd name="T4" fmla="*/ 52 w 75"/>
                <a:gd name="T5" fmla="*/ 36 h 78"/>
                <a:gd name="T6" fmla="*/ 55 w 75"/>
                <a:gd name="T7" fmla="*/ 38 h 78"/>
                <a:gd name="T8" fmla="*/ 58 w 75"/>
                <a:gd name="T9" fmla="*/ 36 h 78"/>
                <a:gd name="T10" fmla="*/ 73 w 75"/>
                <a:gd name="T11" fmla="*/ 22 h 78"/>
                <a:gd name="T12" fmla="*/ 73 w 75"/>
                <a:gd name="T13" fmla="*/ 16 h 78"/>
                <a:gd name="T14" fmla="*/ 58 w 75"/>
                <a:gd name="T15" fmla="*/ 1 h 78"/>
                <a:gd name="T16" fmla="*/ 52 w 75"/>
                <a:gd name="T17" fmla="*/ 1 h 78"/>
                <a:gd name="T18" fmla="*/ 52 w 75"/>
                <a:gd name="T19" fmla="*/ 8 h 78"/>
                <a:gd name="T20" fmla="*/ 58 w 75"/>
                <a:gd name="T21" fmla="*/ 14 h 78"/>
                <a:gd name="T22" fmla="*/ 5 w 75"/>
                <a:gd name="T23" fmla="*/ 14 h 78"/>
                <a:gd name="T24" fmla="*/ 0 w 75"/>
                <a:gd name="T25" fmla="*/ 19 h 78"/>
                <a:gd name="T26" fmla="*/ 0 w 75"/>
                <a:gd name="T27" fmla="*/ 72 h 78"/>
                <a:gd name="T28" fmla="*/ 10 w 75"/>
                <a:gd name="T29" fmla="*/ 78 h 78"/>
                <a:gd name="T30" fmla="*/ 10 w 75"/>
                <a:gd name="T31" fmla="*/ 24 h 78"/>
                <a:gd name="T32" fmla="*/ 58 w 75"/>
                <a:gd name="T33"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78">
                  <a:moveTo>
                    <a:pt x="58" y="24"/>
                  </a:moveTo>
                  <a:cubicBezTo>
                    <a:pt x="52" y="30"/>
                    <a:pt x="52" y="30"/>
                    <a:pt x="52" y="30"/>
                  </a:cubicBezTo>
                  <a:cubicBezTo>
                    <a:pt x="50" y="32"/>
                    <a:pt x="50" y="35"/>
                    <a:pt x="52" y="36"/>
                  </a:cubicBezTo>
                  <a:cubicBezTo>
                    <a:pt x="53" y="37"/>
                    <a:pt x="54" y="38"/>
                    <a:pt x="55" y="38"/>
                  </a:cubicBezTo>
                  <a:cubicBezTo>
                    <a:pt x="56" y="38"/>
                    <a:pt x="58" y="37"/>
                    <a:pt x="58" y="36"/>
                  </a:cubicBezTo>
                  <a:cubicBezTo>
                    <a:pt x="73" y="22"/>
                    <a:pt x="73" y="22"/>
                    <a:pt x="73" y="22"/>
                  </a:cubicBezTo>
                  <a:cubicBezTo>
                    <a:pt x="75" y="20"/>
                    <a:pt x="75" y="17"/>
                    <a:pt x="73" y="16"/>
                  </a:cubicBezTo>
                  <a:cubicBezTo>
                    <a:pt x="58" y="1"/>
                    <a:pt x="58" y="1"/>
                    <a:pt x="58" y="1"/>
                  </a:cubicBezTo>
                  <a:cubicBezTo>
                    <a:pt x="57" y="0"/>
                    <a:pt x="54" y="0"/>
                    <a:pt x="52" y="1"/>
                  </a:cubicBezTo>
                  <a:cubicBezTo>
                    <a:pt x="50" y="3"/>
                    <a:pt x="50" y="6"/>
                    <a:pt x="52" y="8"/>
                  </a:cubicBezTo>
                  <a:cubicBezTo>
                    <a:pt x="58" y="14"/>
                    <a:pt x="58" y="14"/>
                    <a:pt x="58" y="14"/>
                  </a:cubicBezTo>
                  <a:cubicBezTo>
                    <a:pt x="5" y="14"/>
                    <a:pt x="5" y="14"/>
                    <a:pt x="5" y="14"/>
                  </a:cubicBezTo>
                  <a:cubicBezTo>
                    <a:pt x="2" y="14"/>
                    <a:pt x="0" y="16"/>
                    <a:pt x="0" y="19"/>
                  </a:cubicBezTo>
                  <a:cubicBezTo>
                    <a:pt x="0" y="72"/>
                    <a:pt x="0" y="72"/>
                    <a:pt x="0" y="72"/>
                  </a:cubicBezTo>
                  <a:cubicBezTo>
                    <a:pt x="3" y="74"/>
                    <a:pt x="6" y="77"/>
                    <a:pt x="10" y="78"/>
                  </a:cubicBezTo>
                  <a:cubicBezTo>
                    <a:pt x="10" y="24"/>
                    <a:pt x="10" y="24"/>
                    <a:pt x="10" y="24"/>
                  </a:cubicBezTo>
                  <a:lnTo>
                    <a:pt x="58" y="24"/>
                  </a:lnTo>
                  <a:close/>
                </a:path>
              </a:pathLst>
            </a:custGeom>
            <a:solidFill>
              <a:schemeClr val="accent1"/>
            </a:solidFill>
            <a:ln>
              <a:noFill/>
            </a:ln>
          </p:spPr>
          <p:txBody>
            <a:bodyPr vert="horz" wrap="square" lIns="91440" tIns="45720" rIns="91440" bIns="45720" numCol="1" anchor="t" anchorCtr="0" compatLnSpc="1"/>
            <a:lstStyle/>
            <a:p>
              <a:endParaRPr lang="en-US"/>
            </a:p>
          </p:txBody>
        </p:sp>
      </p:grpSp>
      <p:sp>
        <p:nvSpPr>
          <p:cNvPr id="18" name="Subtitle 2"/>
          <p:cNvSpPr txBox="1"/>
          <p:nvPr/>
        </p:nvSpPr>
        <p:spPr>
          <a:xfrm>
            <a:off x="1244280" y="4313377"/>
            <a:ext cx="5594558" cy="89775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ts val="1800"/>
              </a:lnSpc>
              <a:spcBef>
                <a:spcPts val="0"/>
              </a:spcBef>
              <a:buClr>
                <a:schemeClr val="tx1"/>
              </a:buClr>
              <a:buNone/>
            </a:pPr>
            <a:r>
              <a:rPr lang="zh-CN" altLang="en-US" sz="1400" dirty="0">
                <a:latin typeface="微软雅黑" panose="020B0503020204020204" charset="-122"/>
                <a:ea typeface="微软雅黑" panose="020B0503020204020204" charset="-122"/>
              </a:rPr>
              <a:t>统收模式下，门店所有资金订单和信息均进入总部，可对门店的营收和采购进行有效的监控管理，助力品控；方便对品牌进行整体的营销活动规划和后续的门店分账清算。</a:t>
            </a:r>
            <a:endParaRPr lang="en-US" altLang="zh-CN" sz="1200" dirty="0">
              <a:latin typeface="微软雅黑" panose="020B0503020204020204" charset="-122"/>
              <a:ea typeface="微软雅黑" panose="020B0503020204020204" charset="-122"/>
            </a:endParaRPr>
          </a:p>
        </p:txBody>
      </p:sp>
      <p:sp>
        <p:nvSpPr>
          <p:cNvPr id="19" name="TextBox 27"/>
          <p:cNvSpPr txBox="1"/>
          <p:nvPr/>
        </p:nvSpPr>
        <p:spPr>
          <a:xfrm>
            <a:off x="1234208" y="3931148"/>
            <a:ext cx="3877985" cy="335989"/>
          </a:xfrm>
          <a:prstGeom prst="rect">
            <a:avLst/>
          </a:prstGeom>
          <a:noFill/>
        </p:spPr>
        <p:txBody>
          <a:bodyPr wrap="none" rtlCol="0">
            <a:spAutoFit/>
          </a:bodyPr>
          <a:lstStyle/>
          <a:p>
            <a:pPr>
              <a:lnSpc>
                <a:spcPts val="1900"/>
              </a:lnSpc>
            </a:pPr>
            <a:r>
              <a:rPr lang="zh-CN" altLang="en-US" dirty="0">
                <a:solidFill>
                  <a:srgbClr val="0D66B3"/>
                </a:solidFill>
                <a:latin typeface="微软雅黑" panose="020B0503020204020204" charset="-122"/>
                <a:ea typeface="微软雅黑" panose="020B0503020204020204" charset="-122"/>
              </a:rPr>
              <a:t>企业从放养式加盟管控到统收强管控</a:t>
            </a:r>
            <a:endParaRPr lang="en-US" dirty="0">
              <a:solidFill>
                <a:srgbClr val="0D66B3"/>
              </a:solidFill>
              <a:latin typeface="微软雅黑" panose="020B0503020204020204" charset="-122"/>
              <a:ea typeface="微软雅黑" panose="020B0503020204020204" charset="-122"/>
            </a:endParaRPr>
          </a:p>
        </p:txBody>
      </p:sp>
      <p:grpSp>
        <p:nvGrpSpPr>
          <p:cNvPr id="20" name="Group 2"/>
          <p:cNvGrpSpPr/>
          <p:nvPr/>
        </p:nvGrpSpPr>
        <p:grpSpPr>
          <a:xfrm>
            <a:off x="602589" y="5618275"/>
            <a:ext cx="387685" cy="390655"/>
            <a:chOff x="698129" y="3465393"/>
            <a:chExt cx="387685" cy="390655"/>
          </a:xfrm>
        </p:grpSpPr>
        <p:sp>
          <p:nvSpPr>
            <p:cNvPr id="21" name="Freeform 18"/>
            <p:cNvSpPr/>
            <p:nvPr/>
          </p:nvSpPr>
          <p:spPr bwMode="auto">
            <a:xfrm>
              <a:off x="698129" y="3465393"/>
              <a:ext cx="387685" cy="390655"/>
            </a:xfrm>
            <a:custGeom>
              <a:avLst/>
              <a:gdLst>
                <a:gd name="T0" fmla="*/ 65 w 130"/>
                <a:gd name="T1" fmla="*/ 0 h 131"/>
                <a:gd name="T2" fmla="*/ 0 w 130"/>
                <a:gd name="T3" fmla="*/ 65 h 131"/>
                <a:gd name="T4" fmla="*/ 24 w 130"/>
                <a:gd name="T5" fmla="*/ 116 h 131"/>
                <a:gd name="T6" fmla="*/ 24 w 130"/>
                <a:gd name="T7" fmla="*/ 63 h 131"/>
                <a:gd name="T8" fmla="*/ 29 w 130"/>
                <a:gd name="T9" fmla="*/ 58 h 131"/>
                <a:gd name="T10" fmla="*/ 82 w 130"/>
                <a:gd name="T11" fmla="*/ 58 h 131"/>
                <a:gd name="T12" fmla="*/ 76 w 130"/>
                <a:gd name="T13" fmla="*/ 52 h 131"/>
                <a:gd name="T14" fmla="*/ 76 w 130"/>
                <a:gd name="T15" fmla="*/ 45 h 131"/>
                <a:gd name="T16" fmla="*/ 82 w 130"/>
                <a:gd name="T17" fmla="*/ 45 h 131"/>
                <a:gd name="T18" fmla="*/ 97 w 130"/>
                <a:gd name="T19" fmla="*/ 60 h 131"/>
                <a:gd name="T20" fmla="*/ 97 w 130"/>
                <a:gd name="T21" fmla="*/ 66 h 131"/>
                <a:gd name="T22" fmla="*/ 82 w 130"/>
                <a:gd name="T23" fmla="*/ 80 h 131"/>
                <a:gd name="T24" fmla="*/ 79 w 130"/>
                <a:gd name="T25" fmla="*/ 82 h 131"/>
                <a:gd name="T26" fmla="*/ 76 w 130"/>
                <a:gd name="T27" fmla="*/ 80 h 131"/>
                <a:gd name="T28" fmla="*/ 76 w 130"/>
                <a:gd name="T29" fmla="*/ 74 h 131"/>
                <a:gd name="T30" fmla="*/ 82 w 130"/>
                <a:gd name="T31" fmla="*/ 68 h 131"/>
                <a:gd name="T32" fmla="*/ 34 w 130"/>
                <a:gd name="T33" fmla="*/ 68 h 131"/>
                <a:gd name="T34" fmla="*/ 34 w 130"/>
                <a:gd name="T35" fmla="*/ 122 h 131"/>
                <a:gd name="T36" fmla="*/ 65 w 130"/>
                <a:gd name="T37" fmla="*/ 131 h 131"/>
                <a:gd name="T38" fmla="*/ 130 w 130"/>
                <a:gd name="T39" fmla="*/ 65 h 131"/>
                <a:gd name="T40" fmla="*/ 65 w 130"/>
                <a:gd name="T4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31">
                  <a:moveTo>
                    <a:pt x="65" y="0"/>
                  </a:moveTo>
                  <a:cubicBezTo>
                    <a:pt x="29" y="0"/>
                    <a:pt x="0" y="29"/>
                    <a:pt x="0" y="65"/>
                  </a:cubicBezTo>
                  <a:cubicBezTo>
                    <a:pt x="0" y="86"/>
                    <a:pt x="9" y="104"/>
                    <a:pt x="24" y="116"/>
                  </a:cubicBezTo>
                  <a:cubicBezTo>
                    <a:pt x="24" y="63"/>
                    <a:pt x="24" y="63"/>
                    <a:pt x="24" y="63"/>
                  </a:cubicBezTo>
                  <a:cubicBezTo>
                    <a:pt x="24" y="60"/>
                    <a:pt x="26" y="58"/>
                    <a:pt x="29" y="58"/>
                  </a:cubicBezTo>
                  <a:cubicBezTo>
                    <a:pt x="82" y="58"/>
                    <a:pt x="82" y="58"/>
                    <a:pt x="82" y="58"/>
                  </a:cubicBezTo>
                  <a:cubicBezTo>
                    <a:pt x="76" y="52"/>
                    <a:pt x="76" y="52"/>
                    <a:pt x="76" y="52"/>
                  </a:cubicBezTo>
                  <a:cubicBezTo>
                    <a:pt x="74" y="50"/>
                    <a:pt x="74" y="47"/>
                    <a:pt x="76" y="45"/>
                  </a:cubicBezTo>
                  <a:cubicBezTo>
                    <a:pt x="78" y="44"/>
                    <a:pt x="81" y="44"/>
                    <a:pt x="82" y="45"/>
                  </a:cubicBezTo>
                  <a:cubicBezTo>
                    <a:pt x="97" y="60"/>
                    <a:pt x="97" y="60"/>
                    <a:pt x="97" y="60"/>
                  </a:cubicBezTo>
                  <a:cubicBezTo>
                    <a:pt x="99" y="61"/>
                    <a:pt x="99" y="64"/>
                    <a:pt x="97" y="66"/>
                  </a:cubicBezTo>
                  <a:cubicBezTo>
                    <a:pt x="82" y="80"/>
                    <a:pt x="82" y="80"/>
                    <a:pt x="82" y="80"/>
                  </a:cubicBezTo>
                  <a:cubicBezTo>
                    <a:pt x="82" y="81"/>
                    <a:pt x="80" y="82"/>
                    <a:pt x="79" y="82"/>
                  </a:cubicBezTo>
                  <a:cubicBezTo>
                    <a:pt x="78" y="82"/>
                    <a:pt x="77" y="81"/>
                    <a:pt x="76" y="80"/>
                  </a:cubicBezTo>
                  <a:cubicBezTo>
                    <a:pt x="74" y="79"/>
                    <a:pt x="74" y="76"/>
                    <a:pt x="76" y="74"/>
                  </a:cubicBezTo>
                  <a:cubicBezTo>
                    <a:pt x="82" y="68"/>
                    <a:pt x="82" y="68"/>
                    <a:pt x="82" y="68"/>
                  </a:cubicBezTo>
                  <a:cubicBezTo>
                    <a:pt x="34" y="68"/>
                    <a:pt x="34" y="68"/>
                    <a:pt x="34" y="68"/>
                  </a:cubicBezTo>
                  <a:cubicBezTo>
                    <a:pt x="34" y="122"/>
                    <a:pt x="34" y="122"/>
                    <a:pt x="34" y="122"/>
                  </a:cubicBezTo>
                  <a:cubicBezTo>
                    <a:pt x="43" y="128"/>
                    <a:pt x="54" y="131"/>
                    <a:pt x="65" y="131"/>
                  </a:cubicBezTo>
                  <a:cubicBezTo>
                    <a:pt x="101" y="131"/>
                    <a:pt x="130" y="101"/>
                    <a:pt x="130" y="65"/>
                  </a:cubicBezTo>
                  <a:cubicBezTo>
                    <a:pt x="130" y="29"/>
                    <a:pt x="101" y="0"/>
                    <a:pt x="65" y="0"/>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2" name="Freeform 19"/>
            <p:cNvSpPr/>
            <p:nvPr/>
          </p:nvSpPr>
          <p:spPr bwMode="auto">
            <a:xfrm>
              <a:off x="769427" y="3596107"/>
              <a:ext cx="222807" cy="233205"/>
            </a:xfrm>
            <a:custGeom>
              <a:avLst/>
              <a:gdLst>
                <a:gd name="T0" fmla="*/ 58 w 75"/>
                <a:gd name="T1" fmla="*/ 24 h 78"/>
                <a:gd name="T2" fmla="*/ 52 w 75"/>
                <a:gd name="T3" fmla="*/ 30 h 78"/>
                <a:gd name="T4" fmla="*/ 52 w 75"/>
                <a:gd name="T5" fmla="*/ 36 h 78"/>
                <a:gd name="T6" fmla="*/ 55 w 75"/>
                <a:gd name="T7" fmla="*/ 38 h 78"/>
                <a:gd name="T8" fmla="*/ 58 w 75"/>
                <a:gd name="T9" fmla="*/ 36 h 78"/>
                <a:gd name="T10" fmla="*/ 73 w 75"/>
                <a:gd name="T11" fmla="*/ 22 h 78"/>
                <a:gd name="T12" fmla="*/ 73 w 75"/>
                <a:gd name="T13" fmla="*/ 16 h 78"/>
                <a:gd name="T14" fmla="*/ 58 w 75"/>
                <a:gd name="T15" fmla="*/ 1 h 78"/>
                <a:gd name="T16" fmla="*/ 52 w 75"/>
                <a:gd name="T17" fmla="*/ 1 h 78"/>
                <a:gd name="T18" fmla="*/ 52 w 75"/>
                <a:gd name="T19" fmla="*/ 8 h 78"/>
                <a:gd name="T20" fmla="*/ 58 w 75"/>
                <a:gd name="T21" fmla="*/ 14 h 78"/>
                <a:gd name="T22" fmla="*/ 5 w 75"/>
                <a:gd name="T23" fmla="*/ 14 h 78"/>
                <a:gd name="T24" fmla="*/ 0 w 75"/>
                <a:gd name="T25" fmla="*/ 19 h 78"/>
                <a:gd name="T26" fmla="*/ 0 w 75"/>
                <a:gd name="T27" fmla="*/ 72 h 78"/>
                <a:gd name="T28" fmla="*/ 10 w 75"/>
                <a:gd name="T29" fmla="*/ 78 h 78"/>
                <a:gd name="T30" fmla="*/ 10 w 75"/>
                <a:gd name="T31" fmla="*/ 24 h 78"/>
                <a:gd name="T32" fmla="*/ 58 w 75"/>
                <a:gd name="T33"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78">
                  <a:moveTo>
                    <a:pt x="58" y="24"/>
                  </a:moveTo>
                  <a:cubicBezTo>
                    <a:pt x="52" y="30"/>
                    <a:pt x="52" y="30"/>
                    <a:pt x="52" y="30"/>
                  </a:cubicBezTo>
                  <a:cubicBezTo>
                    <a:pt x="50" y="32"/>
                    <a:pt x="50" y="35"/>
                    <a:pt x="52" y="36"/>
                  </a:cubicBezTo>
                  <a:cubicBezTo>
                    <a:pt x="53" y="37"/>
                    <a:pt x="54" y="38"/>
                    <a:pt x="55" y="38"/>
                  </a:cubicBezTo>
                  <a:cubicBezTo>
                    <a:pt x="56" y="38"/>
                    <a:pt x="58" y="37"/>
                    <a:pt x="58" y="36"/>
                  </a:cubicBezTo>
                  <a:cubicBezTo>
                    <a:pt x="73" y="22"/>
                    <a:pt x="73" y="22"/>
                    <a:pt x="73" y="22"/>
                  </a:cubicBezTo>
                  <a:cubicBezTo>
                    <a:pt x="75" y="20"/>
                    <a:pt x="75" y="17"/>
                    <a:pt x="73" y="16"/>
                  </a:cubicBezTo>
                  <a:cubicBezTo>
                    <a:pt x="58" y="1"/>
                    <a:pt x="58" y="1"/>
                    <a:pt x="58" y="1"/>
                  </a:cubicBezTo>
                  <a:cubicBezTo>
                    <a:pt x="57" y="0"/>
                    <a:pt x="54" y="0"/>
                    <a:pt x="52" y="1"/>
                  </a:cubicBezTo>
                  <a:cubicBezTo>
                    <a:pt x="50" y="3"/>
                    <a:pt x="50" y="6"/>
                    <a:pt x="52" y="8"/>
                  </a:cubicBezTo>
                  <a:cubicBezTo>
                    <a:pt x="58" y="14"/>
                    <a:pt x="58" y="14"/>
                    <a:pt x="58" y="14"/>
                  </a:cubicBezTo>
                  <a:cubicBezTo>
                    <a:pt x="5" y="14"/>
                    <a:pt x="5" y="14"/>
                    <a:pt x="5" y="14"/>
                  </a:cubicBezTo>
                  <a:cubicBezTo>
                    <a:pt x="2" y="14"/>
                    <a:pt x="0" y="16"/>
                    <a:pt x="0" y="19"/>
                  </a:cubicBezTo>
                  <a:cubicBezTo>
                    <a:pt x="0" y="72"/>
                    <a:pt x="0" y="72"/>
                    <a:pt x="0" y="72"/>
                  </a:cubicBezTo>
                  <a:cubicBezTo>
                    <a:pt x="3" y="74"/>
                    <a:pt x="6" y="77"/>
                    <a:pt x="10" y="78"/>
                  </a:cubicBezTo>
                  <a:cubicBezTo>
                    <a:pt x="10" y="24"/>
                    <a:pt x="10" y="24"/>
                    <a:pt x="10" y="24"/>
                  </a:cubicBezTo>
                  <a:lnTo>
                    <a:pt x="58" y="24"/>
                  </a:lnTo>
                  <a:close/>
                </a:path>
              </a:pathLst>
            </a:custGeom>
            <a:solidFill>
              <a:schemeClr val="accent1"/>
            </a:solidFill>
            <a:ln>
              <a:noFill/>
            </a:ln>
          </p:spPr>
          <p:txBody>
            <a:bodyPr vert="horz" wrap="square" lIns="91440" tIns="45720" rIns="91440" bIns="45720" numCol="1" anchor="t" anchorCtr="0" compatLnSpc="1"/>
            <a:lstStyle/>
            <a:p>
              <a:endParaRPr lang="en-US"/>
            </a:p>
          </p:txBody>
        </p:sp>
      </p:grpSp>
      <p:sp>
        <p:nvSpPr>
          <p:cNvPr id="23" name="TextBox 27"/>
          <p:cNvSpPr txBox="1"/>
          <p:nvPr/>
        </p:nvSpPr>
        <p:spPr>
          <a:xfrm>
            <a:off x="1244280" y="5595591"/>
            <a:ext cx="1800493" cy="335989"/>
          </a:xfrm>
          <a:prstGeom prst="rect">
            <a:avLst/>
          </a:prstGeom>
          <a:noFill/>
        </p:spPr>
        <p:txBody>
          <a:bodyPr wrap="none" rtlCol="0">
            <a:spAutoFit/>
          </a:bodyPr>
          <a:lstStyle/>
          <a:p>
            <a:pPr>
              <a:lnSpc>
                <a:spcPts val="1900"/>
              </a:lnSpc>
            </a:pPr>
            <a:r>
              <a:rPr lang="zh-CN" altLang="en-US" dirty="0">
                <a:solidFill>
                  <a:srgbClr val="0D66B3"/>
                </a:solidFill>
                <a:latin typeface="微软雅黑" panose="020B0503020204020204" charset="-122"/>
                <a:ea typeface="微软雅黑" panose="020B0503020204020204" charset="-122"/>
                <a:sym typeface="+mn-ea"/>
              </a:rPr>
              <a:t>支付方式多样化</a:t>
            </a:r>
            <a:endParaRPr lang="en-US" dirty="0">
              <a:solidFill>
                <a:srgbClr val="0D66B3"/>
              </a:solidFill>
              <a:latin typeface="微软雅黑" panose="020B0503020204020204" charset="-122"/>
              <a:ea typeface="微软雅黑" panose="020B0503020204020204" charset="-122"/>
            </a:endParaRPr>
          </a:p>
        </p:txBody>
      </p:sp>
      <p:sp>
        <p:nvSpPr>
          <p:cNvPr id="24" name="Subtitle 2"/>
          <p:cNvSpPr txBox="1"/>
          <p:nvPr/>
        </p:nvSpPr>
        <p:spPr>
          <a:xfrm>
            <a:off x="1264525" y="5947067"/>
            <a:ext cx="5497797" cy="33598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700"/>
              </a:lnSpc>
              <a:spcBef>
                <a:spcPts val="0"/>
              </a:spcBef>
              <a:buClr>
                <a:srgbClr val="C00000"/>
              </a:buClr>
              <a:buNone/>
            </a:pPr>
            <a:r>
              <a:rPr lang="zh-CN" altLang="en-US" sz="1400" dirty="0">
                <a:latin typeface="微软雅黑" panose="020B0503020204020204" charset="-122"/>
                <a:ea typeface="微软雅黑" panose="020B0503020204020204" charset="-122"/>
                <a:sym typeface="+mn-ea"/>
              </a:rPr>
              <a:t>支付方式越来越多，微信</a:t>
            </a:r>
            <a:r>
              <a:rPr lang="en-US" altLang="zh-CN" sz="1400" dirty="0">
                <a:latin typeface="微软雅黑" panose="020B0503020204020204" charset="-122"/>
                <a:ea typeface="微软雅黑" panose="020B0503020204020204" charset="-122"/>
                <a:sym typeface="+mn-ea"/>
              </a:rPr>
              <a:t>/</a:t>
            </a:r>
            <a:r>
              <a:rPr lang="zh-CN" altLang="en-US" sz="1400" dirty="0">
                <a:latin typeface="微软雅黑" panose="020B0503020204020204" charset="-122"/>
                <a:ea typeface="微软雅黑" panose="020B0503020204020204" charset="-122"/>
                <a:sym typeface="+mn-ea"/>
              </a:rPr>
              <a:t>支付宝</a:t>
            </a:r>
            <a:r>
              <a:rPr lang="en-US" altLang="zh-CN" sz="1400" dirty="0">
                <a:latin typeface="微软雅黑" panose="020B0503020204020204" charset="-122"/>
                <a:ea typeface="微软雅黑" panose="020B0503020204020204" charset="-122"/>
                <a:sym typeface="+mn-ea"/>
              </a:rPr>
              <a:t>/</a:t>
            </a:r>
            <a:r>
              <a:rPr lang="zh-CN" altLang="en-US" sz="1400" dirty="0">
                <a:latin typeface="微软雅黑" panose="020B0503020204020204" charset="-122"/>
                <a:ea typeface="微软雅黑" panose="020B0503020204020204" charset="-122"/>
                <a:sym typeface="+mn-ea"/>
              </a:rPr>
              <a:t>口碑</a:t>
            </a:r>
            <a:r>
              <a:rPr lang="en-US" altLang="zh-CN" sz="1400" dirty="0">
                <a:latin typeface="微软雅黑" panose="020B0503020204020204" charset="-122"/>
                <a:ea typeface="微软雅黑" panose="020B0503020204020204" charset="-122"/>
                <a:sym typeface="+mn-ea"/>
              </a:rPr>
              <a:t>/</a:t>
            </a:r>
            <a:r>
              <a:rPr lang="zh-CN" altLang="en-US" sz="1400" dirty="0">
                <a:latin typeface="微软雅黑" panose="020B0503020204020204" charset="-122"/>
                <a:ea typeface="微软雅黑" panose="020B0503020204020204" charset="-122"/>
                <a:sym typeface="+mn-ea"/>
              </a:rPr>
              <a:t>抖音</a:t>
            </a:r>
            <a:r>
              <a:rPr lang="en-US" altLang="zh-CN" sz="1400" dirty="0">
                <a:latin typeface="微软雅黑" panose="020B0503020204020204" charset="-122"/>
                <a:ea typeface="微软雅黑" panose="020B0503020204020204" charset="-122"/>
                <a:sym typeface="+mn-ea"/>
              </a:rPr>
              <a:t>/</a:t>
            </a:r>
            <a:r>
              <a:rPr lang="zh-CN" altLang="en-US" sz="1400" dirty="0">
                <a:latin typeface="微软雅黑" panose="020B0503020204020204" charset="-122"/>
                <a:ea typeface="微软雅黑" panose="020B0503020204020204" charset="-122"/>
                <a:sym typeface="+mn-ea"/>
              </a:rPr>
              <a:t>美团已成为生活化的支付及收款渠道。</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41" name="Freeform 5"/>
          <p:cNvSpPr/>
          <p:nvPr/>
        </p:nvSpPr>
        <p:spPr bwMode="auto">
          <a:xfrm>
            <a:off x="7614058" y="1"/>
            <a:ext cx="4577942" cy="4585369"/>
          </a:xfrm>
          <a:custGeom>
            <a:avLst/>
            <a:gdLst>
              <a:gd name="T0" fmla="*/ 3082 w 3082"/>
              <a:gd name="T1" fmla="*/ 0 h 3087"/>
              <a:gd name="T2" fmla="*/ 0 w 3082"/>
              <a:gd name="T3" fmla="*/ 0 h 3087"/>
              <a:gd name="T4" fmla="*/ 3082 w 3082"/>
              <a:gd name="T5" fmla="*/ 3087 h 3087"/>
              <a:gd name="T6" fmla="*/ 3082 w 3082"/>
              <a:gd name="T7" fmla="*/ 0 h 3087"/>
            </a:gdLst>
            <a:ahLst/>
            <a:cxnLst>
              <a:cxn ang="0">
                <a:pos x="T0" y="T1"/>
              </a:cxn>
              <a:cxn ang="0">
                <a:pos x="T2" y="T3"/>
              </a:cxn>
              <a:cxn ang="0">
                <a:pos x="T4" y="T5"/>
              </a:cxn>
              <a:cxn ang="0">
                <a:pos x="T6" y="T7"/>
              </a:cxn>
            </a:cxnLst>
            <a:rect l="0" t="0" r="r" b="b"/>
            <a:pathLst>
              <a:path w="3082" h="3087">
                <a:moveTo>
                  <a:pt x="3082" y="0"/>
                </a:moveTo>
                <a:lnTo>
                  <a:pt x="0" y="0"/>
                </a:lnTo>
                <a:lnTo>
                  <a:pt x="3082" y="3087"/>
                </a:lnTo>
                <a:lnTo>
                  <a:pt x="3082" y="0"/>
                </a:lnTo>
                <a:close/>
              </a:path>
            </a:pathLst>
          </a:custGeom>
          <a:solidFill>
            <a:schemeClr val="bg1"/>
          </a:solidFill>
          <a:ln>
            <a:noFill/>
          </a:ln>
        </p:spPr>
        <p:txBody>
          <a:bodyPr vert="horz" wrap="square" lIns="91440" tIns="45720" rIns="91440" bIns="45720" numCol="1" anchor="t" anchorCtr="0" compatLnSpc="1"/>
          <a:lstStyle/>
          <a:p>
            <a:endParaRPr lang="en-US"/>
          </a:p>
        </p:txBody>
      </p:sp>
      <p:pic>
        <p:nvPicPr>
          <p:cNvPr id="42" name="Picture Placeholder 31"/>
          <p:cNvPicPr>
            <a:picLocks noChangeAspect="1"/>
          </p:cNvPicPr>
          <p:nvPr/>
        </p:nvPicPr>
        <p:blipFill>
          <a:blip r:embed="rId1" cstate="print">
            <a:extLst>
              <a:ext uri="{28A0092B-C50C-407E-A947-70E740481C1C}">
                <a14:useLocalDpi xmlns:a14="http://schemas.microsoft.com/office/drawing/2010/main" val="0"/>
              </a:ext>
            </a:extLst>
          </a:blip>
          <a:srcRect t="29" b="29"/>
          <a:stretch>
            <a:fillRect/>
          </a:stretch>
        </p:blipFill>
        <p:spPr>
          <a:xfrm>
            <a:off x="8332982" y="1"/>
            <a:ext cx="3859018" cy="3879814"/>
          </a:xfrm>
          <a:custGeom>
            <a:avLst/>
            <a:gdLst>
              <a:gd name="connsiteX0" fmla="*/ 0 w 5457443"/>
              <a:gd name="connsiteY0" fmla="*/ 0 h 1637976"/>
              <a:gd name="connsiteX1" fmla="*/ 5457443 w 5457443"/>
              <a:gd name="connsiteY1" fmla="*/ 0 h 1637976"/>
              <a:gd name="connsiteX2" fmla="*/ 5457443 w 5457443"/>
              <a:gd name="connsiteY2" fmla="*/ 1637976 h 1637976"/>
              <a:gd name="connsiteX3" fmla="*/ 0 w 5457443"/>
              <a:gd name="connsiteY3" fmla="*/ 1637976 h 1637976"/>
            </a:gdLst>
            <a:ahLst/>
            <a:cxnLst>
              <a:cxn ang="0">
                <a:pos x="connsiteX0" y="connsiteY0"/>
              </a:cxn>
              <a:cxn ang="0">
                <a:pos x="connsiteX1" y="connsiteY1"/>
              </a:cxn>
              <a:cxn ang="0">
                <a:pos x="connsiteX2" y="connsiteY2"/>
              </a:cxn>
              <a:cxn ang="0">
                <a:pos x="connsiteX3" y="connsiteY3"/>
              </a:cxn>
            </a:cxnLst>
            <a:rect l="l" t="t" r="r" b="b"/>
            <a:pathLst>
              <a:path w="5457443" h="1637976">
                <a:moveTo>
                  <a:pt x="0" y="0"/>
                </a:moveTo>
                <a:lnTo>
                  <a:pt x="5457443" y="0"/>
                </a:lnTo>
                <a:lnTo>
                  <a:pt x="5457443" y="1637976"/>
                </a:lnTo>
                <a:lnTo>
                  <a:pt x="0" y="1637976"/>
                </a:lnTo>
                <a:close/>
              </a:path>
            </a:pathLst>
          </a:custGeom>
        </p:spPr>
      </p:pic>
      <p:sp>
        <p:nvSpPr>
          <p:cNvPr id="43" name="Freeform 9"/>
          <p:cNvSpPr/>
          <p:nvPr/>
        </p:nvSpPr>
        <p:spPr bwMode="auto">
          <a:xfrm>
            <a:off x="7795275" y="1253662"/>
            <a:ext cx="2669229" cy="2670714"/>
          </a:xfrm>
          <a:custGeom>
            <a:avLst/>
            <a:gdLst>
              <a:gd name="T0" fmla="*/ 0 w 1797"/>
              <a:gd name="T1" fmla="*/ 898 h 1798"/>
              <a:gd name="T2" fmla="*/ 898 w 1797"/>
              <a:gd name="T3" fmla="*/ 1798 h 1798"/>
              <a:gd name="T4" fmla="*/ 1797 w 1797"/>
              <a:gd name="T5" fmla="*/ 898 h 1798"/>
              <a:gd name="T6" fmla="*/ 898 w 1797"/>
              <a:gd name="T7" fmla="*/ 0 h 1798"/>
              <a:gd name="T8" fmla="*/ 0 w 1797"/>
              <a:gd name="T9" fmla="*/ 898 h 1798"/>
            </a:gdLst>
            <a:ahLst/>
            <a:cxnLst>
              <a:cxn ang="0">
                <a:pos x="T0" y="T1"/>
              </a:cxn>
              <a:cxn ang="0">
                <a:pos x="T2" y="T3"/>
              </a:cxn>
              <a:cxn ang="0">
                <a:pos x="T4" y="T5"/>
              </a:cxn>
              <a:cxn ang="0">
                <a:pos x="T6" y="T7"/>
              </a:cxn>
              <a:cxn ang="0">
                <a:pos x="T8" y="T9"/>
              </a:cxn>
            </a:cxnLst>
            <a:rect l="0" t="0" r="r" b="b"/>
            <a:pathLst>
              <a:path w="1797" h="1798">
                <a:moveTo>
                  <a:pt x="0" y="898"/>
                </a:moveTo>
                <a:lnTo>
                  <a:pt x="898" y="1798"/>
                </a:lnTo>
                <a:lnTo>
                  <a:pt x="1797" y="898"/>
                </a:lnTo>
                <a:lnTo>
                  <a:pt x="898" y="0"/>
                </a:lnTo>
                <a:lnTo>
                  <a:pt x="0" y="898"/>
                </a:lnTo>
                <a:close/>
              </a:path>
            </a:pathLst>
          </a:custGeom>
          <a:solidFill>
            <a:srgbClr val="4472C4"/>
          </a:solidFill>
          <a:ln>
            <a:noFill/>
          </a:ln>
          <a:effectLst>
            <a:outerShdw blurRad="190500" dist="152400" dir="2700000" algn="ctr" rotWithShape="0">
              <a:schemeClr val="accent2">
                <a:lumMod val="50000"/>
                <a:lumOff val="50000"/>
                <a:alpha val="20000"/>
              </a:schemeClr>
            </a:outerShdw>
          </a:effectLst>
        </p:spPr>
        <p:txBody>
          <a:bodyPr vert="horz" wrap="square" lIns="91440" tIns="45720" rIns="91440" bIns="45720" numCol="1" anchor="t" anchorCtr="0" compatLnSpc="1"/>
          <a:lstStyle/>
          <a:p>
            <a:endParaRPr lang="en-US"/>
          </a:p>
        </p:txBody>
      </p:sp>
      <p:sp>
        <p:nvSpPr>
          <p:cNvPr id="44" name="Freeform 10"/>
          <p:cNvSpPr/>
          <p:nvPr/>
        </p:nvSpPr>
        <p:spPr bwMode="auto">
          <a:xfrm>
            <a:off x="6988714" y="3248528"/>
            <a:ext cx="2667743" cy="2673684"/>
          </a:xfrm>
          <a:custGeom>
            <a:avLst/>
            <a:gdLst>
              <a:gd name="T0" fmla="*/ 0 w 1796"/>
              <a:gd name="T1" fmla="*/ 900 h 1800"/>
              <a:gd name="T2" fmla="*/ 899 w 1796"/>
              <a:gd name="T3" fmla="*/ 1800 h 1800"/>
              <a:gd name="T4" fmla="*/ 1796 w 1796"/>
              <a:gd name="T5" fmla="*/ 900 h 1800"/>
              <a:gd name="T6" fmla="*/ 899 w 1796"/>
              <a:gd name="T7" fmla="*/ 0 h 1800"/>
              <a:gd name="T8" fmla="*/ 0 w 1796"/>
              <a:gd name="T9" fmla="*/ 900 h 1800"/>
            </a:gdLst>
            <a:ahLst/>
            <a:cxnLst>
              <a:cxn ang="0">
                <a:pos x="T0" y="T1"/>
              </a:cxn>
              <a:cxn ang="0">
                <a:pos x="T2" y="T3"/>
              </a:cxn>
              <a:cxn ang="0">
                <a:pos x="T4" y="T5"/>
              </a:cxn>
              <a:cxn ang="0">
                <a:pos x="T6" y="T7"/>
              </a:cxn>
              <a:cxn ang="0">
                <a:pos x="T8" y="T9"/>
              </a:cxn>
            </a:cxnLst>
            <a:rect l="0" t="0" r="r" b="b"/>
            <a:pathLst>
              <a:path w="1796" h="1800">
                <a:moveTo>
                  <a:pt x="0" y="900"/>
                </a:moveTo>
                <a:lnTo>
                  <a:pt x="899" y="1800"/>
                </a:lnTo>
                <a:lnTo>
                  <a:pt x="1796" y="900"/>
                </a:lnTo>
                <a:lnTo>
                  <a:pt x="899" y="0"/>
                </a:lnTo>
                <a:lnTo>
                  <a:pt x="0" y="900"/>
                </a:lnTo>
                <a:close/>
              </a:path>
            </a:pathLst>
          </a:cu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en-US"/>
          </a:p>
        </p:txBody>
      </p:sp>
      <p:sp>
        <p:nvSpPr>
          <p:cNvPr id="45" name="Freeform 11"/>
          <p:cNvSpPr/>
          <p:nvPr/>
        </p:nvSpPr>
        <p:spPr bwMode="auto">
          <a:xfrm>
            <a:off x="9173708" y="2655861"/>
            <a:ext cx="2670713" cy="2673684"/>
          </a:xfrm>
          <a:custGeom>
            <a:avLst/>
            <a:gdLst>
              <a:gd name="T0" fmla="*/ 0 w 1798"/>
              <a:gd name="T1" fmla="*/ 900 h 1800"/>
              <a:gd name="T2" fmla="*/ 899 w 1798"/>
              <a:gd name="T3" fmla="*/ 1800 h 1800"/>
              <a:gd name="T4" fmla="*/ 1798 w 1798"/>
              <a:gd name="T5" fmla="*/ 900 h 1800"/>
              <a:gd name="T6" fmla="*/ 899 w 1798"/>
              <a:gd name="T7" fmla="*/ 0 h 1800"/>
              <a:gd name="T8" fmla="*/ 0 w 1798"/>
              <a:gd name="T9" fmla="*/ 900 h 1800"/>
            </a:gdLst>
            <a:ahLst/>
            <a:cxnLst>
              <a:cxn ang="0">
                <a:pos x="T0" y="T1"/>
              </a:cxn>
              <a:cxn ang="0">
                <a:pos x="T2" y="T3"/>
              </a:cxn>
              <a:cxn ang="0">
                <a:pos x="T4" y="T5"/>
              </a:cxn>
              <a:cxn ang="0">
                <a:pos x="T6" y="T7"/>
              </a:cxn>
              <a:cxn ang="0">
                <a:pos x="T8" y="T9"/>
              </a:cxn>
            </a:cxnLst>
            <a:rect l="0" t="0" r="r" b="b"/>
            <a:pathLst>
              <a:path w="1798" h="1800">
                <a:moveTo>
                  <a:pt x="0" y="900"/>
                </a:moveTo>
                <a:lnTo>
                  <a:pt x="899" y="1800"/>
                </a:lnTo>
                <a:lnTo>
                  <a:pt x="1798" y="900"/>
                </a:lnTo>
                <a:lnTo>
                  <a:pt x="899" y="0"/>
                </a:lnTo>
                <a:lnTo>
                  <a:pt x="0" y="900"/>
                </a:lnTo>
                <a:close/>
              </a:path>
            </a:pathLst>
          </a:cu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en-US"/>
          </a:p>
        </p:txBody>
      </p:sp>
      <p:sp>
        <p:nvSpPr>
          <p:cNvPr id="46" name="Freeform 13"/>
          <p:cNvSpPr>
            <a:spLocks noEditPoints="1"/>
          </p:cNvSpPr>
          <p:nvPr/>
        </p:nvSpPr>
        <p:spPr bwMode="auto">
          <a:xfrm>
            <a:off x="8778596" y="2202820"/>
            <a:ext cx="699615" cy="696644"/>
          </a:xfrm>
          <a:custGeom>
            <a:avLst/>
            <a:gdLst>
              <a:gd name="T0" fmla="*/ 187 w 235"/>
              <a:gd name="T1" fmla="*/ 3 h 234"/>
              <a:gd name="T2" fmla="*/ 99 w 235"/>
              <a:gd name="T3" fmla="*/ 54 h 234"/>
              <a:gd name="T4" fmla="*/ 63 w 235"/>
              <a:gd name="T5" fmla="*/ 64 h 234"/>
              <a:gd name="T6" fmla="*/ 31 w 235"/>
              <a:gd name="T7" fmla="*/ 105 h 234"/>
              <a:gd name="T8" fmla="*/ 49 w 235"/>
              <a:gd name="T9" fmla="*/ 134 h 234"/>
              <a:gd name="T10" fmla="*/ 48 w 235"/>
              <a:gd name="T11" fmla="*/ 156 h 234"/>
              <a:gd name="T12" fmla="*/ 89 w 235"/>
              <a:gd name="T13" fmla="*/ 191 h 234"/>
              <a:gd name="T14" fmla="*/ 114 w 235"/>
              <a:gd name="T15" fmla="*/ 217 h 234"/>
              <a:gd name="T16" fmla="*/ 175 w 235"/>
              <a:gd name="T17" fmla="*/ 167 h 234"/>
              <a:gd name="T18" fmla="*/ 180 w 235"/>
              <a:gd name="T19" fmla="*/ 136 h 234"/>
              <a:gd name="T20" fmla="*/ 186 w 235"/>
              <a:gd name="T21" fmla="*/ 129 h 234"/>
              <a:gd name="T22" fmla="*/ 235 w 235"/>
              <a:gd name="T23" fmla="*/ 5 h 234"/>
              <a:gd name="T24" fmla="*/ 33 w 235"/>
              <a:gd name="T25" fmla="*/ 116 h 234"/>
              <a:gd name="T26" fmla="*/ 72 w 235"/>
              <a:gd name="T27" fmla="*/ 69 h 234"/>
              <a:gd name="T28" fmla="*/ 90 w 235"/>
              <a:gd name="T29" fmla="*/ 65 h 234"/>
              <a:gd name="T30" fmla="*/ 55 w 235"/>
              <a:gd name="T31" fmla="*/ 126 h 234"/>
              <a:gd name="T32" fmla="*/ 92 w 235"/>
              <a:gd name="T33" fmla="*/ 180 h 234"/>
              <a:gd name="T34" fmla="*/ 55 w 235"/>
              <a:gd name="T35" fmla="*/ 149 h 234"/>
              <a:gd name="T36" fmla="*/ 58 w 235"/>
              <a:gd name="T37" fmla="*/ 139 h 234"/>
              <a:gd name="T38" fmla="*/ 92 w 235"/>
              <a:gd name="T39" fmla="*/ 180 h 234"/>
              <a:gd name="T40" fmla="*/ 166 w 235"/>
              <a:gd name="T41" fmla="*/ 162 h 234"/>
              <a:gd name="T42" fmla="*/ 118 w 235"/>
              <a:gd name="T43" fmla="*/ 201 h 234"/>
              <a:gd name="T44" fmla="*/ 170 w 235"/>
              <a:gd name="T45" fmla="*/ 142 h 234"/>
              <a:gd name="T46" fmla="*/ 207 w 235"/>
              <a:gd name="T47" fmla="*/ 91 h 234"/>
              <a:gd name="T48" fmla="*/ 105 w 235"/>
              <a:gd name="T49" fmla="*/ 170 h 234"/>
              <a:gd name="T50" fmla="*/ 65 w 235"/>
              <a:gd name="T51" fmla="*/ 133 h 234"/>
              <a:gd name="T52" fmla="*/ 99 w 235"/>
              <a:gd name="T53" fmla="*/ 74 h 234"/>
              <a:gd name="T54" fmla="*/ 174 w 235"/>
              <a:gd name="T55" fmla="*/ 15 h 234"/>
              <a:gd name="T56" fmla="*/ 225 w 235"/>
              <a:gd name="T57" fmla="*/ 10 h 234"/>
              <a:gd name="T58" fmla="*/ 59 w 235"/>
              <a:gd name="T59" fmla="*/ 179 h 234"/>
              <a:gd name="T60" fmla="*/ 29 w 235"/>
              <a:gd name="T61" fmla="*/ 199 h 234"/>
              <a:gd name="T62" fmla="*/ 6 w 235"/>
              <a:gd name="T63" fmla="*/ 229 h 234"/>
              <a:gd name="T64" fmla="*/ 24 w 235"/>
              <a:gd name="T65" fmla="*/ 217 h 234"/>
              <a:gd name="T66" fmla="*/ 59 w 235"/>
              <a:gd name="T67" fmla="*/ 179 h 234"/>
              <a:gd name="T68" fmla="*/ 37 w 235"/>
              <a:gd name="T69" fmla="*/ 225 h 234"/>
              <a:gd name="T70" fmla="*/ 44 w 235"/>
              <a:gd name="T71" fmla="*/ 232 h 234"/>
              <a:gd name="T72" fmla="*/ 75 w 235"/>
              <a:gd name="T73" fmla="*/ 201 h 234"/>
              <a:gd name="T74" fmla="*/ 68 w 235"/>
              <a:gd name="T75" fmla="*/ 194 h 234"/>
              <a:gd name="T76" fmla="*/ 40 w 235"/>
              <a:gd name="T77" fmla="*/ 167 h 234"/>
              <a:gd name="T78" fmla="*/ 33 w 235"/>
              <a:gd name="T79" fmla="*/ 160 h 234"/>
              <a:gd name="T80" fmla="*/ 18 w 235"/>
              <a:gd name="T81" fmla="*/ 176 h 234"/>
              <a:gd name="T82" fmla="*/ 3 w 235"/>
              <a:gd name="T83" fmla="*/ 198 h 234"/>
              <a:gd name="T84" fmla="*/ 131 w 235"/>
              <a:gd name="T85" fmla="*/ 55 h 234"/>
              <a:gd name="T86" fmla="*/ 179 w 235"/>
              <a:gd name="T87" fmla="*/ 104 h 234"/>
              <a:gd name="T88" fmla="*/ 131 w 235"/>
              <a:gd name="T89" fmla="*/ 55 h 234"/>
              <a:gd name="T90" fmla="*/ 137 w 235"/>
              <a:gd name="T91" fmla="*/ 98 h 234"/>
              <a:gd name="T92" fmla="*/ 173 w 235"/>
              <a:gd name="T93" fmla="*/ 6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5" h="234">
                <a:moveTo>
                  <a:pt x="229" y="0"/>
                </a:moveTo>
                <a:cubicBezTo>
                  <a:pt x="215" y="0"/>
                  <a:pt x="201" y="1"/>
                  <a:pt x="187" y="3"/>
                </a:cubicBezTo>
                <a:cubicBezTo>
                  <a:pt x="152" y="8"/>
                  <a:pt x="124" y="25"/>
                  <a:pt x="102" y="53"/>
                </a:cubicBezTo>
                <a:cubicBezTo>
                  <a:pt x="101" y="53"/>
                  <a:pt x="100" y="54"/>
                  <a:pt x="99" y="54"/>
                </a:cubicBezTo>
                <a:cubicBezTo>
                  <a:pt x="92" y="55"/>
                  <a:pt x="85" y="56"/>
                  <a:pt x="78" y="57"/>
                </a:cubicBezTo>
                <a:cubicBezTo>
                  <a:pt x="71" y="57"/>
                  <a:pt x="66" y="59"/>
                  <a:pt x="63" y="64"/>
                </a:cubicBezTo>
                <a:cubicBezTo>
                  <a:pt x="63" y="65"/>
                  <a:pt x="63" y="65"/>
                  <a:pt x="62" y="66"/>
                </a:cubicBezTo>
                <a:cubicBezTo>
                  <a:pt x="52" y="79"/>
                  <a:pt x="41" y="92"/>
                  <a:pt x="31" y="105"/>
                </a:cubicBezTo>
                <a:cubicBezTo>
                  <a:pt x="26" y="110"/>
                  <a:pt x="22" y="115"/>
                  <a:pt x="18" y="120"/>
                </a:cubicBezTo>
                <a:cubicBezTo>
                  <a:pt x="28" y="125"/>
                  <a:pt x="39" y="129"/>
                  <a:pt x="49" y="134"/>
                </a:cubicBezTo>
                <a:cubicBezTo>
                  <a:pt x="48" y="135"/>
                  <a:pt x="48" y="135"/>
                  <a:pt x="48" y="135"/>
                </a:cubicBezTo>
                <a:cubicBezTo>
                  <a:pt x="42" y="142"/>
                  <a:pt x="42" y="150"/>
                  <a:pt x="48" y="156"/>
                </a:cubicBezTo>
                <a:cubicBezTo>
                  <a:pt x="59" y="166"/>
                  <a:pt x="69" y="176"/>
                  <a:pt x="79" y="187"/>
                </a:cubicBezTo>
                <a:cubicBezTo>
                  <a:pt x="82" y="189"/>
                  <a:pt x="85" y="191"/>
                  <a:pt x="89" y="191"/>
                </a:cubicBezTo>
                <a:cubicBezTo>
                  <a:pt x="94" y="191"/>
                  <a:pt x="97" y="189"/>
                  <a:pt x="101" y="186"/>
                </a:cubicBezTo>
                <a:cubicBezTo>
                  <a:pt x="105" y="196"/>
                  <a:pt x="110" y="206"/>
                  <a:pt x="114" y="217"/>
                </a:cubicBezTo>
                <a:cubicBezTo>
                  <a:pt x="126" y="208"/>
                  <a:pt x="136" y="199"/>
                  <a:pt x="147" y="190"/>
                </a:cubicBezTo>
                <a:cubicBezTo>
                  <a:pt x="157" y="183"/>
                  <a:pt x="166" y="175"/>
                  <a:pt x="175" y="167"/>
                </a:cubicBezTo>
                <a:cubicBezTo>
                  <a:pt x="176" y="167"/>
                  <a:pt x="177" y="165"/>
                  <a:pt x="177" y="164"/>
                </a:cubicBezTo>
                <a:cubicBezTo>
                  <a:pt x="178" y="155"/>
                  <a:pt x="179" y="145"/>
                  <a:pt x="180" y="136"/>
                </a:cubicBezTo>
                <a:cubicBezTo>
                  <a:pt x="180" y="135"/>
                  <a:pt x="181" y="134"/>
                  <a:pt x="182" y="133"/>
                </a:cubicBezTo>
                <a:cubicBezTo>
                  <a:pt x="183" y="131"/>
                  <a:pt x="185" y="130"/>
                  <a:pt x="186" y="129"/>
                </a:cubicBezTo>
                <a:cubicBezTo>
                  <a:pt x="202" y="115"/>
                  <a:pt x="215" y="99"/>
                  <a:pt x="223" y="80"/>
                </a:cubicBezTo>
                <a:cubicBezTo>
                  <a:pt x="233" y="56"/>
                  <a:pt x="235" y="30"/>
                  <a:pt x="235" y="5"/>
                </a:cubicBezTo>
                <a:cubicBezTo>
                  <a:pt x="235" y="1"/>
                  <a:pt x="233" y="0"/>
                  <a:pt x="229" y="0"/>
                </a:cubicBezTo>
                <a:close/>
                <a:moveTo>
                  <a:pt x="33" y="116"/>
                </a:moveTo>
                <a:cubicBezTo>
                  <a:pt x="38" y="111"/>
                  <a:pt x="43" y="105"/>
                  <a:pt x="47" y="100"/>
                </a:cubicBezTo>
                <a:cubicBezTo>
                  <a:pt x="55" y="90"/>
                  <a:pt x="63" y="79"/>
                  <a:pt x="72" y="69"/>
                </a:cubicBezTo>
                <a:cubicBezTo>
                  <a:pt x="73" y="68"/>
                  <a:pt x="74" y="67"/>
                  <a:pt x="76" y="67"/>
                </a:cubicBezTo>
                <a:cubicBezTo>
                  <a:pt x="81" y="66"/>
                  <a:pt x="85" y="66"/>
                  <a:pt x="90" y="65"/>
                </a:cubicBezTo>
                <a:cubicBezTo>
                  <a:pt x="91" y="65"/>
                  <a:pt x="92" y="65"/>
                  <a:pt x="92" y="65"/>
                </a:cubicBezTo>
                <a:cubicBezTo>
                  <a:pt x="80" y="85"/>
                  <a:pt x="68" y="106"/>
                  <a:pt x="55" y="126"/>
                </a:cubicBezTo>
                <a:cubicBezTo>
                  <a:pt x="48" y="123"/>
                  <a:pt x="41" y="120"/>
                  <a:pt x="33" y="116"/>
                </a:cubicBezTo>
                <a:close/>
                <a:moveTo>
                  <a:pt x="92" y="180"/>
                </a:moveTo>
                <a:cubicBezTo>
                  <a:pt x="90" y="182"/>
                  <a:pt x="88" y="182"/>
                  <a:pt x="86" y="180"/>
                </a:cubicBezTo>
                <a:cubicBezTo>
                  <a:pt x="76" y="169"/>
                  <a:pt x="65" y="159"/>
                  <a:pt x="55" y="149"/>
                </a:cubicBezTo>
                <a:cubicBezTo>
                  <a:pt x="53" y="146"/>
                  <a:pt x="53" y="144"/>
                  <a:pt x="55" y="142"/>
                </a:cubicBezTo>
                <a:cubicBezTo>
                  <a:pt x="56" y="141"/>
                  <a:pt x="57" y="140"/>
                  <a:pt x="58" y="139"/>
                </a:cubicBezTo>
                <a:cubicBezTo>
                  <a:pt x="70" y="152"/>
                  <a:pt x="83" y="164"/>
                  <a:pt x="95" y="177"/>
                </a:cubicBezTo>
                <a:cubicBezTo>
                  <a:pt x="94" y="178"/>
                  <a:pt x="93" y="179"/>
                  <a:pt x="92" y="180"/>
                </a:cubicBezTo>
                <a:close/>
                <a:moveTo>
                  <a:pt x="168" y="160"/>
                </a:moveTo>
                <a:cubicBezTo>
                  <a:pt x="168" y="161"/>
                  <a:pt x="167" y="162"/>
                  <a:pt x="166" y="162"/>
                </a:cubicBezTo>
                <a:cubicBezTo>
                  <a:pt x="151" y="175"/>
                  <a:pt x="135" y="188"/>
                  <a:pt x="119" y="201"/>
                </a:cubicBezTo>
                <a:cubicBezTo>
                  <a:pt x="119" y="201"/>
                  <a:pt x="119" y="201"/>
                  <a:pt x="118" y="201"/>
                </a:cubicBezTo>
                <a:cubicBezTo>
                  <a:pt x="115" y="194"/>
                  <a:pt x="112" y="186"/>
                  <a:pt x="109" y="179"/>
                </a:cubicBezTo>
                <a:cubicBezTo>
                  <a:pt x="129" y="167"/>
                  <a:pt x="149" y="155"/>
                  <a:pt x="170" y="142"/>
                </a:cubicBezTo>
                <a:cubicBezTo>
                  <a:pt x="169" y="148"/>
                  <a:pt x="168" y="154"/>
                  <a:pt x="168" y="160"/>
                </a:cubicBezTo>
                <a:close/>
                <a:moveTo>
                  <a:pt x="207" y="91"/>
                </a:moveTo>
                <a:cubicBezTo>
                  <a:pt x="198" y="106"/>
                  <a:pt x="186" y="118"/>
                  <a:pt x="172" y="128"/>
                </a:cubicBezTo>
                <a:cubicBezTo>
                  <a:pt x="151" y="144"/>
                  <a:pt x="128" y="156"/>
                  <a:pt x="105" y="170"/>
                </a:cubicBezTo>
                <a:cubicBezTo>
                  <a:pt x="103" y="171"/>
                  <a:pt x="103" y="171"/>
                  <a:pt x="101" y="169"/>
                </a:cubicBezTo>
                <a:cubicBezTo>
                  <a:pt x="89" y="157"/>
                  <a:pt x="77" y="145"/>
                  <a:pt x="65" y="133"/>
                </a:cubicBezTo>
                <a:cubicBezTo>
                  <a:pt x="64" y="132"/>
                  <a:pt x="64" y="131"/>
                  <a:pt x="65" y="130"/>
                </a:cubicBezTo>
                <a:cubicBezTo>
                  <a:pt x="76" y="111"/>
                  <a:pt x="87" y="92"/>
                  <a:pt x="99" y="74"/>
                </a:cubicBezTo>
                <a:cubicBezTo>
                  <a:pt x="107" y="61"/>
                  <a:pt x="116" y="50"/>
                  <a:pt x="127" y="40"/>
                </a:cubicBezTo>
                <a:cubicBezTo>
                  <a:pt x="141" y="28"/>
                  <a:pt x="156" y="20"/>
                  <a:pt x="174" y="15"/>
                </a:cubicBezTo>
                <a:cubicBezTo>
                  <a:pt x="190" y="11"/>
                  <a:pt x="207" y="10"/>
                  <a:pt x="223" y="9"/>
                </a:cubicBezTo>
                <a:cubicBezTo>
                  <a:pt x="224" y="9"/>
                  <a:pt x="224" y="9"/>
                  <a:pt x="225" y="10"/>
                </a:cubicBezTo>
                <a:cubicBezTo>
                  <a:pt x="225" y="38"/>
                  <a:pt x="221" y="66"/>
                  <a:pt x="207" y="91"/>
                </a:cubicBezTo>
                <a:close/>
                <a:moveTo>
                  <a:pt x="59" y="179"/>
                </a:moveTo>
                <a:cubicBezTo>
                  <a:pt x="57" y="175"/>
                  <a:pt x="53" y="175"/>
                  <a:pt x="50" y="177"/>
                </a:cubicBezTo>
                <a:cubicBezTo>
                  <a:pt x="43" y="185"/>
                  <a:pt x="36" y="192"/>
                  <a:pt x="29" y="199"/>
                </a:cubicBezTo>
                <a:cubicBezTo>
                  <a:pt x="21" y="206"/>
                  <a:pt x="14" y="214"/>
                  <a:pt x="7" y="221"/>
                </a:cubicBezTo>
                <a:cubicBezTo>
                  <a:pt x="4" y="223"/>
                  <a:pt x="4" y="227"/>
                  <a:pt x="6" y="229"/>
                </a:cubicBezTo>
                <a:cubicBezTo>
                  <a:pt x="8" y="231"/>
                  <a:pt x="11" y="230"/>
                  <a:pt x="14" y="228"/>
                </a:cubicBezTo>
                <a:cubicBezTo>
                  <a:pt x="17" y="224"/>
                  <a:pt x="21" y="221"/>
                  <a:pt x="24" y="217"/>
                </a:cubicBezTo>
                <a:cubicBezTo>
                  <a:pt x="35" y="206"/>
                  <a:pt x="46" y="196"/>
                  <a:pt x="57" y="185"/>
                </a:cubicBezTo>
                <a:cubicBezTo>
                  <a:pt x="59" y="183"/>
                  <a:pt x="60" y="181"/>
                  <a:pt x="59" y="179"/>
                </a:cubicBezTo>
                <a:close/>
                <a:moveTo>
                  <a:pt x="68" y="194"/>
                </a:moveTo>
                <a:cubicBezTo>
                  <a:pt x="58" y="204"/>
                  <a:pt x="47" y="215"/>
                  <a:pt x="37" y="225"/>
                </a:cubicBezTo>
                <a:cubicBezTo>
                  <a:pt x="35" y="227"/>
                  <a:pt x="35" y="230"/>
                  <a:pt x="37" y="232"/>
                </a:cubicBezTo>
                <a:cubicBezTo>
                  <a:pt x="39" y="234"/>
                  <a:pt x="42" y="234"/>
                  <a:pt x="44" y="232"/>
                </a:cubicBezTo>
                <a:cubicBezTo>
                  <a:pt x="49" y="227"/>
                  <a:pt x="54" y="221"/>
                  <a:pt x="59" y="216"/>
                </a:cubicBezTo>
                <a:cubicBezTo>
                  <a:pt x="64" y="211"/>
                  <a:pt x="69" y="206"/>
                  <a:pt x="75" y="201"/>
                </a:cubicBezTo>
                <a:cubicBezTo>
                  <a:pt x="77" y="199"/>
                  <a:pt x="77" y="196"/>
                  <a:pt x="75" y="194"/>
                </a:cubicBezTo>
                <a:cubicBezTo>
                  <a:pt x="73" y="192"/>
                  <a:pt x="70" y="192"/>
                  <a:pt x="68" y="194"/>
                </a:cubicBezTo>
                <a:close/>
                <a:moveTo>
                  <a:pt x="10" y="197"/>
                </a:moveTo>
                <a:cubicBezTo>
                  <a:pt x="20" y="187"/>
                  <a:pt x="30" y="177"/>
                  <a:pt x="40" y="167"/>
                </a:cubicBezTo>
                <a:cubicBezTo>
                  <a:pt x="42" y="165"/>
                  <a:pt x="43" y="162"/>
                  <a:pt x="41" y="160"/>
                </a:cubicBezTo>
                <a:cubicBezTo>
                  <a:pt x="39" y="158"/>
                  <a:pt x="36" y="158"/>
                  <a:pt x="33" y="160"/>
                </a:cubicBezTo>
                <a:cubicBezTo>
                  <a:pt x="28" y="165"/>
                  <a:pt x="23" y="170"/>
                  <a:pt x="18" y="176"/>
                </a:cubicBezTo>
                <a:cubicBezTo>
                  <a:pt x="18" y="176"/>
                  <a:pt x="18" y="176"/>
                  <a:pt x="18" y="176"/>
                </a:cubicBezTo>
                <a:cubicBezTo>
                  <a:pt x="13" y="180"/>
                  <a:pt x="8" y="185"/>
                  <a:pt x="3" y="190"/>
                </a:cubicBezTo>
                <a:cubicBezTo>
                  <a:pt x="1" y="193"/>
                  <a:pt x="0" y="196"/>
                  <a:pt x="3" y="198"/>
                </a:cubicBezTo>
                <a:cubicBezTo>
                  <a:pt x="5" y="200"/>
                  <a:pt x="7" y="200"/>
                  <a:pt x="10" y="197"/>
                </a:cubicBezTo>
                <a:close/>
                <a:moveTo>
                  <a:pt x="131" y="55"/>
                </a:moveTo>
                <a:cubicBezTo>
                  <a:pt x="117" y="69"/>
                  <a:pt x="117" y="91"/>
                  <a:pt x="130" y="105"/>
                </a:cubicBezTo>
                <a:cubicBezTo>
                  <a:pt x="143" y="118"/>
                  <a:pt x="166" y="118"/>
                  <a:pt x="179" y="104"/>
                </a:cubicBezTo>
                <a:cubicBezTo>
                  <a:pt x="193" y="90"/>
                  <a:pt x="194" y="68"/>
                  <a:pt x="180" y="55"/>
                </a:cubicBezTo>
                <a:cubicBezTo>
                  <a:pt x="167" y="41"/>
                  <a:pt x="145" y="41"/>
                  <a:pt x="131" y="55"/>
                </a:cubicBezTo>
                <a:close/>
                <a:moveTo>
                  <a:pt x="173" y="97"/>
                </a:moveTo>
                <a:cubicBezTo>
                  <a:pt x="162" y="107"/>
                  <a:pt x="147" y="107"/>
                  <a:pt x="137" y="98"/>
                </a:cubicBezTo>
                <a:cubicBezTo>
                  <a:pt x="127" y="88"/>
                  <a:pt x="128" y="72"/>
                  <a:pt x="137" y="62"/>
                </a:cubicBezTo>
                <a:cubicBezTo>
                  <a:pt x="148" y="52"/>
                  <a:pt x="164" y="52"/>
                  <a:pt x="173" y="61"/>
                </a:cubicBezTo>
                <a:cubicBezTo>
                  <a:pt x="183" y="71"/>
                  <a:pt x="183" y="87"/>
                  <a:pt x="173" y="97"/>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7" name="Freeform 14"/>
          <p:cNvSpPr>
            <a:spLocks noEditPoints="1"/>
          </p:cNvSpPr>
          <p:nvPr/>
        </p:nvSpPr>
        <p:spPr bwMode="auto">
          <a:xfrm>
            <a:off x="10143661" y="3489160"/>
            <a:ext cx="760515" cy="744176"/>
          </a:xfrm>
          <a:custGeom>
            <a:avLst/>
            <a:gdLst>
              <a:gd name="T0" fmla="*/ 219 w 256"/>
              <a:gd name="T1" fmla="*/ 37 h 250"/>
              <a:gd name="T2" fmla="*/ 239 w 256"/>
              <a:gd name="T3" fmla="*/ 11 h 250"/>
              <a:gd name="T4" fmla="*/ 212 w 256"/>
              <a:gd name="T5" fmla="*/ 32 h 250"/>
              <a:gd name="T6" fmla="*/ 196 w 256"/>
              <a:gd name="T7" fmla="*/ 1 h 250"/>
              <a:gd name="T8" fmla="*/ 205 w 256"/>
              <a:gd name="T9" fmla="*/ 38 h 250"/>
              <a:gd name="T10" fmla="*/ 197 w 256"/>
              <a:gd name="T11" fmla="*/ 47 h 250"/>
              <a:gd name="T12" fmla="*/ 180 w 256"/>
              <a:gd name="T13" fmla="*/ 15 h 250"/>
              <a:gd name="T14" fmla="*/ 190 w 256"/>
              <a:gd name="T15" fmla="*/ 53 h 250"/>
              <a:gd name="T16" fmla="*/ 169 w 256"/>
              <a:gd name="T17" fmla="*/ 75 h 250"/>
              <a:gd name="T18" fmla="*/ 0 w 256"/>
              <a:gd name="T19" fmla="*/ 149 h 250"/>
              <a:gd name="T20" fmla="*/ 201 w 256"/>
              <a:gd name="T21" fmla="*/ 149 h 250"/>
              <a:gd name="T22" fmla="*/ 194 w 256"/>
              <a:gd name="T23" fmla="*/ 62 h 250"/>
              <a:gd name="T24" fmla="*/ 236 w 256"/>
              <a:gd name="T25" fmla="*/ 68 h 250"/>
              <a:gd name="T26" fmla="*/ 241 w 256"/>
              <a:gd name="T27" fmla="*/ 64 h 250"/>
              <a:gd name="T28" fmla="*/ 200 w 256"/>
              <a:gd name="T29" fmla="*/ 56 h 250"/>
              <a:gd name="T30" fmla="*/ 212 w 256"/>
              <a:gd name="T31" fmla="*/ 45 h 250"/>
              <a:gd name="T32" fmla="*/ 252 w 256"/>
              <a:gd name="T33" fmla="*/ 49 h 250"/>
              <a:gd name="T34" fmla="*/ 252 w 256"/>
              <a:gd name="T35" fmla="*/ 41 h 250"/>
              <a:gd name="T36" fmla="*/ 101 w 256"/>
              <a:gd name="T37" fmla="*/ 241 h 250"/>
              <a:gd name="T38" fmla="*/ 101 w 256"/>
              <a:gd name="T39" fmla="*/ 57 h 250"/>
              <a:gd name="T40" fmla="*/ 143 w 256"/>
              <a:gd name="T41" fmla="*/ 101 h 250"/>
              <a:gd name="T42" fmla="*/ 36 w 256"/>
              <a:gd name="T43" fmla="*/ 149 h 250"/>
              <a:gd name="T44" fmla="*/ 165 w 256"/>
              <a:gd name="T45" fmla="*/ 149 h 250"/>
              <a:gd name="T46" fmla="*/ 169 w 256"/>
              <a:gd name="T47" fmla="*/ 87 h 250"/>
              <a:gd name="T48" fmla="*/ 98 w 256"/>
              <a:gd name="T49" fmla="*/ 152 h 250"/>
              <a:gd name="T50" fmla="*/ 104 w 256"/>
              <a:gd name="T51" fmla="*/ 152 h 250"/>
              <a:gd name="T52" fmla="*/ 119 w 256"/>
              <a:gd name="T53" fmla="*/ 149 h 250"/>
              <a:gd name="T54" fmla="*/ 82 w 256"/>
              <a:gd name="T55" fmla="*/ 149 h 250"/>
              <a:gd name="T56" fmla="*/ 111 w 256"/>
              <a:gd name="T57" fmla="*/ 133 h 250"/>
              <a:gd name="T58" fmla="*/ 98 w 256"/>
              <a:gd name="T59" fmla="*/ 152 h 250"/>
              <a:gd name="T60" fmla="*/ 101 w 256"/>
              <a:gd name="T61" fmla="*/ 122 h 250"/>
              <a:gd name="T62" fmla="*/ 101 w 256"/>
              <a:gd name="T63" fmla="*/ 176 h 250"/>
              <a:gd name="T64" fmla="*/ 123 w 256"/>
              <a:gd name="T65" fmla="*/ 133 h 250"/>
              <a:gd name="T66" fmla="*/ 156 w 256"/>
              <a:gd name="T67" fmla="*/ 149 h 250"/>
              <a:gd name="T68" fmla="*/ 45 w 256"/>
              <a:gd name="T69" fmla="*/ 149 h 250"/>
              <a:gd name="T70" fmla="*/ 137 w 256"/>
              <a:gd name="T71" fmla="*/ 107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250">
                <a:moveTo>
                  <a:pt x="252" y="41"/>
                </a:moveTo>
                <a:cubicBezTo>
                  <a:pt x="219" y="37"/>
                  <a:pt x="219" y="37"/>
                  <a:pt x="219" y="37"/>
                </a:cubicBezTo>
                <a:cubicBezTo>
                  <a:pt x="239" y="17"/>
                  <a:pt x="239" y="17"/>
                  <a:pt x="239" y="17"/>
                </a:cubicBezTo>
                <a:cubicBezTo>
                  <a:pt x="241" y="15"/>
                  <a:pt x="241" y="12"/>
                  <a:pt x="239" y="11"/>
                </a:cubicBezTo>
                <a:cubicBezTo>
                  <a:pt x="237" y="9"/>
                  <a:pt x="235" y="9"/>
                  <a:pt x="233" y="11"/>
                </a:cubicBezTo>
                <a:cubicBezTo>
                  <a:pt x="212" y="32"/>
                  <a:pt x="212" y="32"/>
                  <a:pt x="212" y="32"/>
                </a:cubicBezTo>
                <a:cubicBezTo>
                  <a:pt x="201" y="3"/>
                  <a:pt x="201" y="3"/>
                  <a:pt x="201" y="3"/>
                </a:cubicBezTo>
                <a:cubicBezTo>
                  <a:pt x="200" y="1"/>
                  <a:pt x="198" y="0"/>
                  <a:pt x="196" y="1"/>
                </a:cubicBezTo>
                <a:cubicBezTo>
                  <a:pt x="193" y="1"/>
                  <a:pt x="192" y="4"/>
                  <a:pt x="193" y="6"/>
                </a:cubicBezTo>
                <a:cubicBezTo>
                  <a:pt x="205" y="38"/>
                  <a:pt x="205" y="38"/>
                  <a:pt x="205" y="38"/>
                </a:cubicBezTo>
                <a:cubicBezTo>
                  <a:pt x="205" y="38"/>
                  <a:pt x="206" y="38"/>
                  <a:pt x="206" y="38"/>
                </a:cubicBezTo>
                <a:cubicBezTo>
                  <a:pt x="197" y="47"/>
                  <a:pt x="197" y="47"/>
                  <a:pt x="197" y="47"/>
                </a:cubicBezTo>
                <a:cubicBezTo>
                  <a:pt x="186" y="18"/>
                  <a:pt x="186" y="18"/>
                  <a:pt x="186" y="18"/>
                </a:cubicBezTo>
                <a:cubicBezTo>
                  <a:pt x="185" y="15"/>
                  <a:pt x="182" y="14"/>
                  <a:pt x="180" y="15"/>
                </a:cubicBezTo>
                <a:cubicBezTo>
                  <a:pt x="178" y="16"/>
                  <a:pt x="177" y="18"/>
                  <a:pt x="178" y="21"/>
                </a:cubicBezTo>
                <a:cubicBezTo>
                  <a:pt x="190" y="53"/>
                  <a:pt x="190" y="53"/>
                  <a:pt x="190" y="53"/>
                </a:cubicBezTo>
                <a:cubicBezTo>
                  <a:pt x="190" y="53"/>
                  <a:pt x="190" y="53"/>
                  <a:pt x="190" y="54"/>
                </a:cubicBezTo>
                <a:cubicBezTo>
                  <a:pt x="169" y="75"/>
                  <a:pt x="169" y="75"/>
                  <a:pt x="169" y="75"/>
                </a:cubicBezTo>
                <a:cubicBezTo>
                  <a:pt x="151" y="58"/>
                  <a:pt x="127" y="48"/>
                  <a:pt x="101" y="48"/>
                </a:cubicBezTo>
                <a:cubicBezTo>
                  <a:pt x="45" y="48"/>
                  <a:pt x="0" y="93"/>
                  <a:pt x="0" y="149"/>
                </a:cubicBezTo>
                <a:cubicBezTo>
                  <a:pt x="0" y="205"/>
                  <a:pt x="45" y="250"/>
                  <a:pt x="101" y="250"/>
                </a:cubicBezTo>
                <a:cubicBezTo>
                  <a:pt x="156" y="250"/>
                  <a:pt x="201" y="205"/>
                  <a:pt x="201" y="149"/>
                </a:cubicBezTo>
                <a:cubicBezTo>
                  <a:pt x="201" y="123"/>
                  <a:pt x="191" y="99"/>
                  <a:pt x="175" y="81"/>
                </a:cubicBezTo>
                <a:cubicBezTo>
                  <a:pt x="194" y="62"/>
                  <a:pt x="194" y="62"/>
                  <a:pt x="194" y="62"/>
                </a:cubicBezTo>
                <a:cubicBezTo>
                  <a:pt x="194" y="63"/>
                  <a:pt x="195" y="64"/>
                  <a:pt x="197" y="64"/>
                </a:cubicBezTo>
                <a:cubicBezTo>
                  <a:pt x="236" y="68"/>
                  <a:pt x="236" y="68"/>
                  <a:pt x="236" y="68"/>
                </a:cubicBezTo>
                <a:cubicBezTo>
                  <a:pt x="237" y="68"/>
                  <a:pt x="237" y="68"/>
                  <a:pt x="237" y="68"/>
                </a:cubicBezTo>
                <a:cubicBezTo>
                  <a:pt x="239" y="68"/>
                  <a:pt x="241" y="66"/>
                  <a:pt x="241" y="64"/>
                </a:cubicBezTo>
                <a:cubicBezTo>
                  <a:pt x="241" y="62"/>
                  <a:pt x="240" y="60"/>
                  <a:pt x="237" y="60"/>
                </a:cubicBezTo>
                <a:cubicBezTo>
                  <a:pt x="200" y="56"/>
                  <a:pt x="200" y="56"/>
                  <a:pt x="200" y="56"/>
                </a:cubicBezTo>
                <a:cubicBezTo>
                  <a:pt x="211" y="45"/>
                  <a:pt x="211" y="45"/>
                  <a:pt x="211" y="45"/>
                </a:cubicBezTo>
                <a:cubicBezTo>
                  <a:pt x="211" y="45"/>
                  <a:pt x="211" y="45"/>
                  <a:pt x="212" y="45"/>
                </a:cubicBezTo>
                <a:cubicBezTo>
                  <a:pt x="251" y="49"/>
                  <a:pt x="251" y="49"/>
                  <a:pt x="251" y="49"/>
                </a:cubicBezTo>
                <a:cubicBezTo>
                  <a:pt x="251" y="49"/>
                  <a:pt x="252" y="49"/>
                  <a:pt x="252" y="49"/>
                </a:cubicBezTo>
                <a:cubicBezTo>
                  <a:pt x="254" y="49"/>
                  <a:pt x="256" y="48"/>
                  <a:pt x="256" y="45"/>
                </a:cubicBezTo>
                <a:cubicBezTo>
                  <a:pt x="256" y="43"/>
                  <a:pt x="254" y="41"/>
                  <a:pt x="252" y="41"/>
                </a:cubicBezTo>
                <a:close/>
                <a:moveTo>
                  <a:pt x="193" y="149"/>
                </a:moveTo>
                <a:cubicBezTo>
                  <a:pt x="193" y="200"/>
                  <a:pt x="151" y="241"/>
                  <a:pt x="101" y="241"/>
                </a:cubicBezTo>
                <a:cubicBezTo>
                  <a:pt x="50" y="241"/>
                  <a:pt x="8" y="200"/>
                  <a:pt x="8" y="149"/>
                </a:cubicBezTo>
                <a:cubicBezTo>
                  <a:pt x="8" y="98"/>
                  <a:pt x="50" y="57"/>
                  <a:pt x="101" y="57"/>
                </a:cubicBezTo>
                <a:cubicBezTo>
                  <a:pt x="124" y="57"/>
                  <a:pt x="146" y="66"/>
                  <a:pt x="163" y="81"/>
                </a:cubicBezTo>
                <a:cubicBezTo>
                  <a:pt x="143" y="101"/>
                  <a:pt x="143" y="101"/>
                  <a:pt x="143" y="101"/>
                </a:cubicBezTo>
                <a:cubicBezTo>
                  <a:pt x="131" y="91"/>
                  <a:pt x="117" y="85"/>
                  <a:pt x="101" y="85"/>
                </a:cubicBezTo>
                <a:cubicBezTo>
                  <a:pt x="65" y="85"/>
                  <a:pt x="36" y="114"/>
                  <a:pt x="36" y="149"/>
                </a:cubicBezTo>
                <a:cubicBezTo>
                  <a:pt x="36" y="184"/>
                  <a:pt x="65" y="213"/>
                  <a:pt x="101" y="213"/>
                </a:cubicBezTo>
                <a:cubicBezTo>
                  <a:pt x="136" y="213"/>
                  <a:pt x="165" y="184"/>
                  <a:pt x="165" y="149"/>
                </a:cubicBezTo>
                <a:cubicBezTo>
                  <a:pt x="165" y="133"/>
                  <a:pt x="159" y="118"/>
                  <a:pt x="149" y="107"/>
                </a:cubicBezTo>
                <a:cubicBezTo>
                  <a:pt x="169" y="87"/>
                  <a:pt x="169" y="87"/>
                  <a:pt x="169" y="87"/>
                </a:cubicBezTo>
                <a:cubicBezTo>
                  <a:pt x="184" y="103"/>
                  <a:pt x="193" y="125"/>
                  <a:pt x="193" y="149"/>
                </a:cubicBezTo>
                <a:close/>
                <a:moveTo>
                  <a:pt x="98" y="152"/>
                </a:moveTo>
                <a:cubicBezTo>
                  <a:pt x="98" y="153"/>
                  <a:pt x="99" y="153"/>
                  <a:pt x="101" y="153"/>
                </a:cubicBezTo>
                <a:cubicBezTo>
                  <a:pt x="102" y="153"/>
                  <a:pt x="103" y="153"/>
                  <a:pt x="104" y="152"/>
                </a:cubicBezTo>
                <a:cubicBezTo>
                  <a:pt x="117" y="139"/>
                  <a:pt x="117" y="139"/>
                  <a:pt x="117" y="139"/>
                </a:cubicBezTo>
                <a:cubicBezTo>
                  <a:pt x="118" y="142"/>
                  <a:pt x="119" y="145"/>
                  <a:pt x="119" y="149"/>
                </a:cubicBezTo>
                <a:cubicBezTo>
                  <a:pt x="119" y="159"/>
                  <a:pt x="111" y="168"/>
                  <a:pt x="101" y="168"/>
                </a:cubicBezTo>
                <a:cubicBezTo>
                  <a:pt x="90" y="168"/>
                  <a:pt x="82" y="159"/>
                  <a:pt x="82" y="149"/>
                </a:cubicBezTo>
                <a:cubicBezTo>
                  <a:pt x="82" y="139"/>
                  <a:pt x="90" y="130"/>
                  <a:pt x="101" y="130"/>
                </a:cubicBezTo>
                <a:cubicBezTo>
                  <a:pt x="104" y="130"/>
                  <a:pt x="108" y="131"/>
                  <a:pt x="111" y="133"/>
                </a:cubicBezTo>
                <a:cubicBezTo>
                  <a:pt x="98" y="146"/>
                  <a:pt x="98" y="146"/>
                  <a:pt x="98" y="146"/>
                </a:cubicBezTo>
                <a:cubicBezTo>
                  <a:pt x="96" y="148"/>
                  <a:pt x="96" y="150"/>
                  <a:pt x="98" y="152"/>
                </a:cubicBezTo>
                <a:close/>
                <a:moveTo>
                  <a:pt x="117" y="127"/>
                </a:moveTo>
                <a:cubicBezTo>
                  <a:pt x="112" y="124"/>
                  <a:pt x="107" y="122"/>
                  <a:pt x="101" y="122"/>
                </a:cubicBezTo>
                <a:cubicBezTo>
                  <a:pt x="85" y="122"/>
                  <a:pt x="73" y="134"/>
                  <a:pt x="73" y="149"/>
                </a:cubicBezTo>
                <a:cubicBezTo>
                  <a:pt x="73" y="164"/>
                  <a:pt x="85" y="176"/>
                  <a:pt x="101" y="176"/>
                </a:cubicBezTo>
                <a:cubicBezTo>
                  <a:pt x="116" y="176"/>
                  <a:pt x="128" y="164"/>
                  <a:pt x="128" y="149"/>
                </a:cubicBezTo>
                <a:cubicBezTo>
                  <a:pt x="128" y="143"/>
                  <a:pt x="126" y="137"/>
                  <a:pt x="123" y="133"/>
                </a:cubicBezTo>
                <a:cubicBezTo>
                  <a:pt x="143" y="113"/>
                  <a:pt x="143" y="113"/>
                  <a:pt x="143" y="113"/>
                </a:cubicBezTo>
                <a:cubicBezTo>
                  <a:pt x="151" y="123"/>
                  <a:pt x="156" y="135"/>
                  <a:pt x="156" y="149"/>
                </a:cubicBezTo>
                <a:cubicBezTo>
                  <a:pt x="156" y="180"/>
                  <a:pt x="131" y="205"/>
                  <a:pt x="101" y="205"/>
                </a:cubicBezTo>
                <a:cubicBezTo>
                  <a:pt x="70" y="205"/>
                  <a:pt x="45" y="180"/>
                  <a:pt x="45" y="149"/>
                </a:cubicBezTo>
                <a:cubicBezTo>
                  <a:pt x="45" y="118"/>
                  <a:pt x="70" y="93"/>
                  <a:pt x="101" y="93"/>
                </a:cubicBezTo>
                <a:cubicBezTo>
                  <a:pt x="114" y="93"/>
                  <a:pt x="127" y="98"/>
                  <a:pt x="137" y="107"/>
                </a:cubicBezTo>
                <a:lnTo>
                  <a:pt x="117" y="127"/>
                </a:lnTo>
                <a:close/>
              </a:path>
            </a:pathLst>
          </a:custGeom>
          <a:solidFill>
            <a:schemeClr val="bg2">
              <a:lumMod val="25000"/>
            </a:schemeClr>
          </a:solidFill>
          <a:ln>
            <a:noFill/>
          </a:ln>
        </p:spPr>
        <p:txBody>
          <a:bodyPr vert="horz" wrap="square" lIns="91440" tIns="45720" rIns="91440" bIns="45720" numCol="1" anchor="t" anchorCtr="0" compatLnSpc="1"/>
          <a:lstStyle/>
          <a:p>
            <a:endParaRPr lang="en-US" dirty="0"/>
          </a:p>
        </p:txBody>
      </p:sp>
      <p:sp>
        <p:nvSpPr>
          <p:cNvPr id="48" name="Freeform 15"/>
          <p:cNvSpPr>
            <a:spLocks noEditPoints="1"/>
          </p:cNvSpPr>
          <p:nvPr/>
        </p:nvSpPr>
        <p:spPr bwMode="auto">
          <a:xfrm>
            <a:off x="7804187" y="4263043"/>
            <a:ext cx="1099181" cy="592667"/>
          </a:xfrm>
          <a:custGeom>
            <a:avLst/>
            <a:gdLst>
              <a:gd name="T0" fmla="*/ 180 w 370"/>
              <a:gd name="T1" fmla="*/ 14 h 199"/>
              <a:gd name="T2" fmla="*/ 180 w 370"/>
              <a:gd name="T3" fmla="*/ 20 h 199"/>
              <a:gd name="T4" fmla="*/ 170 w 370"/>
              <a:gd name="T5" fmla="*/ 30 h 199"/>
              <a:gd name="T6" fmla="*/ 284 w 370"/>
              <a:gd name="T7" fmla="*/ 80 h 199"/>
              <a:gd name="T8" fmla="*/ 253 w 370"/>
              <a:gd name="T9" fmla="*/ 111 h 199"/>
              <a:gd name="T10" fmla="*/ 288 w 370"/>
              <a:gd name="T11" fmla="*/ 84 h 199"/>
              <a:gd name="T12" fmla="*/ 328 w 370"/>
              <a:gd name="T13" fmla="*/ 60 h 199"/>
              <a:gd name="T14" fmla="*/ 271 w 370"/>
              <a:gd name="T15" fmla="*/ 16 h 199"/>
              <a:gd name="T16" fmla="*/ 208 w 370"/>
              <a:gd name="T17" fmla="*/ 18 h 199"/>
              <a:gd name="T18" fmla="*/ 154 w 370"/>
              <a:gd name="T19" fmla="*/ 16 h 199"/>
              <a:gd name="T20" fmla="*/ 117 w 370"/>
              <a:gd name="T21" fmla="*/ 17 h 199"/>
              <a:gd name="T22" fmla="*/ 30 w 370"/>
              <a:gd name="T23" fmla="*/ 60 h 199"/>
              <a:gd name="T24" fmla="*/ 12 w 370"/>
              <a:gd name="T25" fmla="*/ 157 h 199"/>
              <a:gd name="T26" fmla="*/ 147 w 370"/>
              <a:gd name="T27" fmla="*/ 124 h 199"/>
              <a:gd name="T28" fmla="*/ 171 w 370"/>
              <a:gd name="T29" fmla="*/ 86 h 199"/>
              <a:gd name="T30" fmla="*/ 196 w 370"/>
              <a:gd name="T31" fmla="*/ 111 h 199"/>
              <a:gd name="T32" fmla="*/ 229 w 370"/>
              <a:gd name="T33" fmla="*/ 162 h 199"/>
              <a:gd name="T34" fmla="*/ 179 w 370"/>
              <a:gd name="T35" fmla="*/ 7 h 199"/>
              <a:gd name="T36" fmla="*/ 157 w 370"/>
              <a:gd name="T37" fmla="*/ 30 h 199"/>
              <a:gd name="T38" fmla="*/ 7 w 370"/>
              <a:gd name="T39" fmla="*/ 118 h 199"/>
              <a:gd name="T40" fmla="*/ 72 w 370"/>
              <a:gd name="T41" fmla="*/ 184 h 199"/>
              <a:gd name="T42" fmla="*/ 145 w 370"/>
              <a:gd name="T43" fmla="*/ 116 h 199"/>
              <a:gd name="T44" fmla="*/ 76 w 370"/>
              <a:gd name="T45" fmla="*/ 32 h 199"/>
              <a:gd name="T46" fmla="*/ 147 w 370"/>
              <a:gd name="T47" fmla="*/ 64 h 199"/>
              <a:gd name="T48" fmla="*/ 179 w 370"/>
              <a:gd name="T49" fmla="*/ 75 h 199"/>
              <a:gd name="T50" fmla="*/ 151 w 370"/>
              <a:gd name="T51" fmla="*/ 25 h 199"/>
              <a:gd name="T52" fmla="*/ 208 w 370"/>
              <a:gd name="T53" fmla="*/ 25 h 199"/>
              <a:gd name="T54" fmla="*/ 179 w 370"/>
              <a:gd name="T55" fmla="*/ 75 h 199"/>
              <a:gd name="T56" fmla="*/ 201 w 370"/>
              <a:gd name="T57" fmla="*/ 107 h 199"/>
              <a:gd name="T58" fmla="*/ 242 w 370"/>
              <a:gd name="T59" fmla="*/ 26 h 199"/>
              <a:gd name="T60" fmla="*/ 294 w 370"/>
              <a:gd name="T61" fmla="*/ 42 h 199"/>
              <a:gd name="T62" fmla="*/ 241 w 370"/>
              <a:gd name="T63" fmla="*/ 62 h 199"/>
              <a:gd name="T64" fmla="*/ 220 w 370"/>
              <a:gd name="T65" fmla="*/ 118 h 199"/>
              <a:gd name="T66" fmla="*/ 286 w 370"/>
              <a:gd name="T67" fmla="*/ 184 h 199"/>
              <a:gd name="T68" fmla="*/ 286 w 370"/>
              <a:gd name="T69" fmla="*/ 171 h 199"/>
              <a:gd name="T70" fmla="*/ 286 w 370"/>
              <a:gd name="T71" fmla="*/ 165 h 199"/>
              <a:gd name="T72" fmla="*/ 333 w 370"/>
              <a:gd name="T73" fmla="*/ 118 h 199"/>
              <a:gd name="T74" fmla="*/ 71 w 370"/>
              <a:gd name="T75" fmla="*/ 81 h 199"/>
              <a:gd name="T76" fmla="*/ 40 w 370"/>
              <a:gd name="T77" fmla="*/ 111 h 199"/>
              <a:gd name="T78" fmla="*/ 72 w 370"/>
              <a:gd name="T79" fmla="*/ 87 h 199"/>
              <a:gd name="T80" fmla="*/ 75 w 370"/>
              <a:gd name="T81" fmla="*/ 81 h 199"/>
              <a:gd name="T82" fmla="*/ 73 w 370"/>
              <a:gd name="T83" fmla="*/ 171 h 199"/>
              <a:gd name="T84" fmla="*/ 73 w 370"/>
              <a:gd name="T85" fmla="*/ 165 h 199"/>
              <a:gd name="T86" fmla="*/ 120 w 370"/>
              <a:gd name="T87" fmla="*/ 11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0" h="199">
                <a:moveTo>
                  <a:pt x="179" y="45"/>
                </a:moveTo>
                <a:cubicBezTo>
                  <a:pt x="188" y="45"/>
                  <a:pt x="195" y="38"/>
                  <a:pt x="195" y="30"/>
                </a:cubicBezTo>
                <a:cubicBezTo>
                  <a:pt x="195" y="21"/>
                  <a:pt x="188" y="14"/>
                  <a:pt x="180" y="14"/>
                </a:cubicBezTo>
                <a:cubicBezTo>
                  <a:pt x="171" y="14"/>
                  <a:pt x="164" y="21"/>
                  <a:pt x="164" y="29"/>
                </a:cubicBezTo>
                <a:cubicBezTo>
                  <a:pt x="164" y="38"/>
                  <a:pt x="171" y="45"/>
                  <a:pt x="179" y="45"/>
                </a:cubicBezTo>
                <a:close/>
                <a:moveTo>
                  <a:pt x="180" y="20"/>
                </a:moveTo>
                <a:cubicBezTo>
                  <a:pt x="185" y="20"/>
                  <a:pt x="189" y="25"/>
                  <a:pt x="189" y="30"/>
                </a:cubicBezTo>
                <a:cubicBezTo>
                  <a:pt x="189" y="35"/>
                  <a:pt x="184" y="39"/>
                  <a:pt x="179" y="39"/>
                </a:cubicBezTo>
                <a:cubicBezTo>
                  <a:pt x="174" y="39"/>
                  <a:pt x="170" y="35"/>
                  <a:pt x="170" y="30"/>
                </a:cubicBezTo>
                <a:cubicBezTo>
                  <a:pt x="170" y="24"/>
                  <a:pt x="174" y="20"/>
                  <a:pt x="180" y="20"/>
                </a:cubicBezTo>
                <a:close/>
                <a:moveTo>
                  <a:pt x="285" y="81"/>
                </a:moveTo>
                <a:cubicBezTo>
                  <a:pt x="284" y="80"/>
                  <a:pt x="284" y="80"/>
                  <a:pt x="284" y="80"/>
                </a:cubicBezTo>
                <a:cubicBezTo>
                  <a:pt x="280" y="82"/>
                  <a:pt x="276" y="82"/>
                  <a:pt x="272" y="84"/>
                </a:cubicBezTo>
                <a:cubicBezTo>
                  <a:pt x="262" y="88"/>
                  <a:pt x="255" y="96"/>
                  <a:pt x="251" y="106"/>
                </a:cubicBezTo>
                <a:cubicBezTo>
                  <a:pt x="250" y="108"/>
                  <a:pt x="251" y="110"/>
                  <a:pt x="253" y="111"/>
                </a:cubicBezTo>
                <a:cubicBezTo>
                  <a:pt x="254" y="111"/>
                  <a:pt x="256" y="110"/>
                  <a:pt x="257" y="108"/>
                </a:cubicBezTo>
                <a:cubicBezTo>
                  <a:pt x="262" y="95"/>
                  <a:pt x="271" y="88"/>
                  <a:pt x="285" y="87"/>
                </a:cubicBezTo>
                <a:cubicBezTo>
                  <a:pt x="287" y="87"/>
                  <a:pt x="288" y="86"/>
                  <a:pt x="288" y="84"/>
                </a:cubicBezTo>
                <a:cubicBezTo>
                  <a:pt x="288" y="82"/>
                  <a:pt x="287" y="81"/>
                  <a:pt x="285" y="81"/>
                </a:cubicBezTo>
                <a:close/>
                <a:moveTo>
                  <a:pt x="347" y="79"/>
                </a:moveTo>
                <a:cubicBezTo>
                  <a:pt x="342" y="71"/>
                  <a:pt x="336" y="65"/>
                  <a:pt x="328" y="60"/>
                </a:cubicBezTo>
                <a:cubicBezTo>
                  <a:pt x="324" y="57"/>
                  <a:pt x="320" y="55"/>
                  <a:pt x="317" y="52"/>
                </a:cubicBezTo>
                <a:cubicBezTo>
                  <a:pt x="312" y="49"/>
                  <a:pt x="308" y="45"/>
                  <a:pt x="303" y="41"/>
                </a:cubicBezTo>
                <a:cubicBezTo>
                  <a:pt x="293" y="33"/>
                  <a:pt x="282" y="24"/>
                  <a:pt x="271" y="16"/>
                </a:cubicBezTo>
                <a:cubicBezTo>
                  <a:pt x="262" y="9"/>
                  <a:pt x="250" y="9"/>
                  <a:pt x="242" y="17"/>
                </a:cubicBezTo>
                <a:cubicBezTo>
                  <a:pt x="241" y="17"/>
                  <a:pt x="240" y="18"/>
                  <a:pt x="239" y="18"/>
                </a:cubicBezTo>
                <a:cubicBezTo>
                  <a:pt x="229" y="18"/>
                  <a:pt x="218" y="18"/>
                  <a:pt x="208" y="18"/>
                </a:cubicBezTo>
                <a:cubicBezTo>
                  <a:pt x="207" y="18"/>
                  <a:pt x="206" y="18"/>
                  <a:pt x="205" y="16"/>
                </a:cubicBezTo>
                <a:cubicBezTo>
                  <a:pt x="200" y="6"/>
                  <a:pt x="191" y="1"/>
                  <a:pt x="180" y="0"/>
                </a:cubicBezTo>
                <a:cubicBezTo>
                  <a:pt x="168" y="0"/>
                  <a:pt x="159" y="6"/>
                  <a:pt x="154" y="16"/>
                </a:cubicBezTo>
                <a:cubicBezTo>
                  <a:pt x="153" y="17"/>
                  <a:pt x="152" y="18"/>
                  <a:pt x="150" y="18"/>
                </a:cubicBezTo>
                <a:cubicBezTo>
                  <a:pt x="140" y="18"/>
                  <a:pt x="130" y="18"/>
                  <a:pt x="120" y="18"/>
                </a:cubicBezTo>
                <a:cubicBezTo>
                  <a:pt x="119" y="18"/>
                  <a:pt x="117" y="18"/>
                  <a:pt x="117" y="17"/>
                </a:cubicBezTo>
                <a:cubicBezTo>
                  <a:pt x="108" y="9"/>
                  <a:pt x="96" y="9"/>
                  <a:pt x="86" y="16"/>
                </a:cubicBezTo>
                <a:cubicBezTo>
                  <a:pt x="74" y="26"/>
                  <a:pt x="62" y="35"/>
                  <a:pt x="50" y="45"/>
                </a:cubicBezTo>
                <a:cubicBezTo>
                  <a:pt x="44" y="50"/>
                  <a:pt x="37" y="55"/>
                  <a:pt x="30" y="60"/>
                </a:cubicBezTo>
                <a:cubicBezTo>
                  <a:pt x="26" y="63"/>
                  <a:pt x="22" y="66"/>
                  <a:pt x="19" y="70"/>
                </a:cubicBezTo>
                <a:cubicBezTo>
                  <a:pt x="6" y="84"/>
                  <a:pt x="1" y="100"/>
                  <a:pt x="0" y="117"/>
                </a:cubicBezTo>
                <a:cubicBezTo>
                  <a:pt x="0" y="132"/>
                  <a:pt x="4" y="145"/>
                  <a:pt x="12" y="157"/>
                </a:cubicBezTo>
                <a:cubicBezTo>
                  <a:pt x="28" y="183"/>
                  <a:pt x="61" y="196"/>
                  <a:pt x="91" y="189"/>
                </a:cubicBezTo>
                <a:cubicBezTo>
                  <a:pt x="120" y="181"/>
                  <a:pt x="141" y="157"/>
                  <a:pt x="145" y="127"/>
                </a:cubicBezTo>
                <a:cubicBezTo>
                  <a:pt x="145" y="126"/>
                  <a:pt x="146" y="125"/>
                  <a:pt x="147" y="124"/>
                </a:cubicBezTo>
                <a:cubicBezTo>
                  <a:pt x="152" y="120"/>
                  <a:pt x="157" y="116"/>
                  <a:pt x="162" y="112"/>
                </a:cubicBezTo>
                <a:cubicBezTo>
                  <a:pt x="169" y="106"/>
                  <a:pt x="172" y="98"/>
                  <a:pt x="171" y="88"/>
                </a:cubicBezTo>
                <a:cubicBezTo>
                  <a:pt x="171" y="88"/>
                  <a:pt x="171" y="87"/>
                  <a:pt x="171" y="86"/>
                </a:cubicBezTo>
                <a:cubicBezTo>
                  <a:pt x="174" y="80"/>
                  <a:pt x="183" y="80"/>
                  <a:pt x="187" y="85"/>
                </a:cubicBezTo>
                <a:cubicBezTo>
                  <a:pt x="188" y="86"/>
                  <a:pt x="188" y="87"/>
                  <a:pt x="188" y="88"/>
                </a:cubicBezTo>
                <a:cubicBezTo>
                  <a:pt x="186" y="97"/>
                  <a:pt x="189" y="105"/>
                  <a:pt x="196" y="111"/>
                </a:cubicBezTo>
                <a:cubicBezTo>
                  <a:pt x="201" y="116"/>
                  <a:pt x="207" y="120"/>
                  <a:pt x="212" y="125"/>
                </a:cubicBezTo>
                <a:cubicBezTo>
                  <a:pt x="213" y="125"/>
                  <a:pt x="214" y="126"/>
                  <a:pt x="214" y="127"/>
                </a:cubicBezTo>
                <a:cubicBezTo>
                  <a:pt x="216" y="140"/>
                  <a:pt x="221" y="152"/>
                  <a:pt x="229" y="162"/>
                </a:cubicBezTo>
                <a:cubicBezTo>
                  <a:pt x="250" y="190"/>
                  <a:pt x="289" y="199"/>
                  <a:pt x="320" y="183"/>
                </a:cubicBezTo>
                <a:cubicBezTo>
                  <a:pt x="358" y="163"/>
                  <a:pt x="370" y="115"/>
                  <a:pt x="347" y="79"/>
                </a:cubicBezTo>
                <a:close/>
                <a:moveTo>
                  <a:pt x="179" y="7"/>
                </a:moveTo>
                <a:cubicBezTo>
                  <a:pt x="192" y="7"/>
                  <a:pt x="202" y="17"/>
                  <a:pt x="202" y="29"/>
                </a:cubicBezTo>
                <a:cubicBezTo>
                  <a:pt x="203" y="41"/>
                  <a:pt x="193" y="53"/>
                  <a:pt x="180" y="52"/>
                </a:cubicBezTo>
                <a:cubicBezTo>
                  <a:pt x="166" y="53"/>
                  <a:pt x="157" y="41"/>
                  <a:pt x="157" y="30"/>
                </a:cubicBezTo>
                <a:cubicBezTo>
                  <a:pt x="156" y="17"/>
                  <a:pt x="166" y="7"/>
                  <a:pt x="179" y="7"/>
                </a:cubicBezTo>
                <a:close/>
                <a:moveTo>
                  <a:pt x="72" y="184"/>
                </a:moveTo>
                <a:cubicBezTo>
                  <a:pt x="36" y="184"/>
                  <a:pt x="7" y="154"/>
                  <a:pt x="7" y="118"/>
                </a:cubicBezTo>
                <a:cubicBezTo>
                  <a:pt x="7" y="82"/>
                  <a:pt x="36" y="52"/>
                  <a:pt x="73" y="52"/>
                </a:cubicBezTo>
                <a:cubicBezTo>
                  <a:pt x="110" y="52"/>
                  <a:pt x="139" y="82"/>
                  <a:pt x="139" y="119"/>
                </a:cubicBezTo>
                <a:cubicBezTo>
                  <a:pt x="139" y="155"/>
                  <a:pt x="108" y="185"/>
                  <a:pt x="72" y="184"/>
                </a:cubicBezTo>
                <a:close/>
                <a:moveTo>
                  <a:pt x="158" y="106"/>
                </a:moveTo>
                <a:cubicBezTo>
                  <a:pt x="155" y="109"/>
                  <a:pt x="151" y="112"/>
                  <a:pt x="147" y="115"/>
                </a:cubicBezTo>
                <a:cubicBezTo>
                  <a:pt x="147" y="116"/>
                  <a:pt x="146" y="116"/>
                  <a:pt x="145" y="116"/>
                </a:cubicBezTo>
                <a:cubicBezTo>
                  <a:pt x="144" y="94"/>
                  <a:pt x="135" y="75"/>
                  <a:pt x="118" y="61"/>
                </a:cubicBezTo>
                <a:cubicBezTo>
                  <a:pt x="100" y="48"/>
                  <a:pt x="80" y="43"/>
                  <a:pt x="58" y="47"/>
                </a:cubicBezTo>
                <a:cubicBezTo>
                  <a:pt x="64" y="42"/>
                  <a:pt x="70" y="37"/>
                  <a:pt x="76" y="32"/>
                </a:cubicBezTo>
                <a:cubicBezTo>
                  <a:pt x="81" y="29"/>
                  <a:pt x="85" y="25"/>
                  <a:pt x="90" y="21"/>
                </a:cubicBezTo>
                <a:cubicBezTo>
                  <a:pt x="98" y="15"/>
                  <a:pt x="108" y="16"/>
                  <a:pt x="115" y="24"/>
                </a:cubicBezTo>
                <a:cubicBezTo>
                  <a:pt x="125" y="37"/>
                  <a:pt x="136" y="51"/>
                  <a:pt x="147" y="64"/>
                </a:cubicBezTo>
                <a:cubicBezTo>
                  <a:pt x="151" y="70"/>
                  <a:pt x="156" y="76"/>
                  <a:pt x="161" y="83"/>
                </a:cubicBezTo>
                <a:cubicBezTo>
                  <a:pt x="167" y="90"/>
                  <a:pt x="166" y="100"/>
                  <a:pt x="158" y="106"/>
                </a:cubicBezTo>
                <a:close/>
                <a:moveTo>
                  <a:pt x="179" y="75"/>
                </a:moveTo>
                <a:cubicBezTo>
                  <a:pt x="175" y="75"/>
                  <a:pt x="171" y="77"/>
                  <a:pt x="167" y="80"/>
                </a:cubicBezTo>
                <a:cubicBezTo>
                  <a:pt x="153" y="62"/>
                  <a:pt x="138" y="43"/>
                  <a:pt x="123" y="25"/>
                </a:cubicBezTo>
                <a:cubicBezTo>
                  <a:pt x="151" y="25"/>
                  <a:pt x="151" y="25"/>
                  <a:pt x="151" y="25"/>
                </a:cubicBezTo>
                <a:cubicBezTo>
                  <a:pt x="149" y="35"/>
                  <a:pt x="152" y="44"/>
                  <a:pt x="159" y="51"/>
                </a:cubicBezTo>
                <a:cubicBezTo>
                  <a:pt x="165" y="56"/>
                  <a:pt x="173" y="59"/>
                  <a:pt x="181" y="59"/>
                </a:cubicBezTo>
                <a:cubicBezTo>
                  <a:pt x="197" y="58"/>
                  <a:pt x="211" y="43"/>
                  <a:pt x="208" y="25"/>
                </a:cubicBezTo>
                <a:cubicBezTo>
                  <a:pt x="235" y="25"/>
                  <a:pt x="235" y="25"/>
                  <a:pt x="235" y="25"/>
                </a:cubicBezTo>
                <a:cubicBezTo>
                  <a:pt x="220" y="43"/>
                  <a:pt x="206" y="61"/>
                  <a:pt x="191" y="80"/>
                </a:cubicBezTo>
                <a:cubicBezTo>
                  <a:pt x="188" y="77"/>
                  <a:pt x="184" y="75"/>
                  <a:pt x="179" y="75"/>
                </a:cubicBezTo>
                <a:close/>
                <a:moveTo>
                  <a:pt x="213" y="117"/>
                </a:moveTo>
                <a:cubicBezTo>
                  <a:pt x="213" y="117"/>
                  <a:pt x="212" y="116"/>
                  <a:pt x="212" y="116"/>
                </a:cubicBezTo>
                <a:cubicBezTo>
                  <a:pt x="208" y="113"/>
                  <a:pt x="204" y="110"/>
                  <a:pt x="201" y="107"/>
                </a:cubicBezTo>
                <a:cubicBezTo>
                  <a:pt x="192" y="100"/>
                  <a:pt x="191" y="90"/>
                  <a:pt x="198" y="82"/>
                </a:cubicBezTo>
                <a:cubicBezTo>
                  <a:pt x="210" y="66"/>
                  <a:pt x="223" y="50"/>
                  <a:pt x="236" y="34"/>
                </a:cubicBezTo>
                <a:cubicBezTo>
                  <a:pt x="238" y="31"/>
                  <a:pt x="240" y="29"/>
                  <a:pt x="242" y="26"/>
                </a:cubicBezTo>
                <a:cubicBezTo>
                  <a:pt x="244" y="24"/>
                  <a:pt x="245" y="22"/>
                  <a:pt x="247" y="20"/>
                </a:cubicBezTo>
                <a:cubicBezTo>
                  <a:pt x="254" y="16"/>
                  <a:pt x="262" y="16"/>
                  <a:pt x="268" y="21"/>
                </a:cubicBezTo>
                <a:cubicBezTo>
                  <a:pt x="277" y="28"/>
                  <a:pt x="285" y="35"/>
                  <a:pt x="294" y="42"/>
                </a:cubicBezTo>
                <a:cubicBezTo>
                  <a:pt x="296" y="43"/>
                  <a:pt x="298" y="45"/>
                  <a:pt x="300" y="46"/>
                </a:cubicBezTo>
                <a:cubicBezTo>
                  <a:pt x="300" y="47"/>
                  <a:pt x="300" y="47"/>
                  <a:pt x="300" y="47"/>
                </a:cubicBezTo>
                <a:cubicBezTo>
                  <a:pt x="278" y="43"/>
                  <a:pt x="258" y="48"/>
                  <a:pt x="241" y="62"/>
                </a:cubicBezTo>
                <a:cubicBezTo>
                  <a:pt x="223" y="76"/>
                  <a:pt x="214" y="95"/>
                  <a:pt x="213" y="117"/>
                </a:cubicBezTo>
                <a:close/>
                <a:moveTo>
                  <a:pt x="286" y="184"/>
                </a:moveTo>
                <a:cubicBezTo>
                  <a:pt x="250" y="184"/>
                  <a:pt x="220" y="155"/>
                  <a:pt x="220" y="118"/>
                </a:cubicBezTo>
                <a:cubicBezTo>
                  <a:pt x="220" y="82"/>
                  <a:pt x="250" y="52"/>
                  <a:pt x="286" y="52"/>
                </a:cubicBezTo>
                <a:cubicBezTo>
                  <a:pt x="322" y="52"/>
                  <a:pt x="352" y="82"/>
                  <a:pt x="352" y="118"/>
                </a:cubicBezTo>
                <a:cubicBezTo>
                  <a:pt x="352" y="155"/>
                  <a:pt x="322" y="184"/>
                  <a:pt x="286" y="184"/>
                </a:cubicBezTo>
                <a:close/>
                <a:moveTo>
                  <a:pt x="286" y="65"/>
                </a:moveTo>
                <a:cubicBezTo>
                  <a:pt x="257" y="65"/>
                  <a:pt x="233" y="89"/>
                  <a:pt x="233" y="118"/>
                </a:cubicBezTo>
                <a:cubicBezTo>
                  <a:pt x="233" y="147"/>
                  <a:pt x="256" y="171"/>
                  <a:pt x="286" y="171"/>
                </a:cubicBezTo>
                <a:cubicBezTo>
                  <a:pt x="315" y="172"/>
                  <a:pt x="339" y="148"/>
                  <a:pt x="339" y="119"/>
                </a:cubicBezTo>
                <a:cubicBezTo>
                  <a:pt x="339" y="89"/>
                  <a:pt x="316" y="65"/>
                  <a:pt x="286" y="65"/>
                </a:cubicBezTo>
                <a:close/>
                <a:moveTo>
                  <a:pt x="286" y="165"/>
                </a:moveTo>
                <a:cubicBezTo>
                  <a:pt x="261" y="165"/>
                  <a:pt x="239" y="144"/>
                  <a:pt x="239" y="118"/>
                </a:cubicBezTo>
                <a:cubicBezTo>
                  <a:pt x="239" y="92"/>
                  <a:pt x="260" y="72"/>
                  <a:pt x="286" y="72"/>
                </a:cubicBezTo>
                <a:cubicBezTo>
                  <a:pt x="312" y="72"/>
                  <a:pt x="333" y="92"/>
                  <a:pt x="333" y="118"/>
                </a:cubicBezTo>
                <a:cubicBezTo>
                  <a:pt x="333" y="144"/>
                  <a:pt x="312" y="165"/>
                  <a:pt x="286" y="165"/>
                </a:cubicBezTo>
                <a:close/>
                <a:moveTo>
                  <a:pt x="75" y="81"/>
                </a:moveTo>
                <a:cubicBezTo>
                  <a:pt x="74" y="81"/>
                  <a:pt x="72" y="81"/>
                  <a:pt x="71" y="81"/>
                </a:cubicBezTo>
                <a:cubicBezTo>
                  <a:pt x="63" y="81"/>
                  <a:pt x="56" y="84"/>
                  <a:pt x="50" y="89"/>
                </a:cubicBezTo>
                <a:cubicBezTo>
                  <a:pt x="44" y="94"/>
                  <a:pt x="40" y="99"/>
                  <a:pt x="38" y="106"/>
                </a:cubicBezTo>
                <a:cubicBezTo>
                  <a:pt x="37" y="108"/>
                  <a:pt x="38" y="110"/>
                  <a:pt x="40" y="111"/>
                </a:cubicBezTo>
                <a:cubicBezTo>
                  <a:pt x="41" y="111"/>
                  <a:pt x="43" y="110"/>
                  <a:pt x="44" y="108"/>
                </a:cubicBezTo>
                <a:cubicBezTo>
                  <a:pt x="44" y="108"/>
                  <a:pt x="44" y="107"/>
                  <a:pt x="44" y="106"/>
                </a:cubicBezTo>
                <a:cubicBezTo>
                  <a:pt x="50" y="94"/>
                  <a:pt x="59" y="88"/>
                  <a:pt x="72" y="87"/>
                </a:cubicBezTo>
                <a:cubicBezTo>
                  <a:pt x="73" y="87"/>
                  <a:pt x="74" y="87"/>
                  <a:pt x="74" y="87"/>
                </a:cubicBezTo>
                <a:cubicBezTo>
                  <a:pt x="76" y="87"/>
                  <a:pt x="77" y="87"/>
                  <a:pt x="77" y="85"/>
                </a:cubicBezTo>
                <a:cubicBezTo>
                  <a:pt x="78" y="83"/>
                  <a:pt x="77" y="82"/>
                  <a:pt x="75" y="81"/>
                </a:cubicBezTo>
                <a:close/>
                <a:moveTo>
                  <a:pt x="73" y="65"/>
                </a:moveTo>
                <a:cubicBezTo>
                  <a:pt x="43" y="65"/>
                  <a:pt x="20" y="89"/>
                  <a:pt x="20" y="118"/>
                </a:cubicBezTo>
                <a:cubicBezTo>
                  <a:pt x="20" y="147"/>
                  <a:pt x="43" y="171"/>
                  <a:pt x="73" y="171"/>
                </a:cubicBezTo>
                <a:cubicBezTo>
                  <a:pt x="102" y="171"/>
                  <a:pt x="126" y="147"/>
                  <a:pt x="126" y="118"/>
                </a:cubicBezTo>
                <a:cubicBezTo>
                  <a:pt x="126" y="89"/>
                  <a:pt x="102" y="65"/>
                  <a:pt x="73" y="65"/>
                </a:cubicBezTo>
                <a:close/>
                <a:moveTo>
                  <a:pt x="73" y="165"/>
                </a:moveTo>
                <a:cubicBezTo>
                  <a:pt x="47" y="165"/>
                  <a:pt x="26" y="144"/>
                  <a:pt x="26" y="119"/>
                </a:cubicBezTo>
                <a:cubicBezTo>
                  <a:pt x="26" y="93"/>
                  <a:pt x="47" y="72"/>
                  <a:pt x="73" y="72"/>
                </a:cubicBezTo>
                <a:cubicBezTo>
                  <a:pt x="99" y="71"/>
                  <a:pt x="120" y="92"/>
                  <a:pt x="120" y="118"/>
                </a:cubicBezTo>
                <a:cubicBezTo>
                  <a:pt x="120" y="145"/>
                  <a:pt x="99" y="165"/>
                  <a:pt x="73" y="165"/>
                </a:cubicBezTo>
                <a:close/>
              </a:path>
            </a:pathLst>
          </a:custGeom>
          <a:solidFill>
            <a:schemeClr val="bg2">
              <a:lumMod val="10000"/>
            </a:schemeClr>
          </a:solidFill>
          <a:ln>
            <a:noFill/>
          </a:ln>
        </p:spPr>
        <p:txBody>
          <a:bodyPr vert="horz" wrap="square" lIns="91440" tIns="45720" rIns="91440" bIns="45720" numCol="1" anchor="t" anchorCtr="0" compatLnSpc="1"/>
          <a:lstStyle/>
          <a:p>
            <a:endParaRPr lang="en-US"/>
          </a:p>
        </p:txBody>
      </p:sp>
      <p:sp>
        <p:nvSpPr>
          <p:cNvPr id="2"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3"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行业趋势</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0-#ppt_w/2"/>
                                          </p:val>
                                        </p:tav>
                                        <p:tav tm="100000">
                                          <p:val>
                                            <p:strVal val="#ppt_x"/>
                                          </p:val>
                                        </p:tav>
                                      </p:tavLst>
                                    </p:anim>
                                    <p:anim calcmode="lin" valueType="num">
                                      <p:cBhvr additive="base">
                                        <p:cTn id="34" dur="500" fill="hold"/>
                                        <p:tgtEl>
                                          <p:spTgt spid="15"/>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500"/>
                            </p:stCondLst>
                            <p:childTnLst>
                              <p:par>
                                <p:cTn id="44" presetID="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0-#ppt_w/2"/>
                                          </p:val>
                                        </p:tav>
                                        <p:tav tm="100000">
                                          <p:val>
                                            <p:strVal val="#ppt_x"/>
                                          </p:val>
                                        </p:tav>
                                      </p:tavLst>
                                    </p:anim>
                                    <p:anim calcmode="lin" valueType="num">
                                      <p:cBhvr additive="base">
                                        <p:cTn id="47" dur="500" fill="hold"/>
                                        <p:tgtEl>
                                          <p:spTgt spid="20"/>
                                        </p:tgtEl>
                                        <p:attrNameLst>
                                          <p:attrName>ppt_y</p:attrName>
                                        </p:attrNameLst>
                                      </p:cBhvr>
                                      <p:tavLst>
                                        <p:tav tm="0">
                                          <p:val>
                                            <p:strVal val="#ppt_y"/>
                                          </p:val>
                                        </p:tav>
                                        <p:tav tm="100000">
                                          <p:val>
                                            <p:strVal val="#ppt_y"/>
                                          </p:val>
                                        </p:tav>
                                      </p:tavLst>
                                    </p:anim>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000"/>
                            </p:stCondLst>
                            <p:childTnLst>
                              <p:par>
                                <p:cTn id="57" presetID="2" presetClass="entr" presetSubtype="12" fill="hold"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0-#ppt_w/2"/>
                                          </p:val>
                                        </p:tav>
                                        <p:tav tm="100000">
                                          <p:val>
                                            <p:strVal val="#ppt_x"/>
                                          </p:val>
                                        </p:tav>
                                      </p:tavLst>
                                    </p:anim>
                                    <p:anim calcmode="lin" valueType="num">
                                      <p:cBhvr additive="base">
                                        <p:cTn id="60" dur="500" fill="hold"/>
                                        <p:tgtEl>
                                          <p:spTgt spid="42"/>
                                        </p:tgtEl>
                                        <p:attrNameLst>
                                          <p:attrName>ppt_y</p:attrName>
                                        </p:attrNameLst>
                                      </p:cBhvr>
                                      <p:tavLst>
                                        <p:tav tm="0">
                                          <p:val>
                                            <p:strVal val="1+#ppt_h/2"/>
                                          </p:val>
                                        </p:tav>
                                        <p:tav tm="100000">
                                          <p:val>
                                            <p:strVal val="#ppt_y"/>
                                          </p:val>
                                        </p:tav>
                                      </p:tavLst>
                                    </p:anim>
                                  </p:childTnLst>
                                </p:cTn>
                              </p:par>
                            </p:childTnLst>
                          </p:cTn>
                        </p:par>
                        <p:par>
                          <p:cTn id="61" fill="hold">
                            <p:stCondLst>
                              <p:cond delay="6500"/>
                            </p:stCondLst>
                            <p:childTnLst>
                              <p:par>
                                <p:cTn id="62" presetID="2" presetClass="entr" presetSubtype="12"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additive="base">
                                        <p:cTn id="64" dur="500" fill="hold"/>
                                        <p:tgtEl>
                                          <p:spTgt spid="41"/>
                                        </p:tgtEl>
                                        <p:attrNameLst>
                                          <p:attrName>ppt_x</p:attrName>
                                        </p:attrNameLst>
                                      </p:cBhvr>
                                      <p:tavLst>
                                        <p:tav tm="0">
                                          <p:val>
                                            <p:strVal val="0-#ppt_w/2"/>
                                          </p:val>
                                        </p:tav>
                                        <p:tav tm="100000">
                                          <p:val>
                                            <p:strVal val="#ppt_x"/>
                                          </p:val>
                                        </p:tav>
                                      </p:tavLst>
                                    </p:anim>
                                    <p:anim calcmode="lin" valueType="num">
                                      <p:cBhvr additive="base">
                                        <p:cTn id="65" dur="500" fill="hold"/>
                                        <p:tgtEl>
                                          <p:spTgt spid="41"/>
                                        </p:tgtEl>
                                        <p:attrNameLst>
                                          <p:attrName>ppt_y</p:attrName>
                                        </p:attrNameLst>
                                      </p:cBhvr>
                                      <p:tavLst>
                                        <p:tav tm="0">
                                          <p:val>
                                            <p:strVal val="1+#ppt_h/2"/>
                                          </p:val>
                                        </p:tav>
                                        <p:tav tm="100000">
                                          <p:val>
                                            <p:strVal val="#ppt_y"/>
                                          </p:val>
                                        </p:tav>
                                      </p:tavLst>
                                    </p:anim>
                                  </p:childTnLst>
                                </p:cTn>
                              </p:par>
                            </p:childTnLst>
                          </p:cTn>
                        </p:par>
                        <p:par>
                          <p:cTn id="66" fill="hold">
                            <p:stCondLst>
                              <p:cond delay="7000"/>
                            </p:stCondLst>
                            <p:childTnLst>
                              <p:par>
                                <p:cTn id="67" presetID="2" presetClass="entr" presetSubtype="12" fill="hold" grpId="0" nodeType="after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additive="base">
                                        <p:cTn id="69" dur="500" fill="hold"/>
                                        <p:tgtEl>
                                          <p:spTgt spid="43"/>
                                        </p:tgtEl>
                                        <p:attrNameLst>
                                          <p:attrName>ppt_x</p:attrName>
                                        </p:attrNameLst>
                                      </p:cBhvr>
                                      <p:tavLst>
                                        <p:tav tm="0">
                                          <p:val>
                                            <p:strVal val="0-#ppt_w/2"/>
                                          </p:val>
                                        </p:tav>
                                        <p:tav tm="100000">
                                          <p:val>
                                            <p:strVal val="#ppt_x"/>
                                          </p:val>
                                        </p:tav>
                                      </p:tavLst>
                                    </p:anim>
                                    <p:anim calcmode="lin" valueType="num">
                                      <p:cBhvr additive="base">
                                        <p:cTn id="70" dur="500" fill="hold"/>
                                        <p:tgtEl>
                                          <p:spTgt spid="43"/>
                                        </p:tgtEl>
                                        <p:attrNameLst>
                                          <p:attrName>ppt_y</p:attrName>
                                        </p:attrNameLst>
                                      </p:cBhvr>
                                      <p:tavLst>
                                        <p:tav tm="0">
                                          <p:val>
                                            <p:strVal val="1+#ppt_h/2"/>
                                          </p:val>
                                        </p:tav>
                                        <p:tav tm="100000">
                                          <p:val>
                                            <p:strVal val="#ppt_y"/>
                                          </p:val>
                                        </p:tav>
                                      </p:tavLst>
                                    </p:anim>
                                  </p:childTnLst>
                                </p:cTn>
                              </p:par>
                            </p:childTnLst>
                          </p:cTn>
                        </p:par>
                        <p:par>
                          <p:cTn id="71" fill="hold">
                            <p:stCondLst>
                              <p:cond delay="7500"/>
                            </p:stCondLst>
                            <p:childTnLst>
                              <p:par>
                                <p:cTn id="72" presetID="2" presetClass="entr" presetSubtype="12" fill="hold" grpId="0" nodeType="afterEffect">
                                  <p:stCondLst>
                                    <p:cond delay="0"/>
                                  </p:stCondLst>
                                  <p:childTnLst>
                                    <p:set>
                                      <p:cBhvr>
                                        <p:cTn id="73" dur="1" fill="hold">
                                          <p:stCondLst>
                                            <p:cond delay="0"/>
                                          </p:stCondLst>
                                        </p:cTn>
                                        <p:tgtEl>
                                          <p:spTgt spid="46"/>
                                        </p:tgtEl>
                                        <p:attrNameLst>
                                          <p:attrName>style.visibility</p:attrName>
                                        </p:attrNameLst>
                                      </p:cBhvr>
                                      <p:to>
                                        <p:strVal val="visible"/>
                                      </p:to>
                                    </p:set>
                                    <p:anim calcmode="lin" valueType="num">
                                      <p:cBhvr additive="base">
                                        <p:cTn id="74" dur="500" fill="hold"/>
                                        <p:tgtEl>
                                          <p:spTgt spid="46"/>
                                        </p:tgtEl>
                                        <p:attrNameLst>
                                          <p:attrName>ppt_x</p:attrName>
                                        </p:attrNameLst>
                                      </p:cBhvr>
                                      <p:tavLst>
                                        <p:tav tm="0">
                                          <p:val>
                                            <p:strVal val="0-#ppt_w/2"/>
                                          </p:val>
                                        </p:tav>
                                        <p:tav tm="100000">
                                          <p:val>
                                            <p:strVal val="#ppt_x"/>
                                          </p:val>
                                        </p:tav>
                                      </p:tavLst>
                                    </p:anim>
                                    <p:anim calcmode="lin" valueType="num">
                                      <p:cBhvr additive="base">
                                        <p:cTn id="75" dur="500" fill="hold"/>
                                        <p:tgtEl>
                                          <p:spTgt spid="46"/>
                                        </p:tgtEl>
                                        <p:attrNameLst>
                                          <p:attrName>ppt_y</p:attrName>
                                        </p:attrNameLst>
                                      </p:cBhvr>
                                      <p:tavLst>
                                        <p:tav tm="0">
                                          <p:val>
                                            <p:strVal val="1+#ppt_h/2"/>
                                          </p:val>
                                        </p:tav>
                                        <p:tav tm="100000">
                                          <p:val>
                                            <p:strVal val="#ppt_y"/>
                                          </p:val>
                                        </p:tav>
                                      </p:tavLst>
                                    </p:anim>
                                  </p:childTnLst>
                                </p:cTn>
                              </p:par>
                            </p:childTnLst>
                          </p:cTn>
                        </p:par>
                        <p:par>
                          <p:cTn id="76" fill="hold">
                            <p:stCondLst>
                              <p:cond delay="8000"/>
                            </p:stCondLst>
                            <p:childTnLst>
                              <p:par>
                                <p:cTn id="77" presetID="2" presetClass="entr" presetSubtype="3" fill="hold" grpId="0" nodeType="afterEffect">
                                  <p:stCondLst>
                                    <p:cond delay="0"/>
                                  </p:stCondLst>
                                  <p:childTnLst>
                                    <p:set>
                                      <p:cBhvr>
                                        <p:cTn id="78" dur="1" fill="hold">
                                          <p:stCondLst>
                                            <p:cond delay="0"/>
                                          </p:stCondLst>
                                        </p:cTn>
                                        <p:tgtEl>
                                          <p:spTgt spid="47"/>
                                        </p:tgtEl>
                                        <p:attrNameLst>
                                          <p:attrName>style.visibility</p:attrName>
                                        </p:attrNameLst>
                                      </p:cBhvr>
                                      <p:to>
                                        <p:strVal val="visible"/>
                                      </p:to>
                                    </p:set>
                                    <p:anim calcmode="lin" valueType="num">
                                      <p:cBhvr additive="base">
                                        <p:cTn id="79" dur="500" fill="hold"/>
                                        <p:tgtEl>
                                          <p:spTgt spid="47"/>
                                        </p:tgtEl>
                                        <p:attrNameLst>
                                          <p:attrName>ppt_x</p:attrName>
                                        </p:attrNameLst>
                                      </p:cBhvr>
                                      <p:tavLst>
                                        <p:tav tm="0">
                                          <p:val>
                                            <p:strVal val="1+#ppt_w/2"/>
                                          </p:val>
                                        </p:tav>
                                        <p:tav tm="100000">
                                          <p:val>
                                            <p:strVal val="#ppt_x"/>
                                          </p:val>
                                        </p:tav>
                                      </p:tavLst>
                                    </p:anim>
                                    <p:anim calcmode="lin" valueType="num">
                                      <p:cBhvr additive="base">
                                        <p:cTn id="80" dur="500" fill="hold"/>
                                        <p:tgtEl>
                                          <p:spTgt spid="47"/>
                                        </p:tgtEl>
                                        <p:attrNameLst>
                                          <p:attrName>ppt_y</p:attrName>
                                        </p:attrNameLst>
                                      </p:cBhvr>
                                      <p:tavLst>
                                        <p:tav tm="0">
                                          <p:val>
                                            <p:strVal val="0-#ppt_h/2"/>
                                          </p:val>
                                        </p:tav>
                                        <p:tav tm="100000">
                                          <p:val>
                                            <p:strVal val="#ppt_y"/>
                                          </p:val>
                                        </p:tav>
                                      </p:tavLst>
                                    </p:anim>
                                  </p:childTnLst>
                                </p:cTn>
                              </p:par>
                            </p:childTnLst>
                          </p:cTn>
                        </p:par>
                        <p:par>
                          <p:cTn id="81" fill="hold">
                            <p:stCondLst>
                              <p:cond delay="8500"/>
                            </p:stCondLst>
                            <p:childTnLst>
                              <p:par>
                                <p:cTn id="82" presetID="2" presetClass="entr" presetSubtype="3" fill="hold" grpId="0" nodeType="afterEffect">
                                  <p:stCondLst>
                                    <p:cond delay="0"/>
                                  </p:stCondLst>
                                  <p:childTnLst>
                                    <p:set>
                                      <p:cBhvr>
                                        <p:cTn id="83" dur="1" fill="hold">
                                          <p:stCondLst>
                                            <p:cond delay="0"/>
                                          </p:stCondLst>
                                        </p:cTn>
                                        <p:tgtEl>
                                          <p:spTgt spid="45"/>
                                        </p:tgtEl>
                                        <p:attrNameLst>
                                          <p:attrName>style.visibility</p:attrName>
                                        </p:attrNameLst>
                                      </p:cBhvr>
                                      <p:to>
                                        <p:strVal val="visible"/>
                                      </p:to>
                                    </p:set>
                                    <p:anim calcmode="lin" valueType="num">
                                      <p:cBhvr additive="base">
                                        <p:cTn id="84" dur="500" fill="hold"/>
                                        <p:tgtEl>
                                          <p:spTgt spid="45"/>
                                        </p:tgtEl>
                                        <p:attrNameLst>
                                          <p:attrName>ppt_x</p:attrName>
                                        </p:attrNameLst>
                                      </p:cBhvr>
                                      <p:tavLst>
                                        <p:tav tm="0">
                                          <p:val>
                                            <p:strVal val="1+#ppt_w/2"/>
                                          </p:val>
                                        </p:tav>
                                        <p:tav tm="100000">
                                          <p:val>
                                            <p:strVal val="#ppt_x"/>
                                          </p:val>
                                        </p:tav>
                                      </p:tavLst>
                                    </p:anim>
                                    <p:anim calcmode="lin" valueType="num">
                                      <p:cBhvr additive="base">
                                        <p:cTn id="85" dur="500" fill="hold"/>
                                        <p:tgtEl>
                                          <p:spTgt spid="45"/>
                                        </p:tgtEl>
                                        <p:attrNameLst>
                                          <p:attrName>ppt_y</p:attrName>
                                        </p:attrNameLst>
                                      </p:cBhvr>
                                      <p:tavLst>
                                        <p:tav tm="0">
                                          <p:val>
                                            <p:strVal val="0-#ppt_h/2"/>
                                          </p:val>
                                        </p:tav>
                                        <p:tav tm="100000">
                                          <p:val>
                                            <p:strVal val="#ppt_y"/>
                                          </p:val>
                                        </p:tav>
                                      </p:tavLst>
                                    </p:anim>
                                  </p:childTnLst>
                                </p:cTn>
                              </p:par>
                            </p:childTnLst>
                          </p:cTn>
                        </p:par>
                        <p:par>
                          <p:cTn id="86" fill="hold">
                            <p:stCondLst>
                              <p:cond delay="9000"/>
                            </p:stCondLst>
                            <p:childTnLst>
                              <p:par>
                                <p:cTn id="87" presetID="2" presetClass="entr" presetSubtype="4" fill="hold" grpId="0" nodeType="afterEffect">
                                  <p:stCondLst>
                                    <p:cond delay="0"/>
                                  </p:stCondLst>
                                  <p:childTnLst>
                                    <p:set>
                                      <p:cBhvr>
                                        <p:cTn id="88" dur="1" fill="hold">
                                          <p:stCondLst>
                                            <p:cond delay="0"/>
                                          </p:stCondLst>
                                        </p:cTn>
                                        <p:tgtEl>
                                          <p:spTgt spid="44"/>
                                        </p:tgtEl>
                                        <p:attrNameLst>
                                          <p:attrName>style.visibility</p:attrName>
                                        </p:attrNameLst>
                                      </p:cBhvr>
                                      <p:to>
                                        <p:strVal val="visible"/>
                                      </p:to>
                                    </p:set>
                                    <p:anim calcmode="lin" valueType="num">
                                      <p:cBhvr additive="base">
                                        <p:cTn id="89" dur="500" fill="hold"/>
                                        <p:tgtEl>
                                          <p:spTgt spid="44"/>
                                        </p:tgtEl>
                                        <p:attrNameLst>
                                          <p:attrName>ppt_x</p:attrName>
                                        </p:attrNameLst>
                                      </p:cBhvr>
                                      <p:tavLst>
                                        <p:tav tm="0">
                                          <p:val>
                                            <p:strVal val="#ppt_x"/>
                                          </p:val>
                                        </p:tav>
                                        <p:tav tm="100000">
                                          <p:val>
                                            <p:strVal val="#ppt_x"/>
                                          </p:val>
                                        </p:tav>
                                      </p:tavLst>
                                    </p:anim>
                                    <p:anim calcmode="lin" valueType="num">
                                      <p:cBhvr additive="base">
                                        <p:cTn id="90" dur="500" fill="hold"/>
                                        <p:tgtEl>
                                          <p:spTgt spid="44"/>
                                        </p:tgtEl>
                                        <p:attrNameLst>
                                          <p:attrName>ppt_y</p:attrName>
                                        </p:attrNameLst>
                                      </p:cBhvr>
                                      <p:tavLst>
                                        <p:tav tm="0">
                                          <p:val>
                                            <p:strVal val="1+#ppt_h/2"/>
                                          </p:val>
                                        </p:tav>
                                        <p:tav tm="100000">
                                          <p:val>
                                            <p:strVal val="#ppt_y"/>
                                          </p:val>
                                        </p:tav>
                                      </p:tavLst>
                                    </p:anim>
                                  </p:childTnLst>
                                </p:cTn>
                              </p:par>
                            </p:childTnLst>
                          </p:cTn>
                        </p:par>
                        <p:par>
                          <p:cTn id="91" fill="hold">
                            <p:stCondLst>
                              <p:cond delay="9500"/>
                            </p:stCondLst>
                            <p:childTnLst>
                              <p:par>
                                <p:cTn id="92" presetID="2" presetClass="entr" presetSubtype="4"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 calcmode="lin" valueType="num">
                                      <p:cBhvr additive="base">
                                        <p:cTn id="94" dur="500" fill="hold"/>
                                        <p:tgtEl>
                                          <p:spTgt spid="48"/>
                                        </p:tgtEl>
                                        <p:attrNameLst>
                                          <p:attrName>ppt_x</p:attrName>
                                        </p:attrNameLst>
                                      </p:cBhvr>
                                      <p:tavLst>
                                        <p:tav tm="0">
                                          <p:val>
                                            <p:strVal val="#ppt_x"/>
                                          </p:val>
                                        </p:tav>
                                        <p:tav tm="100000">
                                          <p:val>
                                            <p:strVal val="#ppt_x"/>
                                          </p:val>
                                        </p:tav>
                                      </p:tavLst>
                                    </p:anim>
                                    <p:anim calcmode="lin" valueType="num">
                                      <p:cBhvr additive="base">
                                        <p:cTn id="95"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4" grpId="0"/>
      <p:bldP spid="18" grpId="0"/>
      <p:bldP spid="19" grpId="0"/>
      <p:bldP spid="23" grpId="0"/>
      <p:bldP spid="24" grpId="0"/>
      <p:bldP spid="41" grpId="0" bldLvl="0" animBg="1"/>
      <p:bldP spid="43" grpId="0" bldLvl="0" animBg="1"/>
      <p:bldP spid="44" grpId="0" bldLvl="0" animBg="1"/>
      <p:bldP spid="45" grpId="0" bldLvl="0" animBg="1"/>
      <p:bldP spid="46" grpId="0" bldLvl="0" animBg="1"/>
      <p:bldP spid="47" grpId="0" bldLvl="0" animBg="1"/>
      <p:bldP spid="48"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descr="e7d195523061f1c074694c8bbf98be7b1e4b015d796375963FD28840057458461C7CA0DAD340D15583DEDFC2E3241C4F392EF3A8B4D067B40CF4F149DD7E51F346B0CAB1BCCF6DB2480C67273C6C9E4C4FEFEDED22E1A04D5E380B1CC616461552DEBF91968F5244C995C15BD499F1F4F48FFBF58BA08CE96E4A36D634B605672A1088390E7D9C34"/>
          <p:cNvGrpSpPr/>
          <p:nvPr/>
        </p:nvGrpSpPr>
        <p:grpSpPr>
          <a:xfrm>
            <a:off x="5543029" y="3807987"/>
            <a:ext cx="694665" cy="694666"/>
            <a:chOff x="5059680" y="2407992"/>
            <a:chExt cx="1036320" cy="1036321"/>
          </a:xfrm>
        </p:grpSpPr>
        <p:sp>
          <p:nvSpPr>
            <p:cNvPr id="5" name="椭圆 4"/>
            <p:cNvSpPr/>
            <p:nvPr/>
          </p:nvSpPr>
          <p:spPr>
            <a:xfrm>
              <a:off x="5059680" y="2407993"/>
              <a:ext cx="1036320" cy="1036320"/>
            </a:xfrm>
            <a:prstGeom prst="ellipse">
              <a:avLst/>
            </a:prstGeom>
            <a:gradFill>
              <a:gsLst>
                <a:gs pos="0">
                  <a:srgbClr val="66CCFF"/>
                </a:gs>
                <a:gs pos="49000">
                  <a:srgbClr val="66CCFF"/>
                </a:gs>
                <a:gs pos="100000">
                  <a:srgbClr val="00CCFF"/>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059680" y="2407992"/>
              <a:ext cx="1036320" cy="1036321"/>
            </a:xfrm>
            <a:prstGeom prst="ellipse">
              <a:avLst/>
            </a:prstGeom>
            <a:gradFill flip="none" rotWithShape="1">
              <a:gsLst>
                <a:gs pos="5000">
                  <a:schemeClr val="bg1"/>
                </a:gs>
                <a:gs pos="70000">
                  <a:srgbClr val="6699FF"/>
                </a:gs>
              </a:gsLst>
              <a:path path="circle">
                <a:fillToRect r="100000" b="100000"/>
              </a:path>
              <a:tileRect l="-100000" t="-100000"/>
            </a:gradFill>
            <a:ln>
              <a:noFill/>
            </a:ln>
            <a:effectLst>
              <a:outerShdw blurRad="165100" dist="165100" dir="5400000" algn="t" rotWithShape="0">
                <a:srgbClr val="6699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 name="组合 6" descr="e7d195523061f1c074694c8bbf98be7b1e4b015d796375963FD28840057458461C7CA0DAD340D15583DEDFC2E3241C4F392EF3A8B4D067B40CF4F149DD7E51F346B0CAB1BCCF6DB2480C67273C6C9E4C4FEFEDED22E1A04D5E380B1CC616461552DEBF91968F5244C995C15BD499F1F4F48FFBF58BA08CE96E4A36D634B605672A1088390E7D9C34"/>
          <p:cNvGrpSpPr/>
          <p:nvPr/>
        </p:nvGrpSpPr>
        <p:grpSpPr>
          <a:xfrm>
            <a:off x="4766217" y="2254503"/>
            <a:ext cx="672290" cy="694666"/>
            <a:chOff x="5059680" y="2407992"/>
            <a:chExt cx="1036320" cy="1036321"/>
          </a:xfrm>
        </p:grpSpPr>
        <p:sp>
          <p:nvSpPr>
            <p:cNvPr id="8" name="椭圆 7"/>
            <p:cNvSpPr/>
            <p:nvPr/>
          </p:nvSpPr>
          <p:spPr>
            <a:xfrm>
              <a:off x="5059680" y="2407993"/>
              <a:ext cx="1036320" cy="1036320"/>
            </a:xfrm>
            <a:prstGeom prst="ellipse">
              <a:avLst/>
            </a:prstGeom>
            <a:gradFill>
              <a:gsLst>
                <a:gs pos="0">
                  <a:srgbClr val="66CCFF"/>
                </a:gs>
                <a:gs pos="49000">
                  <a:srgbClr val="66CCFF"/>
                </a:gs>
                <a:gs pos="100000">
                  <a:srgbClr val="00CCFF"/>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059680" y="2407992"/>
              <a:ext cx="1036320" cy="1036321"/>
            </a:xfrm>
            <a:prstGeom prst="ellipse">
              <a:avLst/>
            </a:prstGeom>
            <a:gradFill flip="none" rotWithShape="1">
              <a:gsLst>
                <a:gs pos="5000">
                  <a:schemeClr val="bg1"/>
                </a:gs>
                <a:gs pos="70000">
                  <a:srgbClr val="6699FF"/>
                </a:gs>
              </a:gsLst>
              <a:path path="circle">
                <a:fillToRect r="100000" b="100000"/>
              </a:path>
              <a:tileRect l="-100000" t="-100000"/>
            </a:gradFill>
            <a:ln>
              <a:noFill/>
            </a:ln>
            <a:effectLst>
              <a:outerShdw blurRad="292100" dist="165100" dir="5400000" algn="t" rotWithShape="0">
                <a:srgbClr val="6699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0" name="组合 9" descr="e7d195523061f1c074694c8bbf98be7b1e4b015d796375963FD28840057458461C7CA0DAD340D15583DEDFC2E3241C4F392EF3A8B4D067B40CF4F149DD7E51F346B0CAB1BCCF6DB2480C67273C6C9E4C4FEFEDED22E1A04D5E380B1CC616461552DEBF91968F5244C995C15BD499F1F4F48FFBF58BA08CE96E4A36D634B605672A1088390E7D9C34"/>
          <p:cNvGrpSpPr/>
          <p:nvPr/>
        </p:nvGrpSpPr>
        <p:grpSpPr>
          <a:xfrm>
            <a:off x="5739425" y="3978984"/>
            <a:ext cx="301872" cy="301872"/>
            <a:chOff x="7828687" y="4482854"/>
            <a:chExt cx="301872" cy="301872"/>
          </a:xfrm>
          <a:solidFill>
            <a:schemeClr val="bg1"/>
          </a:solidFill>
        </p:grpSpPr>
        <p:sp>
          <p:nvSpPr>
            <p:cNvPr id="11" name="任意多边形: 形状 10"/>
            <p:cNvSpPr/>
            <p:nvPr/>
          </p:nvSpPr>
          <p:spPr>
            <a:xfrm>
              <a:off x="7923022" y="4533166"/>
              <a:ext cx="113202" cy="106913"/>
            </a:xfrm>
            <a:custGeom>
              <a:avLst/>
              <a:gdLst>
                <a:gd name="connsiteX0" fmla="*/ 94335 w 113202"/>
                <a:gd name="connsiteY0" fmla="*/ 106913 h 106913"/>
                <a:gd name="connsiteX1" fmla="*/ 18867 w 113202"/>
                <a:gd name="connsiteY1" fmla="*/ 106913 h 106913"/>
                <a:gd name="connsiteX2" fmla="*/ 0 w 113202"/>
                <a:gd name="connsiteY2" fmla="*/ 88046 h 106913"/>
                <a:gd name="connsiteX3" fmla="*/ 0 w 113202"/>
                <a:gd name="connsiteY3" fmla="*/ 18867 h 106913"/>
                <a:gd name="connsiteX4" fmla="*/ 18867 w 113202"/>
                <a:gd name="connsiteY4" fmla="*/ 0 h 106913"/>
                <a:gd name="connsiteX5" fmla="*/ 94335 w 113202"/>
                <a:gd name="connsiteY5" fmla="*/ 0 h 106913"/>
                <a:gd name="connsiteX6" fmla="*/ 113202 w 113202"/>
                <a:gd name="connsiteY6" fmla="*/ 18867 h 106913"/>
                <a:gd name="connsiteX7" fmla="*/ 113202 w 113202"/>
                <a:gd name="connsiteY7" fmla="*/ 88046 h 106913"/>
                <a:gd name="connsiteX8" fmla="*/ 94335 w 113202"/>
                <a:gd name="connsiteY8" fmla="*/ 106913 h 106913"/>
                <a:gd name="connsiteX9" fmla="*/ 18867 w 113202"/>
                <a:gd name="connsiteY9" fmla="*/ 12578 h 106913"/>
                <a:gd name="connsiteX10" fmla="*/ 12578 w 113202"/>
                <a:gd name="connsiteY10" fmla="*/ 18867 h 106913"/>
                <a:gd name="connsiteX11" fmla="*/ 12578 w 113202"/>
                <a:gd name="connsiteY11" fmla="*/ 88046 h 106913"/>
                <a:gd name="connsiteX12" fmla="*/ 18867 w 113202"/>
                <a:gd name="connsiteY12" fmla="*/ 94335 h 106913"/>
                <a:gd name="connsiteX13" fmla="*/ 94335 w 113202"/>
                <a:gd name="connsiteY13" fmla="*/ 94335 h 106913"/>
                <a:gd name="connsiteX14" fmla="*/ 100624 w 113202"/>
                <a:gd name="connsiteY14" fmla="*/ 88046 h 106913"/>
                <a:gd name="connsiteX15" fmla="*/ 100624 w 113202"/>
                <a:gd name="connsiteY15" fmla="*/ 18867 h 106913"/>
                <a:gd name="connsiteX16" fmla="*/ 94335 w 113202"/>
                <a:gd name="connsiteY16" fmla="*/ 12578 h 106913"/>
                <a:gd name="connsiteX17" fmla="*/ 18867 w 113202"/>
                <a:gd name="connsiteY17" fmla="*/ 12578 h 106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3202" h="106913">
                  <a:moveTo>
                    <a:pt x="94335" y="106913"/>
                  </a:moveTo>
                  <a:lnTo>
                    <a:pt x="18867" y="106913"/>
                  </a:lnTo>
                  <a:cubicBezTo>
                    <a:pt x="8490" y="106913"/>
                    <a:pt x="0" y="98423"/>
                    <a:pt x="0" y="88046"/>
                  </a:cubicBezTo>
                  <a:lnTo>
                    <a:pt x="0" y="18867"/>
                  </a:lnTo>
                  <a:cubicBezTo>
                    <a:pt x="0" y="8490"/>
                    <a:pt x="8490" y="0"/>
                    <a:pt x="18867" y="0"/>
                  </a:cubicBezTo>
                  <a:lnTo>
                    <a:pt x="94335" y="0"/>
                  </a:lnTo>
                  <a:cubicBezTo>
                    <a:pt x="104712" y="0"/>
                    <a:pt x="113202" y="8490"/>
                    <a:pt x="113202" y="18867"/>
                  </a:cubicBezTo>
                  <a:lnTo>
                    <a:pt x="113202" y="88046"/>
                  </a:lnTo>
                  <a:cubicBezTo>
                    <a:pt x="113202" y="98423"/>
                    <a:pt x="104712" y="106913"/>
                    <a:pt x="94335" y="106913"/>
                  </a:cubicBezTo>
                  <a:close/>
                  <a:moveTo>
                    <a:pt x="18867" y="12578"/>
                  </a:moveTo>
                  <a:cubicBezTo>
                    <a:pt x="15408" y="12578"/>
                    <a:pt x="12578" y="15408"/>
                    <a:pt x="12578" y="18867"/>
                  </a:cubicBezTo>
                  <a:lnTo>
                    <a:pt x="12578" y="88046"/>
                  </a:lnTo>
                  <a:cubicBezTo>
                    <a:pt x="12578" y="91505"/>
                    <a:pt x="15408" y="94335"/>
                    <a:pt x="18867" y="94335"/>
                  </a:cubicBezTo>
                  <a:lnTo>
                    <a:pt x="94335" y="94335"/>
                  </a:lnTo>
                  <a:cubicBezTo>
                    <a:pt x="97794" y="94335"/>
                    <a:pt x="100624" y="91505"/>
                    <a:pt x="100624" y="88046"/>
                  </a:cubicBezTo>
                  <a:lnTo>
                    <a:pt x="100624" y="18867"/>
                  </a:lnTo>
                  <a:cubicBezTo>
                    <a:pt x="100624" y="15408"/>
                    <a:pt x="97794" y="12578"/>
                    <a:pt x="94335" y="12578"/>
                  </a:cubicBezTo>
                  <a:lnTo>
                    <a:pt x="18867" y="12578"/>
                  </a:lnTo>
                  <a:close/>
                </a:path>
              </a:pathLst>
            </a:custGeom>
            <a:grpFill/>
            <a:ln w="6152" cap="flat">
              <a:noFill/>
              <a:prstDash val="solid"/>
              <a:miter/>
            </a:ln>
          </p:spPr>
          <p:txBody>
            <a:bodyPr rtlCol="0" anchor="ctr"/>
            <a:lstStyle/>
            <a:p>
              <a:endParaRPr lang="zh-CN" altLang="en-US"/>
            </a:p>
          </p:txBody>
        </p:sp>
        <p:sp>
          <p:nvSpPr>
            <p:cNvPr id="12" name="任意多边形: 形状 11"/>
            <p:cNvSpPr/>
            <p:nvPr/>
          </p:nvSpPr>
          <p:spPr>
            <a:xfrm>
              <a:off x="7941889" y="4482854"/>
              <a:ext cx="75468" cy="56601"/>
            </a:xfrm>
            <a:custGeom>
              <a:avLst/>
              <a:gdLst>
                <a:gd name="connsiteX0" fmla="*/ 75468 w 75468"/>
                <a:gd name="connsiteY0" fmla="*/ 56601 h 56601"/>
                <a:gd name="connsiteX1" fmla="*/ 62890 w 75468"/>
                <a:gd name="connsiteY1" fmla="*/ 56601 h 56601"/>
                <a:gd name="connsiteX2" fmla="*/ 62890 w 75468"/>
                <a:gd name="connsiteY2" fmla="*/ 37734 h 56601"/>
                <a:gd name="connsiteX3" fmla="*/ 37734 w 75468"/>
                <a:gd name="connsiteY3" fmla="*/ 12578 h 56601"/>
                <a:gd name="connsiteX4" fmla="*/ 12578 w 75468"/>
                <a:gd name="connsiteY4" fmla="*/ 37734 h 56601"/>
                <a:gd name="connsiteX5" fmla="*/ 12578 w 75468"/>
                <a:gd name="connsiteY5" fmla="*/ 56601 h 56601"/>
                <a:gd name="connsiteX6" fmla="*/ 0 w 75468"/>
                <a:gd name="connsiteY6" fmla="*/ 56601 h 56601"/>
                <a:gd name="connsiteX7" fmla="*/ 0 w 75468"/>
                <a:gd name="connsiteY7" fmla="*/ 37734 h 56601"/>
                <a:gd name="connsiteX8" fmla="*/ 37734 w 75468"/>
                <a:gd name="connsiteY8" fmla="*/ 0 h 56601"/>
                <a:gd name="connsiteX9" fmla="*/ 75468 w 75468"/>
                <a:gd name="connsiteY9" fmla="*/ 37734 h 56601"/>
                <a:gd name="connsiteX10" fmla="*/ 75468 w 75468"/>
                <a:gd name="connsiteY10" fmla="*/ 56601 h 56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468" h="56601">
                  <a:moveTo>
                    <a:pt x="75468" y="56601"/>
                  </a:moveTo>
                  <a:lnTo>
                    <a:pt x="62890" y="56601"/>
                  </a:lnTo>
                  <a:lnTo>
                    <a:pt x="62890" y="37734"/>
                  </a:lnTo>
                  <a:cubicBezTo>
                    <a:pt x="62890" y="23835"/>
                    <a:pt x="51633" y="12578"/>
                    <a:pt x="37734" y="12578"/>
                  </a:cubicBezTo>
                  <a:cubicBezTo>
                    <a:pt x="23835" y="12578"/>
                    <a:pt x="12578" y="23835"/>
                    <a:pt x="12578" y="37734"/>
                  </a:cubicBezTo>
                  <a:lnTo>
                    <a:pt x="12578" y="56601"/>
                  </a:lnTo>
                  <a:lnTo>
                    <a:pt x="0" y="56601"/>
                  </a:lnTo>
                  <a:lnTo>
                    <a:pt x="0" y="37734"/>
                  </a:lnTo>
                  <a:cubicBezTo>
                    <a:pt x="0" y="16917"/>
                    <a:pt x="16917" y="0"/>
                    <a:pt x="37734" y="0"/>
                  </a:cubicBezTo>
                  <a:cubicBezTo>
                    <a:pt x="58551" y="0"/>
                    <a:pt x="75468" y="16917"/>
                    <a:pt x="75468" y="37734"/>
                  </a:cubicBezTo>
                  <a:lnTo>
                    <a:pt x="75468" y="56601"/>
                  </a:lnTo>
                  <a:close/>
                </a:path>
              </a:pathLst>
            </a:custGeom>
            <a:grpFill/>
            <a:ln w="6152" cap="flat">
              <a:noFill/>
              <a:prstDash val="solid"/>
              <a:miter/>
            </a:ln>
          </p:spPr>
          <p:txBody>
            <a:bodyPr rtlCol="0" anchor="ctr"/>
            <a:lstStyle/>
            <a:p>
              <a:endParaRPr lang="zh-CN" altLang="en-US"/>
            </a:p>
          </p:txBody>
        </p:sp>
        <p:sp>
          <p:nvSpPr>
            <p:cNvPr id="13" name="任意多边形: 形状 12"/>
            <p:cNvSpPr/>
            <p:nvPr/>
          </p:nvSpPr>
          <p:spPr>
            <a:xfrm>
              <a:off x="7973334" y="4583478"/>
              <a:ext cx="12578" cy="25156"/>
            </a:xfrm>
            <a:custGeom>
              <a:avLst/>
              <a:gdLst>
                <a:gd name="connsiteX0" fmla="*/ 0 w 12578"/>
                <a:gd name="connsiteY0" fmla="*/ 0 h 25156"/>
                <a:gd name="connsiteX1" fmla="*/ 12578 w 12578"/>
                <a:gd name="connsiteY1" fmla="*/ 0 h 25156"/>
                <a:gd name="connsiteX2" fmla="*/ 12578 w 12578"/>
                <a:gd name="connsiteY2" fmla="*/ 25156 h 25156"/>
                <a:gd name="connsiteX3" fmla="*/ 0 w 12578"/>
                <a:gd name="connsiteY3" fmla="*/ 25156 h 25156"/>
              </a:gdLst>
              <a:ahLst/>
              <a:cxnLst>
                <a:cxn ang="0">
                  <a:pos x="connsiteX0" y="connsiteY0"/>
                </a:cxn>
                <a:cxn ang="0">
                  <a:pos x="connsiteX1" y="connsiteY1"/>
                </a:cxn>
                <a:cxn ang="0">
                  <a:pos x="connsiteX2" y="connsiteY2"/>
                </a:cxn>
                <a:cxn ang="0">
                  <a:pos x="connsiteX3" y="connsiteY3"/>
                </a:cxn>
              </a:cxnLst>
              <a:rect l="l" t="t" r="r" b="b"/>
              <a:pathLst>
                <a:path w="12578" h="25156">
                  <a:moveTo>
                    <a:pt x="0" y="0"/>
                  </a:moveTo>
                  <a:lnTo>
                    <a:pt x="12578" y="0"/>
                  </a:lnTo>
                  <a:lnTo>
                    <a:pt x="12578" y="25156"/>
                  </a:lnTo>
                  <a:lnTo>
                    <a:pt x="0" y="25156"/>
                  </a:lnTo>
                  <a:close/>
                </a:path>
              </a:pathLst>
            </a:custGeom>
            <a:grpFill/>
            <a:ln w="6152" cap="flat">
              <a:noFill/>
              <a:prstDash val="solid"/>
              <a:miter/>
            </a:ln>
          </p:spPr>
          <p:txBody>
            <a:bodyPr rtlCol="0" anchor="ctr"/>
            <a:lstStyle/>
            <a:p>
              <a:endParaRPr lang="zh-CN" altLang="en-US"/>
            </a:p>
          </p:txBody>
        </p:sp>
        <p:sp>
          <p:nvSpPr>
            <p:cNvPr id="14" name="任意多边形: 形状 13"/>
            <p:cNvSpPr/>
            <p:nvPr/>
          </p:nvSpPr>
          <p:spPr>
            <a:xfrm>
              <a:off x="7954467" y="4746992"/>
              <a:ext cx="50312" cy="12578"/>
            </a:xfrm>
            <a:custGeom>
              <a:avLst/>
              <a:gdLst>
                <a:gd name="connsiteX0" fmla="*/ 0 w 50312"/>
                <a:gd name="connsiteY0" fmla="*/ 0 h 12578"/>
                <a:gd name="connsiteX1" fmla="*/ 50312 w 50312"/>
                <a:gd name="connsiteY1" fmla="*/ 0 h 12578"/>
                <a:gd name="connsiteX2" fmla="*/ 50312 w 50312"/>
                <a:gd name="connsiteY2" fmla="*/ 12578 h 12578"/>
                <a:gd name="connsiteX3" fmla="*/ 0 w 50312"/>
                <a:gd name="connsiteY3" fmla="*/ 12578 h 12578"/>
              </a:gdLst>
              <a:ahLst/>
              <a:cxnLst>
                <a:cxn ang="0">
                  <a:pos x="connsiteX0" y="connsiteY0"/>
                </a:cxn>
                <a:cxn ang="0">
                  <a:pos x="connsiteX1" y="connsiteY1"/>
                </a:cxn>
                <a:cxn ang="0">
                  <a:pos x="connsiteX2" y="connsiteY2"/>
                </a:cxn>
                <a:cxn ang="0">
                  <a:pos x="connsiteX3" y="connsiteY3"/>
                </a:cxn>
              </a:cxnLst>
              <a:rect l="l" t="t" r="r" b="b"/>
              <a:pathLst>
                <a:path w="50312" h="12578">
                  <a:moveTo>
                    <a:pt x="0" y="0"/>
                  </a:moveTo>
                  <a:lnTo>
                    <a:pt x="50312" y="0"/>
                  </a:lnTo>
                  <a:lnTo>
                    <a:pt x="50312" y="12578"/>
                  </a:lnTo>
                  <a:lnTo>
                    <a:pt x="0" y="12578"/>
                  </a:lnTo>
                  <a:close/>
                </a:path>
              </a:pathLst>
            </a:custGeom>
            <a:grpFill/>
            <a:ln w="6152" cap="flat">
              <a:noFill/>
              <a:prstDash val="solid"/>
              <a:miter/>
            </a:ln>
          </p:spPr>
          <p:txBody>
            <a:bodyPr rtlCol="0" anchor="ctr"/>
            <a:lstStyle/>
            <a:p>
              <a:endParaRPr lang="zh-CN" altLang="en-US"/>
            </a:p>
          </p:txBody>
        </p:sp>
        <p:sp>
          <p:nvSpPr>
            <p:cNvPr id="15" name="任意多边形: 形状 14"/>
            <p:cNvSpPr/>
            <p:nvPr/>
          </p:nvSpPr>
          <p:spPr>
            <a:xfrm>
              <a:off x="7828687" y="4746992"/>
              <a:ext cx="301872" cy="37734"/>
            </a:xfrm>
            <a:custGeom>
              <a:avLst/>
              <a:gdLst>
                <a:gd name="connsiteX0" fmla="*/ 276716 w 301872"/>
                <a:gd name="connsiteY0" fmla="*/ 37734 h 37734"/>
                <a:gd name="connsiteX1" fmla="*/ 25156 w 301872"/>
                <a:gd name="connsiteY1" fmla="*/ 37734 h 37734"/>
                <a:gd name="connsiteX2" fmla="*/ 0 w 301872"/>
                <a:gd name="connsiteY2" fmla="*/ 12578 h 37734"/>
                <a:gd name="connsiteX3" fmla="*/ 0 w 301872"/>
                <a:gd name="connsiteY3" fmla="*/ 0 h 37734"/>
                <a:gd name="connsiteX4" fmla="*/ 113202 w 301872"/>
                <a:gd name="connsiteY4" fmla="*/ 0 h 37734"/>
                <a:gd name="connsiteX5" fmla="*/ 113202 w 301872"/>
                <a:gd name="connsiteY5" fmla="*/ 12578 h 37734"/>
                <a:gd name="connsiteX6" fmla="*/ 12578 w 301872"/>
                <a:gd name="connsiteY6" fmla="*/ 12578 h 37734"/>
                <a:gd name="connsiteX7" fmla="*/ 25156 w 301872"/>
                <a:gd name="connsiteY7" fmla="*/ 25156 h 37734"/>
                <a:gd name="connsiteX8" fmla="*/ 276716 w 301872"/>
                <a:gd name="connsiteY8" fmla="*/ 25156 h 37734"/>
                <a:gd name="connsiteX9" fmla="*/ 289294 w 301872"/>
                <a:gd name="connsiteY9" fmla="*/ 12578 h 37734"/>
                <a:gd name="connsiteX10" fmla="*/ 188670 w 301872"/>
                <a:gd name="connsiteY10" fmla="*/ 12578 h 37734"/>
                <a:gd name="connsiteX11" fmla="*/ 188670 w 301872"/>
                <a:gd name="connsiteY11" fmla="*/ 0 h 37734"/>
                <a:gd name="connsiteX12" fmla="*/ 301872 w 301872"/>
                <a:gd name="connsiteY12" fmla="*/ 0 h 37734"/>
                <a:gd name="connsiteX13" fmla="*/ 301872 w 301872"/>
                <a:gd name="connsiteY13" fmla="*/ 12578 h 37734"/>
                <a:gd name="connsiteX14" fmla="*/ 276716 w 301872"/>
                <a:gd name="connsiteY14" fmla="*/ 37734 h 3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1872" h="37734">
                  <a:moveTo>
                    <a:pt x="276716" y="37734"/>
                  </a:moveTo>
                  <a:lnTo>
                    <a:pt x="25156" y="37734"/>
                  </a:lnTo>
                  <a:cubicBezTo>
                    <a:pt x="11257" y="37734"/>
                    <a:pt x="0" y="26477"/>
                    <a:pt x="0" y="12578"/>
                  </a:cubicBezTo>
                  <a:lnTo>
                    <a:pt x="0" y="0"/>
                  </a:lnTo>
                  <a:lnTo>
                    <a:pt x="113202" y="0"/>
                  </a:lnTo>
                  <a:lnTo>
                    <a:pt x="113202" y="12578"/>
                  </a:lnTo>
                  <a:lnTo>
                    <a:pt x="12578" y="12578"/>
                  </a:lnTo>
                  <a:cubicBezTo>
                    <a:pt x="12578" y="19496"/>
                    <a:pt x="18238" y="25156"/>
                    <a:pt x="25156" y="25156"/>
                  </a:cubicBezTo>
                  <a:lnTo>
                    <a:pt x="276716" y="25156"/>
                  </a:lnTo>
                  <a:cubicBezTo>
                    <a:pt x="283634" y="25156"/>
                    <a:pt x="289294" y="19496"/>
                    <a:pt x="289294" y="12578"/>
                  </a:cubicBezTo>
                  <a:lnTo>
                    <a:pt x="188670" y="12578"/>
                  </a:lnTo>
                  <a:lnTo>
                    <a:pt x="188670" y="0"/>
                  </a:lnTo>
                  <a:lnTo>
                    <a:pt x="301872" y="0"/>
                  </a:lnTo>
                  <a:lnTo>
                    <a:pt x="301872" y="12578"/>
                  </a:lnTo>
                  <a:cubicBezTo>
                    <a:pt x="301872" y="26477"/>
                    <a:pt x="290615" y="37734"/>
                    <a:pt x="276716" y="37734"/>
                  </a:cubicBezTo>
                  <a:close/>
                </a:path>
              </a:pathLst>
            </a:custGeom>
            <a:grpFill/>
            <a:ln w="6152" cap="flat">
              <a:noFill/>
              <a:prstDash val="solid"/>
              <a:miter/>
            </a:ln>
          </p:spPr>
          <p:txBody>
            <a:bodyPr rtlCol="0" anchor="ctr"/>
            <a:lstStyle/>
            <a:p>
              <a:endParaRPr lang="zh-CN" altLang="en-US"/>
            </a:p>
          </p:txBody>
        </p:sp>
        <p:sp>
          <p:nvSpPr>
            <p:cNvPr id="16" name="任意多边形: 形状 15"/>
            <p:cNvSpPr/>
            <p:nvPr/>
          </p:nvSpPr>
          <p:spPr>
            <a:xfrm>
              <a:off x="7841265" y="4558322"/>
              <a:ext cx="69179" cy="194959"/>
            </a:xfrm>
            <a:custGeom>
              <a:avLst/>
              <a:gdLst>
                <a:gd name="connsiteX0" fmla="*/ 12578 w 69179"/>
                <a:gd name="connsiteY0" fmla="*/ 194959 h 194959"/>
                <a:gd name="connsiteX1" fmla="*/ 0 w 69179"/>
                <a:gd name="connsiteY1" fmla="*/ 194959 h 194959"/>
                <a:gd name="connsiteX2" fmla="*/ 0 w 69179"/>
                <a:gd name="connsiteY2" fmla="*/ 25156 h 194959"/>
                <a:gd name="connsiteX3" fmla="*/ 25156 w 69179"/>
                <a:gd name="connsiteY3" fmla="*/ 0 h 194959"/>
                <a:gd name="connsiteX4" fmla="*/ 69179 w 69179"/>
                <a:gd name="connsiteY4" fmla="*/ 0 h 194959"/>
                <a:gd name="connsiteX5" fmla="*/ 69179 w 69179"/>
                <a:gd name="connsiteY5" fmla="*/ 12578 h 194959"/>
                <a:gd name="connsiteX6" fmla="*/ 25156 w 69179"/>
                <a:gd name="connsiteY6" fmla="*/ 12578 h 194959"/>
                <a:gd name="connsiteX7" fmla="*/ 12578 w 69179"/>
                <a:gd name="connsiteY7" fmla="*/ 25156 h 194959"/>
                <a:gd name="connsiteX8" fmla="*/ 12578 w 69179"/>
                <a:gd name="connsiteY8" fmla="*/ 194959 h 194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179" h="194959">
                  <a:moveTo>
                    <a:pt x="12578" y="194959"/>
                  </a:moveTo>
                  <a:lnTo>
                    <a:pt x="0" y="194959"/>
                  </a:lnTo>
                  <a:lnTo>
                    <a:pt x="0" y="25156"/>
                  </a:lnTo>
                  <a:cubicBezTo>
                    <a:pt x="0" y="11257"/>
                    <a:pt x="11257" y="0"/>
                    <a:pt x="25156" y="0"/>
                  </a:cubicBezTo>
                  <a:lnTo>
                    <a:pt x="69179" y="0"/>
                  </a:lnTo>
                  <a:lnTo>
                    <a:pt x="69179" y="12578"/>
                  </a:lnTo>
                  <a:lnTo>
                    <a:pt x="25156" y="12578"/>
                  </a:lnTo>
                  <a:cubicBezTo>
                    <a:pt x="18238" y="12578"/>
                    <a:pt x="12578" y="18238"/>
                    <a:pt x="12578" y="25156"/>
                  </a:cubicBezTo>
                  <a:lnTo>
                    <a:pt x="12578" y="194959"/>
                  </a:lnTo>
                  <a:close/>
                </a:path>
              </a:pathLst>
            </a:custGeom>
            <a:grpFill/>
            <a:ln w="6152" cap="flat">
              <a:noFill/>
              <a:prstDash val="solid"/>
              <a:miter/>
            </a:ln>
          </p:spPr>
          <p:txBody>
            <a:bodyPr rtlCol="0" anchor="ctr"/>
            <a:lstStyle/>
            <a:p>
              <a:endParaRPr lang="zh-CN" altLang="en-US"/>
            </a:p>
          </p:txBody>
        </p:sp>
        <p:sp>
          <p:nvSpPr>
            <p:cNvPr id="17" name="任意多边形: 形状 16"/>
            <p:cNvSpPr/>
            <p:nvPr/>
          </p:nvSpPr>
          <p:spPr>
            <a:xfrm>
              <a:off x="8048802" y="4558322"/>
              <a:ext cx="69179" cy="194959"/>
            </a:xfrm>
            <a:custGeom>
              <a:avLst/>
              <a:gdLst>
                <a:gd name="connsiteX0" fmla="*/ 69179 w 69179"/>
                <a:gd name="connsiteY0" fmla="*/ 194959 h 194959"/>
                <a:gd name="connsiteX1" fmla="*/ 56601 w 69179"/>
                <a:gd name="connsiteY1" fmla="*/ 194959 h 194959"/>
                <a:gd name="connsiteX2" fmla="*/ 56601 w 69179"/>
                <a:gd name="connsiteY2" fmla="*/ 25156 h 194959"/>
                <a:gd name="connsiteX3" fmla="*/ 44023 w 69179"/>
                <a:gd name="connsiteY3" fmla="*/ 12578 h 194959"/>
                <a:gd name="connsiteX4" fmla="*/ 0 w 69179"/>
                <a:gd name="connsiteY4" fmla="*/ 12578 h 194959"/>
                <a:gd name="connsiteX5" fmla="*/ 0 w 69179"/>
                <a:gd name="connsiteY5" fmla="*/ 0 h 194959"/>
                <a:gd name="connsiteX6" fmla="*/ 44023 w 69179"/>
                <a:gd name="connsiteY6" fmla="*/ 0 h 194959"/>
                <a:gd name="connsiteX7" fmla="*/ 69179 w 69179"/>
                <a:gd name="connsiteY7" fmla="*/ 25156 h 194959"/>
                <a:gd name="connsiteX8" fmla="*/ 69179 w 69179"/>
                <a:gd name="connsiteY8" fmla="*/ 194959 h 194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179" h="194959">
                  <a:moveTo>
                    <a:pt x="69179" y="194959"/>
                  </a:moveTo>
                  <a:lnTo>
                    <a:pt x="56601" y="194959"/>
                  </a:lnTo>
                  <a:lnTo>
                    <a:pt x="56601" y="25156"/>
                  </a:lnTo>
                  <a:cubicBezTo>
                    <a:pt x="56601" y="18238"/>
                    <a:pt x="50941" y="12578"/>
                    <a:pt x="44023" y="12578"/>
                  </a:cubicBezTo>
                  <a:lnTo>
                    <a:pt x="0" y="12578"/>
                  </a:lnTo>
                  <a:lnTo>
                    <a:pt x="0" y="0"/>
                  </a:lnTo>
                  <a:lnTo>
                    <a:pt x="44023" y="0"/>
                  </a:lnTo>
                  <a:cubicBezTo>
                    <a:pt x="57922" y="0"/>
                    <a:pt x="69179" y="11257"/>
                    <a:pt x="69179" y="25156"/>
                  </a:cubicBezTo>
                  <a:lnTo>
                    <a:pt x="69179" y="194959"/>
                  </a:lnTo>
                  <a:close/>
                </a:path>
              </a:pathLst>
            </a:custGeom>
            <a:grpFill/>
            <a:ln w="6152" cap="flat">
              <a:noFill/>
              <a:prstDash val="solid"/>
              <a:miter/>
            </a:ln>
          </p:spPr>
          <p:txBody>
            <a:bodyPr rtlCol="0" anchor="ctr"/>
            <a:lstStyle/>
            <a:p>
              <a:endParaRPr lang="zh-CN" altLang="en-US"/>
            </a:p>
          </p:txBody>
        </p:sp>
        <p:sp>
          <p:nvSpPr>
            <p:cNvPr id="18" name="任意多边形: 形状 17"/>
            <p:cNvSpPr/>
            <p:nvPr/>
          </p:nvSpPr>
          <p:spPr>
            <a:xfrm>
              <a:off x="7847554" y="4583478"/>
              <a:ext cx="62890" cy="12578"/>
            </a:xfrm>
            <a:custGeom>
              <a:avLst/>
              <a:gdLst>
                <a:gd name="connsiteX0" fmla="*/ 0 w 62890"/>
                <a:gd name="connsiteY0" fmla="*/ 0 h 12578"/>
                <a:gd name="connsiteX1" fmla="*/ 62890 w 62890"/>
                <a:gd name="connsiteY1" fmla="*/ 0 h 12578"/>
                <a:gd name="connsiteX2" fmla="*/ 62890 w 62890"/>
                <a:gd name="connsiteY2" fmla="*/ 12578 h 12578"/>
                <a:gd name="connsiteX3" fmla="*/ 0 w 62890"/>
                <a:gd name="connsiteY3" fmla="*/ 12578 h 12578"/>
              </a:gdLst>
              <a:ahLst/>
              <a:cxnLst>
                <a:cxn ang="0">
                  <a:pos x="connsiteX0" y="connsiteY0"/>
                </a:cxn>
                <a:cxn ang="0">
                  <a:pos x="connsiteX1" y="connsiteY1"/>
                </a:cxn>
                <a:cxn ang="0">
                  <a:pos x="connsiteX2" y="connsiteY2"/>
                </a:cxn>
                <a:cxn ang="0">
                  <a:pos x="connsiteX3" y="connsiteY3"/>
                </a:cxn>
              </a:cxnLst>
              <a:rect l="l" t="t" r="r" b="b"/>
              <a:pathLst>
                <a:path w="62890" h="12578">
                  <a:moveTo>
                    <a:pt x="0" y="0"/>
                  </a:moveTo>
                  <a:lnTo>
                    <a:pt x="62890" y="0"/>
                  </a:lnTo>
                  <a:lnTo>
                    <a:pt x="62890" y="12578"/>
                  </a:lnTo>
                  <a:lnTo>
                    <a:pt x="0" y="12578"/>
                  </a:lnTo>
                  <a:close/>
                </a:path>
              </a:pathLst>
            </a:custGeom>
            <a:grpFill/>
            <a:ln w="6152" cap="flat">
              <a:noFill/>
              <a:prstDash val="solid"/>
              <a:miter/>
            </a:ln>
          </p:spPr>
          <p:txBody>
            <a:bodyPr rtlCol="0" anchor="ctr"/>
            <a:lstStyle/>
            <a:p>
              <a:endParaRPr lang="zh-CN" altLang="en-US"/>
            </a:p>
          </p:txBody>
        </p:sp>
        <p:sp>
          <p:nvSpPr>
            <p:cNvPr id="19" name="任意多边形: 形状 18"/>
            <p:cNvSpPr/>
            <p:nvPr/>
          </p:nvSpPr>
          <p:spPr>
            <a:xfrm>
              <a:off x="8048802" y="4583478"/>
              <a:ext cx="62890" cy="12578"/>
            </a:xfrm>
            <a:custGeom>
              <a:avLst/>
              <a:gdLst>
                <a:gd name="connsiteX0" fmla="*/ 0 w 62890"/>
                <a:gd name="connsiteY0" fmla="*/ 0 h 12578"/>
                <a:gd name="connsiteX1" fmla="*/ 62890 w 62890"/>
                <a:gd name="connsiteY1" fmla="*/ 0 h 12578"/>
                <a:gd name="connsiteX2" fmla="*/ 62890 w 62890"/>
                <a:gd name="connsiteY2" fmla="*/ 12578 h 12578"/>
                <a:gd name="connsiteX3" fmla="*/ 0 w 62890"/>
                <a:gd name="connsiteY3" fmla="*/ 12578 h 12578"/>
              </a:gdLst>
              <a:ahLst/>
              <a:cxnLst>
                <a:cxn ang="0">
                  <a:pos x="connsiteX0" y="connsiteY0"/>
                </a:cxn>
                <a:cxn ang="0">
                  <a:pos x="connsiteX1" y="connsiteY1"/>
                </a:cxn>
                <a:cxn ang="0">
                  <a:pos x="connsiteX2" y="connsiteY2"/>
                </a:cxn>
                <a:cxn ang="0">
                  <a:pos x="connsiteX3" y="connsiteY3"/>
                </a:cxn>
              </a:cxnLst>
              <a:rect l="l" t="t" r="r" b="b"/>
              <a:pathLst>
                <a:path w="62890" h="12578">
                  <a:moveTo>
                    <a:pt x="0" y="0"/>
                  </a:moveTo>
                  <a:lnTo>
                    <a:pt x="62890" y="0"/>
                  </a:lnTo>
                  <a:lnTo>
                    <a:pt x="62890" y="12578"/>
                  </a:lnTo>
                  <a:lnTo>
                    <a:pt x="0" y="12578"/>
                  </a:lnTo>
                  <a:close/>
                </a:path>
              </a:pathLst>
            </a:custGeom>
            <a:grpFill/>
            <a:ln w="6152" cap="flat">
              <a:noFill/>
              <a:prstDash val="solid"/>
              <a:miter/>
            </a:ln>
          </p:spPr>
          <p:txBody>
            <a:bodyPr rtlCol="0" anchor="ctr"/>
            <a:lstStyle/>
            <a:p>
              <a:endParaRPr lang="zh-CN" altLang="en-US"/>
            </a:p>
          </p:txBody>
        </p:sp>
      </p:grpSp>
      <p:grpSp>
        <p:nvGrpSpPr>
          <p:cNvPr id="20" name="组合 19" descr="e7d195523061f1c074694c8bbf98be7b1e4b015d796375963FD28840057458461C7CA0DAD340D15583DEDFC2E3241C4F392EF3A8B4D067B40CF4F149DD7E51F346B0CAB1BCCF6DB2480C67273C6C9E4C4FEFEDED22E1A04D5E380B1CC616461552DEBF91968F5244C995C15BD499F1F4F48FFBF58BA08CE96E4A36D634B605672A1088390E7D9C34"/>
          <p:cNvGrpSpPr/>
          <p:nvPr/>
        </p:nvGrpSpPr>
        <p:grpSpPr>
          <a:xfrm>
            <a:off x="4938351" y="2427075"/>
            <a:ext cx="339110" cy="349522"/>
            <a:chOff x="8217088" y="2684189"/>
            <a:chExt cx="350396" cy="349522"/>
          </a:xfrm>
          <a:solidFill>
            <a:schemeClr val="bg1"/>
          </a:solidFill>
        </p:grpSpPr>
        <p:sp>
          <p:nvSpPr>
            <p:cNvPr id="21" name="任意多边形: 形状 20"/>
            <p:cNvSpPr/>
            <p:nvPr/>
          </p:nvSpPr>
          <p:spPr>
            <a:xfrm>
              <a:off x="8312187" y="2764142"/>
              <a:ext cx="160198" cy="206145"/>
            </a:xfrm>
            <a:custGeom>
              <a:avLst/>
              <a:gdLst>
                <a:gd name="connsiteX0" fmla="*/ 80099 w 160198"/>
                <a:gd name="connsiteY0" fmla="*/ 206073 h 206145"/>
                <a:gd name="connsiteX1" fmla="*/ 19151 w 160198"/>
                <a:gd name="connsiteY1" fmla="*/ 157285 h 206145"/>
                <a:gd name="connsiteX2" fmla="*/ 0 w 160198"/>
                <a:gd name="connsiteY2" fmla="*/ 117454 h 206145"/>
                <a:gd name="connsiteX3" fmla="*/ 0 w 160198"/>
                <a:gd name="connsiteY3" fmla="*/ 16020 h 206145"/>
                <a:gd name="connsiteX4" fmla="*/ 80099 w 160198"/>
                <a:gd name="connsiteY4" fmla="*/ 0 h 206145"/>
                <a:gd name="connsiteX5" fmla="*/ 160198 w 160198"/>
                <a:gd name="connsiteY5" fmla="*/ 16020 h 206145"/>
                <a:gd name="connsiteX6" fmla="*/ 160198 w 160198"/>
                <a:gd name="connsiteY6" fmla="*/ 117527 h 206145"/>
                <a:gd name="connsiteX7" fmla="*/ 141047 w 160198"/>
                <a:gd name="connsiteY7" fmla="*/ 157358 h 206145"/>
                <a:gd name="connsiteX8" fmla="*/ 80099 w 160198"/>
                <a:gd name="connsiteY8" fmla="*/ 206146 h 206145"/>
                <a:gd name="connsiteX9" fmla="*/ 14563 w 160198"/>
                <a:gd name="connsiteY9" fmla="*/ 27962 h 206145"/>
                <a:gd name="connsiteX10" fmla="*/ 14563 w 160198"/>
                <a:gd name="connsiteY10" fmla="*/ 117527 h 206145"/>
                <a:gd name="connsiteX11" fmla="*/ 28253 w 160198"/>
                <a:gd name="connsiteY11" fmla="*/ 145926 h 206145"/>
                <a:gd name="connsiteX12" fmla="*/ 80099 w 160198"/>
                <a:gd name="connsiteY12" fmla="*/ 187432 h 206145"/>
                <a:gd name="connsiteX13" fmla="*/ 131945 w 160198"/>
                <a:gd name="connsiteY13" fmla="*/ 145926 h 206145"/>
                <a:gd name="connsiteX14" fmla="*/ 145635 w 160198"/>
                <a:gd name="connsiteY14" fmla="*/ 117527 h 206145"/>
                <a:gd name="connsiteX15" fmla="*/ 145635 w 160198"/>
                <a:gd name="connsiteY15" fmla="*/ 27962 h 206145"/>
                <a:gd name="connsiteX16" fmla="*/ 80099 w 160198"/>
                <a:gd name="connsiteY16" fmla="*/ 14855 h 206145"/>
                <a:gd name="connsiteX17" fmla="*/ 14563 w 160198"/>
                <a:gd name="connsiteY17" fmla="*/ 27962 h 206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0198" h="206145">
                  <a:moveTo>
                    <a:pt x="80099" y="206073"/>
                  </a:moveTo>
                  <a:lnTo>
                    <a:pt x="19151" y="157285"/>
                  </a:lnTo>
                  <a:cubicBezTo>
                    <a:pt x="6990" y="147528"/>
                    <a:pt x="0" y="133037"/>
                    <a:pt x="0" y="117454"/>
                  </a:cubicBezTo>
                  <a:lnTo>
                    <a:pt x="0" y="16020"/>
                  </a:lnTo>
                  <a:lnTo>
                    <a:pt x="80099" y="0"/>
                  </a:lnTo>
                  <a:lnTo>
                    <a:pt x="160198" y="16020"/>
                  </a:lnTo>
                  <a:lnTo>
                    <a:pt x="160198" y="117527"/>
                  </a:lnTo>
                  <a:cubicBezTo>
                    <a:pt x="160198" y="133110"/>
                    <a:pt x="153208" y="147601"/>
                    <a:pt x="141047" y="157358"/>
                  </a:cubicBezTo>
                  <a:lnTo>
                    <a:pt x="80099" y="206146"/>
                  </a:lnTo>
                  <a:close/>
                  <a:moveTo>
                    <a:pt x="14563" y="27962"/>
                  </a:moveTo>
                  <a:lnTo>
                    <a:pt x="14563" y="117527"/>
                  </a:lnTo>
                  <a:cubicBezTo>
                    <a:pt x="14563" y="128668"/>
                    <a:pt x="19515" y="139008"/>
                    <a:pt x="28253" y="145926"/>
                  </a:cubicBezTo>
                  <a:lnTo>
                    <a:pt x="80099" y="187432"/>
                  </a:lnTo>
                  <a:lnTo>
                    <a:pt x="131945" y="145926"/>
                  </a:lnTo>
                  <a:cubicBezTo>
                    <a:pt x="140610" y="139008"/>
                    <a:pt x="145635" y="128595"/>
                    <a:pt x="145635" y="117527"/>
                  </a:cubicBezTo>
                  <a:lnTo>
                    <a:pt x="145635" y="27962"/>
                  </a:lnTo>
                  <a:lnTo>
                    <a:pt x="80099" y="14855"/>
                  </a:lnTo>
                  <a:lnTo>
                    <a:pt x="14563" y="27962"/>
                  </a:lnTo>
                  <a:close/>
                </a:path>
              </a:pathLst>
            </a:custGeom>
            <a:grpFill/>
            <a:ln w="7144" cap="flat">
              <a:noFill/>
              <a:prstDash val="solid"/>
              <a:miter/>
            </a:ln>
          </p:spPr>
          <p:txBody>
            <a:bodyPr rtlCol="0" anchor="ctr"/>
            <a:lstStyle/>
            <a:p>
              <a:endParaRPr lang="zh-CN" altLang="en-US"/>
            </a:p>
          </p:txBody>
        </p:sp>
        <p:sp>
          <p:nvSpPr>
            <p:cNvPr id="22" name="任意多边形: 形状 21"/>
            <p:cNvSpPr/>
            <p:nvPr/>
          </p:nvSpPr>
          <p:spPr>
            <a:xfrm>
              <a:off x="8358062" y="2831935"/>
              <a:ext cx="83084" cy="59127"/>
            </a:xfrm>
            <a:custGeom>
              <a:avLst/>
              <a:gdLst>
                <a:gd name="connsiteX0" fmla="*/ 34224 w 83084"/>
                <a:gd name="connsiteY0" fmla="*/ 59128 h 59127"/>
                <a:gd name="connsiteX1" fmla="*/ 0 w 83084"/>
                <a:gd name="connsiteY1" fmla="*/ 24904 h 59127"/>
                <a:gd name="connsiteX2" fmla="*/ 10267 w 83084"/>
                <a:gd name="connsiteY2" fmla="*/ 14563 h 59127"/>
                <a:gd name="connsiteX3" fmla="*/ 34224 w 83084"/>
                <a:gd name="connsiteY3" fmla="*/ 38593 h 59127"/>
                <a:gd name="connsiteX4" fmla="*/ 72817 w 83084"/>
                <a:gd name="connsiteY4" fmla="*/ 0 h 59127"/>
                <a:gd name="connsiteX5" fmla="*/ 83085 w 83084"/>
                <a:gd name="connsiteY5" fmla="*/ 10340 h 59127"/>
                <a:gd name="connsiteX6" fmla="*/ 34224 w 83084"/>
                <a:gd name="connsiteY6" fmla="*/ 59128 h 5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084" h="59127">
                  <a:moveTo>
                    <a:pt x="34224" y="59128"/>
                  </a:moveTo>
                  <a:lnTo>
                    <a:pt x="0" y="24904"/>
                  </a:lnTo>
                  <a:lnTo>
                    <a:pt x="10267" y="14563"/>
                  </a:lnTo>
                  <a:lnTo>
                    <a:pt x="34224" y="38593"/>
                  </a:lnTo>
                  <a:lnTo>
                    <a:pt x="72817" y="0"/>
                  </a:lnTo>
                  <a:lnTo>
                    <a:pt x="83085" y="10340"/>
                  </a:lnTo>
                  <a:lnTo>
                    <a:pt x="34224" y="59128"/>
                  </a:lnTo>
                  <a:close/>
                </a:path>
              </a:pathLst>
            </a:custGeom>
            <a:grpFill/>
            <a:ln w="7144" cap="flat">
              <a:noFill/>
              <a:prstDash val="solid"/>
              <a:miter/>
            </a:ln>
          </p:spPr>
          <p:txBody>
            <a:bodyPr rtlCol="0" anchor="ctr"/>
            <a:lstStyle/>
            <a:p>
              <a:endParaRPr lang="zh-CN" altLang="en-US"/>
            </a:p>
          </p:txBody>
        </p:sp>
        <p:sp>
          <p:nvSpPr>
            <p:cNvPr id="23" name="任意多边形: 形状 22"/>
            <p:cNvSpPr/>
            <p:nvPr/>
          </p:nvSpPr>
          <p:spPr>
            <a:xfrm>
              <a:off x="8217524" y="2684189"/>
              <a:ext cx="335614" cy="174761"/>
            </a:xfrm>
            <a:custGeom>
              <a:avLst/>
              <a:gdLst>
                <a:gd name="connsiteX0" fmla="*/ 14563 w 335614"/>
                <a:gd name="connsiteY0" fmla="*/ 174762 h 174761"/>
                <a:gd name="connsiteX1" fmla="*/ 0 w 335614"/>
                <a:gd name="connsiteY1" fmla="*/ 174762 h 174761"/>
                <a:gd name="connsiteX2" fmla="*/ 174762 w 335614"/>
                <a:gd name="connsiteY2" fmla="*/ 0 h 174761"/>
                <a:gd name="connsiteX3" fmla="*/ 335615 w 335614"/>
                <a:gd name="connsiteY3" fmla="*/ 106386 h 174761"/>
                <a:gd name="connsiteX4" fmla="*/ 322217 w 335614"/>
                <a:gd name="connsiteY4" fmla="*/ 112066 h 174761"/>
                <a:gd name="connsiteX5" fmla="*/ 174762 w 335614"/>
                <a:gd name="connsiteY5" fmla="*/ 14563 h 174761"/>
                <a:gd name="connsiteX6" fmla="*/ 14563 w 335614"/>
                <a:gd name="connsiteY6" fmla="*/ 174762 h 174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614" h="174761">
                  <a:moveTo>
                    <a:pt x="14563" y="174762"/>
                  </a:moveTo>
                  <a:lnTo>
                    <a:pt x="0" y="174762"/>
                  </a:lnTo>
                  <a:cubicBezTo>
                    <a:pt x="0" y="78424"/>
                    <a:pt x="78424" y="0"/>
                    <a:pt x="174762" y="0"/>
                  </a:cubicBezTo>
                  <a:cubicBezTo>
                    <a:pt x="245030" y="0"/>
                    <a:pt x="308163" y="41724"/>
                    <a:pt x="335615" y="106386"/>
                  </a:cubicBezTo>
                  <a:lnTo>
                    <a:pt x="322217" y="112066"/>
                  </a:lnTo>
                  <a:cubicBezTo>
                    <a:pt x="297022" y="52865"/>
                    <a:pt x="239132" y="14563"/>
                    <a:pt x="174762" y="14563"/>
                  </a:cubicBezTo>
                  <a:cubicBezTo>
                    <a:pt x="86434" y="14563"/>
                    <a:pt x="14563" y="86434"/>
                    <a:pt x="14563" y="174762"/>
                  </a:cubicBezTo>
                  <a:close/>
                </a:path>
              </a:pathLst>
            </a:custGeom>
            <a:grpFill/>
            <a:ln w="7144" cap="flat">
              <a:noFill/>
              <a:prstDash val="solid"/>
              <a:miter/>
            </a:ln>
          </p:spPr>
          <p:txBody>
            <a:bodyPr rtlCol="0" anchor="ctr"/>
            <a:lstStyle/>
            <a:p>
              <a:endParaRPr lang="zh-CN" altLang="en-US"/>
            </a:p>
          </p:txBody>
        </p:sp>
        <p:sp>
          <p:nvSpPr>
            <p:cNvPr id="24" name="任意多边形: 形状 23"/>
            <p:cNvSpPr/>
            <p:nvPr/>
          </p:nvSpPr>
          <p:spPr>
            <a:xfrm>
              <a:off x="8231433" y="2858950"/>
              <a:ext cx="335614" cy="174761"/>
            </a:xfrm>
            <a:custGeom>
              <a:avLst/>
              <a:gdLst>
                <a:gd name="connsiteX0" fmla="*/ 160853 w 335614"/>
                <a:gd name="connsiteY0" fmla="*/ 174762 h 174761"/>
                <a:gd name="connsiteX1" fmla="*/ 0 w 335614"/>
                <a:gd name="connsiteY1" fmla="*/ 68375 h 174761"/>
                <a:gd name="connsiteX2" fmla="*/ 13398 w 335614"/>
                <a:gd name="connsiteY2" fmla="*/ 62696 h 174761"/>
                <a:gd name="connsiteX3" fmla="*/ 160853 w 335614"/>
                <a:gd name="connsiteY3" fmla="*/ 160198 h 174761"/>
                <a:gd name="connsiteX4" fmla="*/ 321051 w 335614"/>
                <a:gd name="connsiteY4" fmla="*/ 0 h 174761"/>
                <a:gd name="connsiteX5" fmla="*/ 335615 w 335614"/>
                <a:gd name="connsiteY5" fmla="*/ 0 h 174761"/>
                <a:gd name="connsiteX6" fmla="*/ 160853 w 335614"/>
                <a:gd name="connsiteY6" fmla="*/ 174762 h 174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614" h="174761">
                  <a:moveTo>
                    <a:pt x="160853" y="174762"/>
                  </a:moveTo>
                  <a:cubicBezTo>
                    <a:pt x="90585" y="174762"/>
                    <a:pt x="27452" y="133037"/>
                    <a:pt x="0" y="68375"/>
                  </a:cubicBezTo>
                  <a:lnTo>
                    <a:pt x="13398" y="62696"/>
                  </a:lnTo>
                  <a:cubicBezTo>
                    <a:pt x="38593" y="121896"/>
                    <a:pt x="96483" y="160198"/>
                    <a:pt x="160853" y="160198"/>
                  </a:cubicBezTo>
                  <a:cubicBezTo>
                    <a:pt x="249181" y="160198"/>
                    <a:pt x="321051" y="88327"/>
                    <a:pt x="321051" y="0"/>
                  </a:cubicBezTo>
                  <a:lnTo>
                    <a:pt x="335615" y="0"/>
                  </a:lnTo>
                  <a:cubicBezTo>
                    <a:pt x="335615" y="96337"/>
                    <a:pt x="257191" y="174762"/>
                    <a:pt x="160853" y="174762"/>
                  </a:cubicBezTo>
                  <a:close/>
                </a:path>
              </a:pathLst>
            </a:custGeom>
            <a:grpFill/>
            <a:ln w="7144" cap="flat">
              <a:noFill/>
              <a:prstDash val="solid"/>
              <a:miter/>
            </a:ln>
          </p:spPr>
          <p:txBody>
            <a:bodyPr rtlCol="0" anchor="ctr"/>
            <a:lstStyle/>
            <a:p>
              <a:endParaRPr lang="zh-CN" altLang="en-US"/>
            </a:p>
          </p:txBody>
        </p:sp>
        <p:sp>
          <p:nvSpPr>
            <p:cNvPr id="25" name="任意多边形: 形状 24"/>
            <p:cNvSpPr/>
            <p:nvPr/>
          </p:nvSpPr>
          <p:spPr>
            <a:xfrm>
              <a:off x="8501075" y="2748632"/>
              <a:ext cx="66409" cy="53447"/>
            </a:xfrm>
            <a:custGeom>
              <a:avLst/>
              <a:gdLst>
                <a:gd name="connsiteX0" fmla="*/ 50171 w 66409"/>
                <a:gd name="connsiteY0" fmla="*/ 53448 h 53447"/>
                <a:gd name="connsiteX1" fmla="*/ 0 w 66409"/>
                <a:gd name="connsiteY1" fmla="*/ 41215 h 53447"/>
                <a:gd name="connsiteX2" fmla="*/ 3422 w 66409"/>
                <a:gd name="connsiteY2" fmla="*/ 27088 h 53447"/>
                <a:gd name="connsiteX3" fmla="*/ 40559 w 66409"/>
                <a:gd name="connsiteY3" fmla="*/ 36117 h 53447"/>
                <a:gd name="connsiteX4" fmla="*/ 52647 w 66409"/>
                <a:gd name="connsiteY4" fmla="*/ 0 h 53447"/>
                <a:gd name="connsiteX5" fmla="*/ 66409 w 66409"/>
                <a:gd name="connsiteY5" fmla="*/ 4587 h 53447"/>
                <a:gd name="connsiteX6" fmla="*/ 50171 w 66409"/>
                <a:gd name="connsiteY6" fmla="*/ 53448 h 53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409" h="53447">
                  <a:moveTo>
                    <a:pt x="50171" y="53448"/>
                  </a:moveTo>
                  <a:lnTo>
                    <a:pt x="0" y="41215"/>
                  </a:lnTo>
                  <a:lnTo>
                    <a:pt x="3422" y="27088"/>
                  </a:lnTo>
                  <a:lnTo>
                    <a:pt x="40559" y="36117"/>
                  </a:lnTo>
                  <a:lnTo>
                    <a:pt x="52647" y="0"/>
                  </a:lnTo>
                  <a:lnTo>
                    <a:pt x="66409" y="4587"/>
                  </a:lnTo>
                  <a:lnTo>
                    <a:pt x="50171" y="53448"/>
                  </a:lnTo>
                  <a:close/>
                </a:path>
              </a:pathLst>
            </a:custGeom>
            <a:grpFill/>
            <a:ln w="7144" cap="flat">
              <a:noFill/>
              <a:prstDash val="solid"/>
              <a:miter/>
            </a:ln>
          </p:spPr>
          <p:txBody>
            <a:bodyPr rtlCol="0" anchor="ctr"/>
            <a:lstStyle/>
            <a:p>
              <a:endParaRPr lang="zh-CN" altLang="en-US"/>
            </a:p>
          </p:txBody>
        </p:sp>
        <p:sp>
          <p:nvSpPr>
            <p:cNvPr id="26" name="任意多边形: 形状 25"/>
            <p:cNvSpPr/>
            <p:nvPr/>
          </p:nvSpPr>
          <p:spPr>
            <a:xfrm>
              <a:off x="8217088" y="2915820"/>
              <a:ext cx="66409" cy="53447"/>
            </a:xfrm>
            <a:custGeom>
              <a:avLst/>
              <a:gdLst>
                <a:gd name="connsiteX0" fmla="*/ 13835 w 66409"/>
                <a:gd name="connsiteY0" fmla="*/ 53448 h 53447"/>
                <a:gd name="connsiteX1" fmla="*/ 0 w 66409"/>
                <a:gd name="connsiteY1" fmla="*/ 48860 h 53447"/>
                <a:gd name="connsiteX2" fmla="*/ 16238 w 66409"/>
                <a:gd name="connsiteY2" fmla="*/ 0 h 53447"/>
                <a:gd name="connsiteX3" fmla="*/ 66409 w 66409"/>
                <a:gd name="connsiteY3" fmla="*/ 12233 h 53447"/>
                <a:gd name="connsiteX4" fmla="*/ 62987 w 66409"/>
                <a:gd name="connsiteY4" fmla="*/ 26360 h 53447"/>
                <a:gd name="connsiteX5" fmla="*/ 25850 w 66409"/>
                <a:gd name="connsiteY5" fmla="*/ 17331 h 53447"/>
                <a:gd name="connsiteX6" fmla="*/ 13835 w 66409"/>
                <a:gd name="connsiteY6" fmla="*/ 53448 h 53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409" h="53447">
                  <a:moveTo>
                    <a:pt x="13835" y="53448"/>
                  </a:moveTo>
                  <a:lnTo>
                    <a:pt x="0" y="48860"/>
                  </a:lnTo>
                  <a:lnTo>
                    <a:pt x="16238" y="0"/>
                  </a:lnTo>
                  <a:lnTo>
                    <a:pt x="66409" y="12233"/>
                  </a:lnTo>
                  <a:lnTo>
                    <a:pt x="62987" y="26360"/>
                  </a:lnTo>
                  <a:lnTo>
                    <a:pt x="25850" y="17331"/>
                  </a:lnTo>
                  <a:lnTo>
                    <a:pt x="13835" y="53448"/>
                  </a:lnTo>
                  <a:close/>
                </a:path>
              </a:pathLst>
            </a:custGeom>
            <a:grpFill/>
            <a:ln w="7144" cap="flat">
              <a:noFill/>
              <a:prstDash val="solid"/>
              <a:miter/>
            </a:ln>
          </p:spPr>
          <p:txBody>
            <a:bodyPr rtlCol="0" anchor="ctr"/>
            <a:lstStyle/>
            <a:p>
              <a:endParaRPr lang="zh-CN" altLang="en-US"/>
            </a:p>
          </p:txBody>
        </p:sp>
      </p:grpSp>
      <p:sp>
        <p:nvSpPr>
          <p:cNvPr id="28" name="文本框 27" descr="e7d195523061f1c074694c8bbf98be7b1e4b015d796375963FD28840057458461C7CA0DAD340D15583DEDFC2E3241C4F392EF3A8B4D067B40CF4F149DD7E51F346B0CAB1BCCF6DB2480C67273C6C9E4C4FEFEDED22E1A04D5E380B1CC616461552DEBF91968F5244C995C15BD499F1F4F48FFBF58BA08CE96E4A36D634B605672A1088390E7D9C34"/>
          <p:cNvSpPr txBox="1"/>
          <p:nvPr/>
        </p:nvSpPr>
        <p:spPr>
          <a:xfrm>
            <a:off x="5613995" y="2135017"/>
            <a:ext cx="2141536" cy="874407"/>
          </a:xfrm>
          <a:prstGeom prst="rect">
            <a:avLst/>
          </a:prstGeom>
          <a:noFill/>
        </p:spPr>
        <p:txBody>
          <a:bodyPr wrap="square" rtlCol="0">
            <a:spAutoFit/>
          </a:bodyPr>
          <a:lstStyle/>
          <a:p>
            <a:pPr fontAlgn="base">
              <a:lnSpc>
                <a:spcPct val="150000"/>
              </a:lnSpc>
            </a:pPr>
            <a:r>
              <a:rPr lang="zh-CN" altLang="en-US" b="1" dirty="0">
                <a:solidFill>
                  <a:srgbClr val="6699FF"/>
                </a:solidFill>
                <a:latin typeface="OPPOSans H" panose="00020600040101010101" charset="-122"/>
                <a:ea typeface="OPPOSans H" panose="00020600040101010101" charset="-122"/>
              </a:rPr>
              <a:t>提升财务运营效率</a:t>
            </a:r>
            <a:endParaRPr lang="zh-CN" altLang="en-US" b="1" dirty="0">
              <a:solidFill>
                <a:srgbClr val="6699FF"/>
              </a:solidFill>
              <a:latin typeface="OPPOSans H" panose="00020600040101010101" charset="-122"/>
              <a:ea typeface="OPPOSans H" panose="00020600040101010101" charset="-122"/>
            </a:endParaRPr>
          </a:p>
          <a:p>
            <a:pPr fontAlgn="base">
              <a:lnSpc>
                <a:spcPct val="150000"/>
              </a:lnSpc>
            </a:pPr>
            <a:endParaRPr lang="zh-CN" altLang="en-US" b="0" i="0" dirty="0">
              <a:solidFill>
                <a:srgbClr val="6699FF"/>
              </a:solidFill>
              <a:effectLst/>
              <a:latin typeface="OPPOSans H" panose="00020600040101010101" charset="-122"/>
              <a:ea typeface="OPPOSans H" panose="00020600040101010101" charset="-122"/>
            </a:endParaRPr>
          </a:p>
        </p:txBody>
      </p:sp>
      <p:sp>
        <p:nvSpPr>
          <p:cNvPr id="29" name="文本框 28" descr="e7d195523061f1c074694c8bbf98be7b1e4b015d796375963FD28840057458461C7CA0DAD340D15583DEDFC2E3241C4F392EF3A8B4D067B40CF4F149DD7E51F346B0CAB1BCCF6DB2480C67273C6C9E4C4FEFEDED22E1A04D5E380B1CC616461552DEBF91968F5244C995C15BD499F1F4F48FFBF58BA08CE96E4A36D634B605672A1088390E7D9C34"/>
          <p:cNvSpPr txBox="1"/>
          <p:nvPr/>
        </p:nvSpPr>
        <p:spPr>
          <a:xfrm>
            <a:off x="6451854" y="3701069"/>
            <a:ext cx="2212809" cy="507831"/>
          </a:xfrm>
          <a:prstGeom prst="rect">
            <a:avLst/>
          </a:prstGeom>
          <a:noFill/>
        </p:spPr>
        <p:txBody>
          <a:bodyPr wrap="square" rtlCol="0">
            <a:spAutoFit/>
          </a:bodyPr>
          <a:lstStyle/>
          <a:p>
            <a:pPr fontAlgn="base">
              <a:lnSpc>
                <a:spcPct val="150000"/>
              </a:lnSpc>
            </a:pPr>
            <a:r>
              <a:rPr lang="zh-CN" altLang="en-US" b="1" dirty="0">
                <a:solidFill>
                  <a:srgbClr val="6699FF"/>
                </a:solidFill>
                <a:latin typeface="OPPOSans H" panose="00020600040101010101" charset="-122"/>
                <a:ea typeface="OPPOSans H" panose="00020600040101010101" charset="-122"/>
              </a:rPr>
              <a:t>增强资金流动性</a:t>
            </a:r>
            <a:endParaRPr lang="zh-CN" altLang="en-US" b="1" i="0" dirty="0">
              <a:solidFill>
                <a:srgbClr val="6699FF"/>
              </a:solidFill>
              <a:effectLst/>
              <a:latin typeface="OPPOSans H" panose="00020600040101010101" charset="-122"/>
              <a:ea typeface="OPPOSans H" panose="00020600040101010101" charset="-122"/>
            </a:endParaRPr>
          </a:p>
        </p:txBody>
      </p:sp>
      <p:grpSp>
        <p:nvGrpSpPr>
          <p:cNvPr id="30" name="组合 29"/>
          <p:cNvGrpSpPr/>
          <p:nvPr/>
        </p:nvGrpSpPr>
        <p:grpSpPr>
          <a:xfrm>
            <a:off x="5022880" y="5462526"/>
            <a:ext cx="6771853" cy="1220045"/>
            <a:chOff x="5748667" y="5133557"/>
            <a:chExt cx="5290964" cy="1220045"/>
          </a:xfrm>
        </p:grpSpPr>
        <p:grpSp>
          <p:nvGrpSpPr>
            <p:cNvPr id="31" name="组合 30" descr="e7d195523061f1c074694c8bbf98be7b1e4b015d796375963FD28840057458461C7CA0DAD340D15583DEDFC2E3241C4F392EF3A8B4D067B40CF4F149DD7E51F346B0CAB1BCCF6DB2480C67273C6C9E4C4FEFEDED22E1A04D5E380B1CC616461552DEBF91968F5244C995C15BD499F1F4F48FFBF58BA08CE96E4A36D634B605672A1088390E7D9C34"/>
            <p:cNvGrpSpPr/>
            <p:nvPr/>
          </p:nvGrpSpPr>
          <p:grpSpPr>
            <a:xfrm>
              <a:off x="5748667" y="5206700"/>
              <a:ext cx="694665" cy="694666"/>
              <a:chOff x="5059680" y="2407992"/>
              <a:chExt cx="1036320" cy="1036321"/>
            </a:xfrm>
          </p:grpSpPr>
          <p:sp>
            <p:nvSpPr>
              <p:cNvPr id="45" name="椭圆 44"/>
              <p:cNvSpPr/>
              <p:nvPr/>
            </p:nvSpPr>
            <p:spPr>
              <a:xfrm>
                <a:off x="5059680" y="2407993"/>
                <a:ext cx="1036320" cy="1036320"/>
              </a:xfrm>
              <a:prstGeom prst="ellipse">
                <a:avLst/>
              </a:prstGeom>
              <a:gradFill>
                <a:gsLst>
                  <a:gs pos="0">
                    <a:srgbClr val="66CCFF"/>
                  </a:gs>
                  <a:gs pos="49000">
                    <a:srgbClr val="66CCFF"/>
                  </a:gs>
                  <a:gs pos="100000">
                    <a:srgbClr val="00CCFF"/>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059680" y="2407992"/>
                <a:ext cx="1036320" cy="1036321"/>
              </a:xfrm>
              <a:prstGeom prst="ellipse">
                <a:avLst/>
              </a:prstGeom>
              <a:gradFill flip="none" rotWithShape="1">
                <a:gsLst>
                  <a:gs pos="5000">
                    <a:schemeClr val="bg1"/>
                  </a:gs>
                  <a:gs pos="70000">
                    <a:srgbClr val="6699FF"/>
                  </a:gs>
                </a:gsLst>
                <a:path path="circle">
                  <a:fillToRect r="100000" b="100000"/>
                </a:path>
                <a:tileRect l="-100000" t="-100000"/>
              </a:gradFill>
              <a:ln>
                <a:noFill/>
              </a:ln>
              <a:effectLst>
                <a:outerShdw blurRad="292100" dist="165100" dir="5400000" algn="t" rotWithShape="0">
                  <a:srgbClr val="6699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2" name="组合 31" descr="e7d195523061f1c074694c8bbf98be7b1e4b015d796375963FD28840057458461C7CA0DAD340D15583DEDFC2E3241C4F392EF3A8B4D067B40CF4F149DD7E51F346B0CAB1BCCF6DB2480C67273C6C9E4C4FEFEDED22E1A04D5E380B1CC616461552DEBF91968F5244C995C15BD499F1F4F48FFBF58BA08CE96E4A36D634B605672A1088390E7D9C34"/>
            <p:cNvGrpSpPr/>
            <p:nvPr/>
          </p:nvGrpSpPr>
          <p:grpSpPr>
            <a:xfrm>
              <a:off x="5938481" y="5376195"/>
              <a:ext cx="315037" cy="315036"/>
              <a:chOff x="5956179" y="5425363"/>
              <a:chExt cx="315037" cy="315036"/>
            </a:xfrm>
            <a:solidFill>
              <a:schemeClr val="bg1"/>
            </a:solidFill>
          </p:grpSpPr>
          <p:sp>
            <p:nvSpPr>
              <p:cNvPr id="35" name="任意多边形: 形状 34"/>
              <p:cNvSpPr/>
              <p:nvPr/>
            </p:nvSpPr>
            <p:spPr>
              <a:xfrm>
                <a:off x="5956179" y="5504122"/>
                <a:ext cx="315037" cy="236277"/>
              </a:xfrm>
              <a:custGeom>
                <a:avLst/>
                <a:gdLst>
                  <a:gd name="connsiteX0" fmla="*/ 315037 w 315037"/>
                  <a:gd name="connsiteY0" fmla="*/ 236278 h 236277"/>
                  <a:gd name="connsiteX1" fmla="*/ 0 w 315037"/>
                  <a:gd name="connsiteY1" fmla="*/ 236278 h 236277"/>
                  <a:gd name="connsiteX2" fmla="*/ 0 w 315037"/>
                  <a:gd name="connsiteY2" fmla="*/ 0 h 236277"/>
                  <a:gd name="connsiteX3" fmla="*/ 111576 w 315037"/>
                  <a:gd name="connsiteY3" fmla="*/ 0 h 236277"/>
                  <a:gd name="connsiteX4" fmla="*/ 111576 w 315037"/>
                  <a:gd name="connsiteY4" fmla="*/ 13127 h 236277"/>
                  <a:gd name="connsiteX5" fmla="*/ 13127 w 315037"/>
                  <a:gd name="connsiteY5" fmla="*/ 13127 h 236277"/>
                  <a:gd name="connsiteX6" fmla="*/ 13127 w 315037"/>
                  <a:gd name="connsiteY6" fmla="*/ 223151 h 236277"/>
                  <a:gd name="connsiteX7" fmla="*/ 301910 w 315037"/>
                  <a:gd name="connsiteY7" fmla="*/ 223151 h 236277"/>
                  <a:gd name="connsiteX8" fmla="*/ 301910 w 315037"/>
                  <a:gd name="connsiteY8" fmla="*/ 13127 h 236277"/>
                  <a:gd name="connsiteX9" fmla="*/ 203461 w 315037"/>
                  <a:gd name="connsiteY9" fmla="*/ 13127 h 236277"/>
                  <a:gd name="connsiteX10" fmla="*/ 203461 w 315037"/>
                  <a:gd name="connsiteY10" fmla="*/ 0 h 236277"/>
                  <a:gd name="connsiteX11" fmla="*/ 315037 w 315037"/>
                  <a:gd name="connsiteY11" fmla="*/ 0 h 236277"/>
                  <a:gd name="connsiteX12" fmla="*/ 315037 w 315037"/>
                  <a:gd name="connsiteY12" fmla="*/ 236278 h 236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5037" h="236277">
                    <a:moveTo>
                      <a:pt x="315037" y="236278"/>
                    </a:moveTo>
                    <a:lnTo>
                      <a:pt x="0" y="236278"/>
                    </a:lnTo>
                    <a:lnTo>
                      <a:pt x="0" y="0"/>
                    </a:lnTo>
                    <a:lnTo>
                      <a:pt x="111576" y="0"/>
                    </a:lnTo>
                    <a:lnTo>
                      <a:pt x="111576" y="13127"/>
                    </a:lnTo>
                    <a:lnTo>
                      <a:pt x="13127" y="13127"/>
                    </a:lnTo>
                    <a:lnTo>
                      <a:pt x="13127" y="223151"/>
                    </a:lnTo>
                    <a:lnTo>
                      <a:pt x="301910" y="223151"/>
                    </a:lnTo>
                    <a:lnTo>
                      <a:pt x="301910" y="13127"/>
                    </a:lnTo>
                    <a:lnTo>
                      <a:pt x="203461" y="13127"/>
                    </a:lnTo>
                    <a:lnTo>
                      <a:pt x="203461" y="0"/>
                    </a:lnTo>
                    <a:lnTo>
                      <a:pt x="315037" y="0"/>
                    </a:lnTo>
                    <a:lnTo>
                      <a:pt x="315037" y="236278"/>
                    </a:lnTo>
                    <a:close/>
                  </a:path>
                </a:pathLst>
              </a:custGeom>
              <a:grpFill/>
              <a:ln w="6548" cap="flat">
                <a:noFill/>
                <a:prstDash val="solid"/>
                <a:miter/>
              </a:ln>
            </p:spPr>
            <p:txBody>
              <a:bodyPr rtlCol="0" anchor="ctr"/>
              <a:lstStyle/>
              <a:p>
                <a:endParaRPr lang="zh-CN" altLang="en-US"/>
              </a:p>
            </p:txBody>
          </p:sp>
          <p:sp>
            <p:nvSpPr>
              <p:cNvPr id="36" name="任意多边形: 形状 35"/>
              <p:cNvSpPr/>
              <p:nvPr/>
            </p:nvSpPr>
            <p:spPr>
              <a:xfrm>
                <a:off x="6080881" y="5425363"/>
                <a:ext cx="65632" cy="118138"/>
              </a:xfrm>
              <a:custGeom>
                <a:avLst/>
                <a:gdLst>
                  <a:gd name="connsiteX0" fmla="*/ 65633 w 65632"/>
                  <a:gd name="connsiteY0" fmla="*/ 118139 h 118138"/>
                  <a:gd name="connsiteX1" fmla="*/ 0 w 65632"/>
                  <a:gd name="connsiteY1" fmla="*/ 118139 h 118138"/>
                  <a:gd name="connsiteX2" fmla="*/ 0 w 65632"/>
                  <a:gd name="connsiteY2" fmla="*/ 0 h 118138"/>
                  <a:gd name="connsiteX3" fmla="*/ 65633 w 65632"/>
                  <a:gd name="connsiteY3" fmla="*/ 0 h 118138"/>
                  <a:gd name="connsiteX4" fmla="*/ 65633 w 65632"/>
                  <a:gd name="connsiteY4" fmla="*/ 118139 h 118138"/>
                  <a:gd name="connsiteX5" fmla="*/ 13127 w 65632"/>
                  <a:gd name="connsiteY5" fmla="*/ 105012 h 118138"/>
                  <a:gd name="connsiteX6" fmla="*/ 52506 w 65632"/>
                  <a:gd name="connsiteY6" fmla="*/ 105012 h 118138"/>
                  <a:gd name="connsiteX7" fmla="*/ 52506 w 65632"/>
                  <a:gd name="connsiteY7" fmla="*/ 13127 h 118138"/>
                  <a:gd name="connsiteX8" fmla="*/ 13127 w 65632"/>
                  <a:gd name="connsiteY8" fmla="*/ 13127 h 118138"/>
                  <a:gd name="connsiteX9" fmla="*/ 13127 w 65632"/>
                  <a:gd name="connsiteY9" fmla="*/ 105012 h 11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632" h="118138">
                    <a:moveTo>
                      <a:pt x="65633" y="118139"/>
                    </a:moveTo>
                    <a:lnTo>
                      <a:pt x="0" y="118139"/>
                    </a:lnTo>
                    <a:lnTo>
                      <a:pt x="0" y="0"/>
                    </a:lnTo>
                    <a:lnTo>
                      <a:pt x="65633" y="0"/>
                    </a:lnTo>
                    <a:lnTo>
                      <a:pt x="65633" y="118139"/>
                    </a:lnTo>
                    <a:close/>
                    <a:moveTo>
                      <a:pt x="13127" y="105012"/>
                    </a:moveTo>
                    <a:lnTo>
                      <a:pt x="52506" y="105012"/>
                    </a:lnTo>
                    <a:lnTo>
                      <a:pt x="52506" y="13127"/>
                    </a:lnTo>
                    <a:lnTo>
                      <a:pt x="13127" y="13127"/>
                    </a:lnTo>
                    <a:lnTo>
                      <a:pt x="13127" y="105012"/>
                    </a:lnTo>
                    <a:close/>
                  </a:path>
                </a:pathLst>
              </a:custGeom>
              <a:grpFill/>
              <a:ln w="6548" cap="flat">
                <a:noFill/>
                <a:prstDash val="solid"/>
                <a:miter/>
              </a:ln>
            </p:spPr>
            <p:txBody>
              <a:bodyPr rtlCol="0" anchor="ctr"/>
              <a:lstStyle/>
              <a:p>
                <a:endParaRPr lang="zh-CN" altLang="en-US"/>
              </a:p>
            </p:txBody>
          </p:sp>
          <p:sp>
            <p:nvSpPr>
              <p:cNvPr id="37" name="任意多边形: 形状 36"/>
              <p:cNvSpPr/>
              <p:nvPr/>
            </p:nvSpPr>
            <p:spPr>
              <a:xfrm>
                <a:off x="5995558" y="5569754"/>
                <a:ext cx="105012" cy="131265"/>
              </a:xfrm>
              <a:custGeom>
                <a:avLst/>
                <a:gdLst>
                  <a:gd name="connsiteX0" fmla="*/ 105012 w 105012"/>
                  <a:gd name="connsiteY0" fmla="*/ 131265 h 131265"/>
                  <a:gd name="connsiteX1" fmla="*/ 0 w 105012"/>
                  <a:gd name="connsiteY1" fmla="*/ 131265 h 131265"/>
                  <a:gd name="connsiteX2" fmla="*/ 0 w 105012"/>
                  <a:gd name="connsiteY2" fmla="*/ 0 h 131265"/>
                  <a:gd name="connsiteX3" fmla="*/ 105012 w 105012"/>
                  <a:gd name="connsiteY3" fmla="*/ 0 h 131265"/>
                  <a:gd name="connsiteX4" fmla="*/ 105012 w 105012"/>
                  <a:gd name="connsiteY4" fmla="*/ 131265 h 131265"/>
                  <a:gd name="connsiteX5" fmla="*/ 13127 w 105012"/>
                  <a:gd name="connsiteY5" fmla="*/ 118139 h 131265"/>
                  <a:gd name="connsiteX6" fmla="*/ 91886 w 105012"/>
                  <a:gd name="connsiteY6" fmla="*/ 118139 h 131265"/>
                  <a:gd name="connsiteX7" fmla="*/ 91886 w 105012"/>
                  <a:gd name="connsiteY7" fmla="*/ 13127 h 131265"/>
                  <a:gd name="connsiteX8" fmla="*/ 13127 w 105012"/>
                  <a:gd name="connsiteY8" fmla="*/ 13127 h 131265"/>
                  <a:gd name="connsiteX9" fmla="*/ 13127 w 105012"/>
                  <a:gd name="connsiteY9" fmla="*/ 118139 h 13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12" h="131265">
                    <a:moveTo>
                      <a:pt x="105012" y="131265"/>
                    </a:moveTo>
                    <a:lnTo>
                      <a:pt x="0" y="131265"/>
                    </a:lnTo>
                    <a:lnTo>
                      <a:pt x="0" y="0"/>
                    </a:lnTo>
                    <a:lnTo>
                      <a:pt x="105012" y="0"/>
                    </a:lnTo>
                    <a:lnTo>
                      <a:pt x="105012" y="131265"/>
                    </a:lnTo>
                    <a:close/>
                    <a:moveTo>
                      <a:pt x="13127" y="118139"/>
                    </a:moveTo>
                    <a:lnTo>
                      <a:pt x="91886" y="118139"/>
                    </a:lnTo>
                    <a:lnTo>
                      <a:pt x="91886" y="13127"/>
                    </a:lnTo>
                    <a:lnTo>
                      <a:pt x="13127" y="13127"/>
                    </a:lnTo>
                    <a:lnTo>
                      <a:pt x="13127" y="118139"/>
                    </a:lnTo>
                    <a:close/>
                  </a:path>
                </a:pathLst>
              </a:custGeom>
              <a:grpFill/>
              <a:ln w="6548" cap="flat">
                <a:noFill/>
                <a:prstDash val="solid"/>
                <a:miter/>
              </a:ln>
            </p:spPr>
            <p:txBody>
              <a:bodyPr rtlCol="0" anchor="ctr"/>
              <a:lstStyle/>
              <a:p>
                <a:endParaRPr lang="zh-CN" altLang="en-US"/>
              </a:p>
            </p:txBody>
          </p:sp>
          <p:sp>
            <p:nvSpPr>
              <p:cNvPr id="38" name="任意多边形: 形状 37"/>
              <p:cNvSpPr/>
              <p:nvPr/>
            </p:nvSpPr>
            <p:spPr>
              <a:xfrm>
                <a:off x="6107134" y="5451616"/>
                <a:ext cx="13126" cy="26253"/>
              </a:xfrm>
              <a:custGeom>
                <a:avLst/>
                <a:gdLst>
                  <a:gd name="connsiteX0" fmla="*/ 0 w 13126"/>
                  <a:gd name="connsiteY0" fmla="*/ 0 h 26253"/>
                  <a:gd name="connsiteX1" fmla="*/ 13127 w 13126"/>
                  <a:gd name="connsiteY1" fmla="*/ 0 h 26253"/>
                  <a:gd name="connsiteX2" fmla="*/ 13127 w 13126"/>
                  <a:gd name="connsiteY2" fmla="*/ 26253 h 26253"/>
                  <a:gd name="connsiteX3" fmla="*/ 0 w 13126"/>
                  <a:gd name="connsiteY3" fmla="*/ 26253 h 26253"/>
                </a:gdLst>
                <a:ahLst/>
                <a:cxnLst>
                  <a:cxn ang="0">
                    <a:pos x="connsiteX0" y="connsiteY0"/>
                  </a:cxn>
                  <a:cxn ang="0">
                    <a:pos x="connsiteX1" y="connsiteY1"/>
                  </a:cxn>
                  <a:cxn ang="0">
                    <a:pos x="connsiteX2" y="connsiteY2"/>
                  </a:cxn>
                  <a:cxn ang="0">
                    <a:pos x="connsiteX3" y="connsiteY3"/>
                  </a:cxn>
                </a:cxnLst>
                <a:rect l="l" t="t" r="r" b="b"/>
                <a:pathLst>
                  <a:path w="13126" h="26253">
                    <a:moveTo>
                      <a:pt x="0" y="0"/>
                    </a:moveTo>
                    <a:lnTo>
                      <a:pt x="13127" y="0"/>
                    </a:lnTo>
                    <a:lnTo>
                      <a:pt x="13127" y="26253"/>
                    </a:lnTo>
                    <a:lnTo>
                      <a:pt x="0" y="26253"/>
                    </a:lnTo>
                    <a:close/>
                  </a:path>
                </a:pathLst>
              </a:custGeom>
              <a:grpFill/>
              <a:ln w="6548" cap="flat">
                <a:noFill/>
                <a:prstDash val="solid"/>
                <a:miter/>
              </a:ln>
            </p:spPr>
            <p:txBody>
              <a:bodyPr rtlCol="0" anchor="ctr"/>
              <a:lstStyle/>
              <a:p>
                <a:endParaRPr lang="zh-CN" altLang="en-US"/>
              </a:p>
            </p:txBody>
          </p:sp>
          <p:sp>
            <p:nvSpPr>
              <p:cNvPr id="39" name="任意多边形: 形状 38"/>
              <p:cNvSpPr/>
              <p:nvPr/>
            </p:nvSpPr>
            <p:spPr>
              <a:xfrm>
                <a:off x="6054628" y="5530375"/>
                <a:ext cx="118138" cy="13126"/>
              </a:xfrm>
              <a:custGeom>
                <a:avLst/>
                <a:gdLst>
                  <a:gd name="connsiteX0" fmla="*/ 0 w 118138"/>
                  <a:gd name="connsiteY0" fmla="*/ 0 h 13126"/>
                  <a:gd name="connsiteX1" fmla="*/ 118139 w 118138"/>
                  <a:gd name="connsiteY1" fmla="*/ 0 h 13126"/>
                  <a:gd name="connsiteX2" fmla="*/ 118139 w 118138"/>
                  <a:gd name="connsiteY2" fmla="*/ 13127 h 13126"/>
                  <a:gd name="connsiteX3" fmla="*/ 0 w 118138"/>
                  <a:gd name="connsiteY3" fmla="*/ 13127 h 13126"/>
                </a:gdLst>
                <a:ahLst/>
                <a:cxnLst>
                  <a:cxn ang="0">
                    <a:pos x="connsiteX0" y="connsiteY0"/>
                  </a:cxn>
                  <a:cxn ang="0">
                    <a:pos x="connsiteX1" y="connsiteY1"/>
                  </a:cxn>
                  <a:cxn ang="0">
                    <a:pos x="connsiteX2" y="connsiteY2"/>
                  </a:cxn>
                  <a:cxn ang="0">
                    <a:pos x="connsiteX3" y="connsiteY3"/>
                  </a:cxn>
                </a:cxnLst>
                <a:rect l="l" t="t" r="r" b="b"/>
                <a:pathLst>
                  <a:path w="118138" h="13126">
                    <a:moveTo>
                      <a:pt x="0" y="0"/>
                    </a:moveTo>
                    <a:lnTo>
                      <a:pt x="118139" y="0"/>
                    </a:lnTo>
                    <a:lnTo>
                      <a:pt x="118139" y="13127"/>
                    </a:lnTo>
                    <a:lnTo>
                      <a:pt x="0" y="13127"/>
                    </a:lnTo>
                    <a:close/>
                  </a:path>
                </a:pathLst>
              </a:custGeom>
              <a:grpFill/>
              <a:ln w="6548" cap="flat">
                <a:noFill/>
                <a:prstDash val="solid"/>
                <a:miter/>
              </a:ln>
            </p:spPr>
            <p:txBody>
              <a:bodyPr rtlCol="0" anchor="ctr"/>
              <a:lstStyle/>
              <a:p>
                <a:endParaRPr lang="zh-CN" altLang="en-US"/>
              </a:p>
            </p:txBody>
          </p:sp>
          <p:sp>
            <p:nvSpPr>
              <p:cNvPr id="40" name="任意多边形: 形状 39"/>
              <p:cNvSpPr/>
              <p:nvPr/>
            </p:nvSpPr>
            <p:spPr>
              <a:xfrm>
                <a:off x="6120260" y="5596008"/>
                <a:ext cx="78759" cy="13126"/>
              </a:xfrm>
              <a:custGeom>
                <a:avLst/>
                <a:gdLst>
                  <a:gd name="connsiteX0" fmla="*/ 0 w 78759"/>
                  <a:gd name="connsiteY0" fmla="*/ 0 h 13126"/>
                  <a:gd name="connsiteX1" fmla="*/ 78759 w 78759"/>
                  <a:gd name="connsiteY1" fmla="*/ 0 h 13126"/>
                  <a:gd name="connsiteX2" fmla="*/ 78759 w 78759"/>
                  <a:gd name="connsiteY2" fmla="*/ 13127 h 13126"/>
                  <a:gd name="connsiteX3" fmla="*/ 0 w 78759"/>
                  <a:gd name="connsiteY3" fmla="*/ 13127 h 13126"/>
                </a:gdLst>
                <a:ahLst/>
                <a:cxnLst>
                  <a:cxn ang="0">
                    <a:pos x="connsiteX0" y="connsiteY0"/>
                  </a:cxn>
                  <a:cxn ang="0">
                    <a:pos x="connsiteX1" y="connsiteY1"/>
                  </a:cxn>
                  <a:cxn ang="0">
                    <a:pos x="connsiteX2" y="connsiteY2"/>
                  </a:cxn>
                  <a:cxn ang="0">
                    <a:pos x="connsiteX3" y="connsiteY3"/>
                  </a:cxn>
                </a:cxnLst>
                <a:rect l="l" t="t" r="r" b="b"/>
                <a:pathLst>
                  <a:path w="78759" h="13126">
                    <a:moveTo>
                      <a:pt x="0" y="0"/>
                    </a:moveTo>
                    <a:lnTo>
                      <a:pt x="78759" y="0"/>
                    </a:lnTo>
                    <a:lnTo>
                      <a:pt x="78759" y="13127"/>
                    </a:lnTo>
                    <a:lnTo>
                      <a:pt x="0" y="13127"/>
                    </a:lnTo>
                    <a:close/>
                  </a:path>
                </a:pathLst>
              </a:custGeom>
              <a:grpFill/>
              <a:ln w="6548" cap="flat">
                <a:noFill/>
                <a:prstDash val="solid"/>
                <a:miter/>
              </a:ln>
            </p:spPr>
            <p:txBody>
              <a:bodyPr rtlCol="0" anchor="ctr"/>
              <a:lstStyle/>
              <a:p>
                <a:endParaRPr lang="zh-CN" altLang="en-US"/>
              </a:p>
            </p:txBody>
          </p:sp>
          <p:sp>
            <p:nvSpPr>
              <p:cNvPr id="41" name="任意多边形: 形状 40"/>
              <p:cNvSpPr/>
              <p:nvPr/>
            </p:nvSpPr>
            <p:spPr>
              <a:xfrm>
                <a:off x="6120260" y="5661640"/>
                <a:ext cx="78759" cy="13126"/>
              </a:xfrm>
              <a:custGeom>
                <a:avLst/>
                <a:gdLst>
                  <a:gd name="connsiteX0" fmla="*/ 0 w 78759"/>
                  <a:gd name="connsiteY0" fmla="*/ 0 h 13126"/>
                  <a:gd name="connsiteX1" fmla="*/ 78759 w 78759"/>
                  <a:gd name="connsiteY1" fmla="*/ 0 h 13126"/>
                  <a:gd name="connsiteX2" fmla="*/ 78759 w 78759"/>
                  <a:gd name="connsiteY2" fmla="*/ 13127 h 13126"/>
                  <a:gd name="connsiteX3" fmla="*/ 0 w 78759"/>
                  <a:gd name="connsiteY3" fmla="*/ 13127 h 13126"/>
                </a:gdLst>
                <a:ahLst/>
                <a:cxnLst>
                  <a:cxn ang="0">
                    <a:pos x="connsiteX0" y="connsiteY0"/>
                  </a:cxn>
                  <a:cxn ang="0">
                    <a:pos x="connsiteX1" y="connsiteY1"/>
                  </a:cxn>
                  <a:cxn ang="0">
                    <a:pos x="connsiteX2" y="connsiteY2"/>
                  </a:cxn>
                  <a:cxn ang="0">
                    <a:pos x="connsiteX3" y="connsiteY3"/>
                  </a:cxn>
                </a:cxnLst>
                <a:rect l="l" t="t" r="r" b="b"/>
                <a:pathLst>
                  <a:path w="78759" h="13126">
                    <a:moveTo>
                      <a:pt x="0" y="0"/>
                    </a:moveTo>
                    <a:lnTo>
                      <a:pt x="78759" y="0"/>
                    </a:lnTo>
                    <a:lnTo>
                      <a:pt x="78759" y="13127"/>
                    </a:lnTo>
                    <a:lnTo>
                      <a:pt x="0" y="13127"/>
                    </a:lnTo>
                    <a:close/>
                  </a:path>
                </a:pathLst>
              </a:custGeom>
              <a:grpFill/>
              <a:ln w="6548" cap="flat">
                <a:noFill/>
                <a:prstDash val="solid"/>
                <a:miter/>
              </a:ln>
            </p:spPr>
            <p:txBody>
              <a:bodyPr rtlCol="0" anchor="ctr"/>
              <a:lstStyle/>
              <a:p>
                <a:endParaRPr lang="zh-CN" altLang="en-US"/>
              </a:p>
            </p:txBody>
          </p:sp>
          <p:sp>
            <p:nvSpPr>
              <p:cNvPr id="42" name="任意多边形: 形状 41"/>
              <p:cNvSpPr/>
              <p:nvPr/>
            </p:nvSpPr>
            <p:spPr>
              <a:xfrm>
                <a:off x="6120260" y="5628824"/>
                <a:ext cx="111575" cy="13126"/>
              </a:xfrm>
              <a:custGeom>
                <a:avLst/>
                <a:gdLst>
                  <a:gd name="connsiteX0" fmla="*/ 0 w 111575"/>
                  <a:gd name="connsiteY0" fmla="*/ 0 h 13126"/>
                  <a:gd name="connsiteX1" fmla="*/ 111576 w 111575"/>
                  <a:gd name="connsiteY1" fmla="*/ 0 h 13126"/>
                  <a:gd name="connsiteX2" fmla="*/ 111576 w 111575"/>
                  <a:gd name="connsiteY2" fmla="*/ 13127 h 13126"/>
                  <a:gd name="connsiteX3" fmla="*/ 0 w 111575"/>
                  <a:gd name="connsiteY3" fmla="*/ 13127 h 13126"/>
                </a:gdLst>
                <a:ahLst/>
                <a:cxnLst>
                  <a:cxn ang="0">
                    <a:pos x="connsiteX0" y="connsiteY0"/>
                  </a:cxn>
                  <a:cxn ang="0">
                    <a:pos x="connsiteX1" y="connsiteY1"/>
                  </a:cxn>
                  <a:cxn ang="0">
                    <a:pos x="connsiteX2" y="connsiteY2"/>
                  </a:cxn>
                  <a:cxn ang="0">
                    <a:pos x="connsiteX3" y="connsiteY3"/>
                  </a:cxn>
                </a:cxnLst>
                <a:rect l="l" t="t" r="r" b="b"/>
                <a:pathLst>
                  <a:path w="111575" h="13126">
                    <a:moveTo>
                      <a:pt x="0" y="0"/>
                    </a:moveTo>
                    <a:lnTo>
                      <a:pt x="111576" y="0"/>
                    </a:lnTo>
                    <a:lnTo>
                      <a:pt x="111576" y="13127"/>
                    </a:lnTo>
                    <a:lnTo>
                      <a:pt x="0" y="13127"/>
                    </a:lnTo>
                    <a:close/>
                  </a:path>
                </a:pathLst>
              </a:custGeom>
              <a:grpFill/>
              <a:ln w="6548" cap="flat">
                <a:noFill/>
                <a:prstDash val="solid"/>
                <a:miter/>
              </a:ln>
            </p:spPr>
            <p:txBody>
              <a:bodyPr rtlCol="0" anchor="ctr"/>
              <a:lstStyle/>
              <a:p>
                <a:endParaRPr lang="zh-CN" altLang="en-US"/>
              </a:p>
            </p:txBody>
          </p:sp>
          <p:sp>
            <p:nvSpPr>
              <p:cNvPr id="43" name="任意多边形: 形状 42"/>
              <p:cNvSpPr/>
              <p:nvPr/>
            </p:nvSpPr>
            <p:spPr>
              <a:xfrm>
                <a:off x="6021811" y="5595811"/>
                <a:ext cx="52506" cy="59069"/>
              </a:xfrm>
              <a:custGeom>
                <a:avLst/>
                <a:gdLst>
                  <a:gd name="connsiteX0" fmla="*/ 26253 w 52506"/>
                  <a:gd name="connsiteY0" fmla="*/ 59069 h 59069"/>
                  <a:gd name="connsiteX1" fmla="*/ 0 w 52506"/>
                  <a:gd name="connsiteY1" fmla="*/ 32816 h 59069"/>
                  <a:gd name="connsiteX2" fmla="*/ 0 w 52506"/>
                  <a:gd name="connsiteY2" fmla="*/ 26253 h 59069"/>
                  <a:gd name="connsiteX3" fmla="*/ 26253 w 52506"/>
                  <a:gd name="connsiteY3" fmla="*/ 0 h 59069"/>
                  <a:gd name="connsiteX4" fmla="*/ 52506 w 52506"/>
                  <a:gd name="connsiteY4" fmla="*/ 26253 h 59069"/>
                  <a:gd name="connsiteX5" fmla="*/ 52506 w 52506"/>
                  <a:gd name="connsiteY5" fmla="*/ 32816 h 59069"/>
                  <a:gd name="connsiteX6" fmla="*/ 26253 w 52506"/>
                  <a:gd name="connsiteY6" fmla="*/ 59069 h 59069"/>
                  <a:gd name="connsiteX7" fmla="*/ 26253 w 52506"/>
                  <a:gd name="connsiteY7" fmla="*/ 13127 h 59069"/>
                  <a:gd name="connsiteX8" fmla="*/ 13127 w 52506"/>
                  <a:gd name="connsiteY8" fmla="*/ 26253 h 59069"/>
                  <a:gd name="connsiteX9" fmla="*/ 13127 w 52506"/>
                  <a:gd name="connsiteY9" fmla="*/ 32816 h 59069"/>
                  <a:gd name="connsiteX10" fmla="*/ 26253 w 52506"/>
                  <a:gd name="connsiteY10" fmla="*/ 45943 h 59069"/>
                  <a:gd name="connsiteX11" fmla="*/ 39380 w 52506"/>
                  <a:gd name="connsiteY11" fmla="*/ 32816 h 59069"/>
                  <a:gd name="connsiteX12" fmla="*/ 39380 w 52506"/>
                  <a:gd name="connsiteY12" fmla="*/ 26253 h 59069"/>
                  <a:gd name="connsiteX13" fmla="*/ 26253 w 52506"/>
                  <a:gd name="connsiteY13" fmla="*/ 13127 h 59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506" h="59069">
                    <a:moveTo>
                      <a:pt x="26253" y="59069"/>
                    </a:moveTo>
                    <a:cubicBezTo>
                      <a:pt x="11748" y="59069"/>
                      <a:pt x="0" y="47321"/>
                      <a:pt x="0" y="32816"/>
                    </a:cubicBezTo>
                    <a:lnTo>
                      <a:pt x="0" y="26253"/>
                    </a:lnTo>
                    <a:cubicBezTo>
                      <a:pt x="0" y="11748"/>
                      <a:pt x="11748" y="0"/>
                      <a:pt x="26253" y="0"/>
                    </a:cubicBezTo>
                    <a:cubicBezTo>
                      <a:pt x="40758" y="0"/>
                      <a:pt x="52506" y="11748"/>
                      <a:pt x="52506" y="26253"/>
                    </a:cubicBezTo>
                    <a:lnTo>
                      <a:pt x="52506" y="32816"/>
                    </a:lnTo>
                    <a:cubicBezTo>
                      <a:pt x="52506" y="47321"/>
                      <a:pt x="40758" y="59069"/>
                      <a:pt x="26253" y="59069"/>
                    </a:cubicBezTo>
                    <a:close/>
                    <a:moveTo>
                      <a:pt x="26253" y="13127"/>
                    </a:moveTo>
                    <a:cubicBezTo>
                      <a:pt x="19033" y="13127"/>
                      <a:pt x="13127" y="19033"/>
                      <a:pt x="13127" y="26253"/>
                    </a:cubicBezTo>
                    <a:lnTo>
                      <a:pt x="13127" y="32816"/>
                    </a:lnTo>
                    <a:cubicBezTo>
                      <a:pt x="13127" y="40036"/>
                      <a:pt x="19033" y="45943"/>
                      <a:pt x="26253" y="45943"/>
                    </a:cubicBezTo>
                    <a:cubicBezTo>
                      <a:pt x="33473" y="45943"/>
                      <a:pt x="39380" y="40036"/>
                      <a:pt x="39380" y="32816"/>
                    </a:cubicBezTo>
                    <a:lnTo>
                      <a:pt x="39380" y="26253"/>
                    </a:lnTo>
                    <a:cubicBezTo>
                      <a:pt x="39380" y="19033"/>
                      <a:pt x="33473" y="13127"/>
                      <a:pt x="26253" y="13127"/>
                    </a:cubicBezTo>
                    <a:close/>
                  </a:path>
                </a:pathLst>
              </a:custGeom>
              <a:grpFill/>
              <a:ln w="6548" cap="flat">
                <a:noFill/>
                <a:prstDash val="solid"/>
                <a:miter/>
              </a:ln>
            </p:spPr>
            <p:txBody>
              <a:bodyPr rtlCol="0" anchor="ctr"/>
              <a:lstStyle/>
              <a:p>
                <a:endParaRPr lang="zh-CN" altLang="en-US"/>
              </a:p>
            </p:txBody>
          </p:sp>
          <p:sp>
            <p:nvSpPr>
              <p:cNvPr id="44" name="任意多边形: 形状 43"/>
              <p:cNvSpPr/>
              <p:nvPr/>
            </p:nvSpPr>
            <p:spPr>
              <a:xfrm>
                <a:off x="5995558" y="5654847"/>
                <a:ext cx="105012" cy="33046"/>
              </a:xfrm>
              <a:custGeom>
                <a:avLst/>
                <a:gdLst>
                  <a:gd name="connsiteX0" fmla="*/ 105012 w 105012"/>
                  <a:gd name="connsiteY0" fmla="*/ 33046 h 33046"/>
                  <a:gd name="connsiteX1" fmla="*/ 91886 w 105012"/>
                  <a:gd name="connsiteY1" fmla="*/ 33046 h 33046"/>
                  <a:gd name="connsiteX2" fmla="*/ 91886 w 105012"/>
                  <a:gd name="connsiteY2" fmla="*/ 29961 h 33046"/>
                  <a:gd name="connsiteX3" fmla="*/ 82369 w 105012"/>
                  <a:gd name="connsiteY3" fmla="*/ 17360 h 33046"/>
                  <a:gd name="connsiteX4" fmla="*/ 22643 w 105012"/>
                  <a:gd name="connsiteY4" fmla="*/ 17360 h 33046"/>
                  <a:gd name="connsiteX5" fmla="*/ 13127 w 105012"/>
                  <a:gd name="connsiteY5" fmla="*/ 29961 h 33046"/>
                  <a:gd name="connsiteX6" fmla="*/ 13127 w 105012"/>
                  <a:gd name="connsiteY6" fmla="*/ 32981 h 33046"/>
                  <a:gd name="connsiteX7" fmla="*/ 0 w 105012"/>
                  <a:gd name="connsiteY7" fmla="*/ 32981 h 33046"/>
                  <a:gd name="connsiteX8" fmla="*/ 0 w 105012"/>
                  <a:gd name="connsiteY8" fmla="*/ 29961 h 33046"/>
                  <a:gd name="connsiteX9" fmla="*/ 18968 w 105012"/>
                  <a:gd name="connsiteY9" fmla="*/ 4758 h 33046"/>
                  <a:gd name="connsiteX10" fmla="*/ 85979 w 105012"/>
                  <a:gd name="connsiteY10" fmla="*/ 4693 h 33046"/>
                  <a:gd name="connsiteX11" fmla="*/ 105012 w 105012"/>
                  <a:gd name="connsiteY11" fmla="*/ 29896 h 33046"/>
                  <a:gd name="connsiteX12" fmla="*/ 105012 w 105012"/>
                  <a:gd name="connsiteY12" fmla="*/ 32981 h 33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12" h="33046">
                    <a:moveTo>
                      <a:pt x="105012" y="33046"/>
                    </a:moveTo>
                    <a:lnTo>
                      <a:pt x="91886" y="33046"/>
                    </a:lnTo>
                    <a:lnTo>
                      <a:pt x="91886" y="29961"/>
                    </a:lnTo>
                    <a:cubicBezTo>
                      <a:pt x="91886" y="24120"/>
                      <a:pt x="87948" y="18935"/>
                      <a:pt x="82369" y="17360"/>
                    </a:cubicBezTo>
                    <a:cubicBezTo>
                      <a:pt x="62811" y="11781"/>
                      <a:pt x="42202" y="11781"/>
                      <a:pt x="22643" y="17360"/>
                    </a:cubicBezTo>
                    <a:cubicBezTo>
                      <a:pt x="16999" y="19001"/>
                      <a:pt x="13127" y="24186"/>
                      <a:pt x="13127" y="29961"/>
                    </a:cubicBezTo>
                    <a:lnTo>
                      <a:pt x="13127" y="32981"/>
                    </a:lnTo>
                    <a:lnTo>
                      <a:pt x="0" y="32981"/>
                    </a:lnTo>
                    <a:lnTo>
                      <a:pt x="0" y="29961"/>
                    </a:lnTo>
                    <a:cubicBezTo>
                      <a:pt x="0" y="18344"/>
                      <a:pt x="7810" y="7975"/>
                      <a:pt x="18968" y="4758"/>
                    </a:cubicBezTo>
                    <a:cubicBezTo>
                      <a:pt x="40955" y="-1542"/>
                      <a:pt x="64123" y="-1608"/>
                      <a:pt x="85979" y="4693"/>
                    </a:cubicBezTo>
                    <a:cubicBezTo>
                      <a:pt x="97202" y="7909"/>
                      <a:pt x="105012" y="18279"/>
                      <a:pt x="105012" y="29896"/>
                    </a:cubicBezTo>
                    <a:lnTo>
                      <a:pt x="105012" y="32981"/>
                    </a:lnTo>
                    <a:close/>
                  </a:path>
                </a:pathLst>
              </a:custGeom>
              <a:grpFill/>
              <a:ln w="6548" cap="flat">
                <a:noFill/>
                <a:prstDash val="solid"/>
                <a:miter/>
              </a:ln>
            </p:spPr>
            <p:txBody>
              <a:bodyPr rtlCol="0" anchor="ctr"/>
              <a:lstStyle/>
              <a:p>
                <a:endParaRPr lang="zh-CN" altLang="en-US"/>
              </a:p>
            </p:txBody>
          </p:sp>
        </p:grpSp>
        <p:sp>
          <p:nvSpPr>
            <p:cNvPr id="33" name="文本框 32" descr="e7d195523061f1c074694c8bbf98be7b1e4b015d796375963FD28840057458461C7CA0DAD340D15583DEDFC2E3241C4F392EF3A8B4D067B40CF4F149DD7E51F346B0CAB1BCCF6DB2480C67273C6C9E4C4FEFEDED22E1A04D5E380B1CC616461552DEBF91968F5244C995C15BD499F1F4F48FFBF58BA08CE96E4A36D634B605672A1088390E7D9C34"/>
            <p:cNvSpPr txBox="1"/>
            <p:nvPr/>
          </p:nvSpPr>
          <p:spPr>
            <a:xfrm>
              <a:off x="6280673" y="5133557"/>
              <a:ext cx="2212809" cy="923330"/>
            </a:xfrm>
            <a:prstGeom prst="rect">
              <a:avLst/>
            </a:prstGeom>
            <a:noFill/>
          </p:spPr>
          <p:txBody>
            <a:bodyPr wrap="square" rtlCol="0">
              <a:spAutoFit/>
            </a:bodyPr>
            <a:lstStyle/>
            <a:p>
              <a:pPr algn="ctr" fontAlgn="base">
                <a:lnSpc>
                  <a:spcPct val="150000"/>
                </a:lnSpc>
              </a:pPr>
              <a:r>
                <a:rPr lang="zh-CN" altLang="en-US" b="1" dirty="0">
                  <a:solidFill>
                    <a:srgbClr val="6699FF"/>
                  </a:solidFill>
                  <a:latin typeface="OPPOSans H" panose="00020600040101010101" charset="-122"/>
                  <a:ea typeface="OPPOSans H" panose="00020600040101010101" charset="-122"/>
                </a:rPr>
                <a:t>降低技术对接成本</a:t>
              </a:r>
              <a:endParaRPr lang="zh-CN" altLang="en-US" b="1" dirty="0">
                <a:solidFill>
                  <a:srgbClr val="6699FF"/>
                </a:solidFill>
                <a:latin typeface="OPPOSans H" panose="00020600040101010101" charset="-122"/>
                <a:ea typeface="OPPOSans H" panose="00020600040101010101" charset="-122"/>
              </a:endParaRPr>
            </a:p>
            <a:p>
              <a:pPr algn="ctr" fontAlgn="base">
                <a:lnSpc>
                  <a:spcPct val="150000"/>
                </a:lnSpc>
              </a:pPr>
              <a:endParaRPr lang="zh-CN" altLang="en-US" b="0" i="0" dirty="0">
                <a:solidFill>
                  <a:srgbClr val="6699FF"/>
                </a:solidFill>
                <a:effectLst/>
                <a:latin typeface="OPPOSans H" panose="00020600040101010101" charset="-122"/>
                <a:ea typeface="OPPOSans H" panose="00020600040101010101" charset="-122"/>
              </a:endParaRPr>
            </a:p>
          </p:txBody>
        </p:sp>
        <p:sp>
          <p:nvSpPr>
            <p:cNvPr id="34" name="文本框 33" descr="e7d195523061f1c074694c8bbf98be7b1e4b015d796375963FD28840057458461C7CA0DAD340D15583DEDFC2E3241C4F392EF3A8B4D067B40CF4F149DD7E51F346B0CAB1BCCF6DB2480C67273C6C9E4C4FEFEDED22E1A04D5E380B1CC616461552DEBF91968F5244C995C15BD499F1F4F48FFBF58BA08CE96E4A36D634B605672A1088390E7D9C34"/>
            <p:cNvSpPr txBox="1"/>
            <p:nvPr/>
          </p:nvSpPr>
          <p:spPr>
            <a:xfrm>
              <a:off x="6534499" y="5614938"/>
              <a:ext cx="4505132" cy="738664"/>
            </a:xfrm>
            <a:prstGeom prst="rect">
              <a:avLst/>
            </a:prstGeom>
            <a:noFill/>
          </p:spPr>
          <p:txBody>
            <a:bodyPr wrap="square" rtlCol="0">
              <a:spAutoFit/>
            </a:bodyPr>
            <a:lstStyle/>
            <a:p>
              <a:pPr marL="227330" indent="-227330">
                <a:lnSpc>
                  <a:spcPct val="150000"/>
                </a:lnSpc>
                <a:buFont typeface="Wingdings" panose="05000000000000000000" pitchFamily="2" charset="2"/>
                <a:buChar char="ü"/>
              </a:pPr>
              <a:r>
                <a:rPr lang="zh-CN" altLang="en-US" sz="1400" dirty="0">
                  <a:solidFill>
                    <a:schemeClr val="tx1">
                      <a:lumMod val="75000"/>
                      <a:lumOff val="25000"/>
                    </a:schemeClr>
                  </a:solidFill>
                  <a:latin typeface="微软雅黑" panose="020B0503020204020204" charset="-122"/>
                  <a:ea typeface="微软雅黑" panose="020B0503020204020204" charset="-122"/>
                </a:rPr>
                <a:t>服务</a:t>
              </a:r>
              <a:r>
                <a:rPr lang="da-DK" altLang="zh-CN" sz="1400" dirty="0">
                  <a:solidFill>
                    <a:schemeClr val="tx1">
                      <a:lumMod val="75000"/>
                      <a:lumOff val="25000"/>
                    </a:schemeClr>
                  </a:solidFill>
                  <a:latin typeface="微软雅黑" panose="020B0503020204020204" charset="-122"/>
                  <a:ea typeface="微软雅黑" panose="020B0503020204020204" charset="-122"/>
                </a:rPr>
                <a:t>能力整合升级</a:t>
              </a:r>
              <a:r>
                <a:rPr lang="zh-CN" altLang="en-US" sz="1400" dirty="0">
                  <a:solidFill>
                    <a:schemeClr val="tx1">
                      <a:lumMod val="75000"/>
                      <a:lumOff val="25000"/>
                    </a:schemeClr>
                  </a:solidFill>
                  <a:latin typeface="微软雅黑" panose="020B0503020204020204" charset="-122"/>
                  <a:ea typeface="微软雅黑" panose="020B0503020204020204" charset="-122"/>
                </a:rPr>
                <a:t>，一点接入，全场景支持</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a:p>
              <a:pPr marL="227330" indent="-227330">
                <a:lnSpc>
                  <a:spcPct val="150000"/>
                </a:lnSpc>
                <a:buFont typeface="Wingdings" panose="05000000000000000000" pitchFamily="2" charset="2"/>
                <a:buChar char="ü"/>
              </a:pPr>
              <a:r>
                <a:rPr lang="zh-CN" altLang="en-US" sz="1400" dirty="0">
                  <a:solidFill>
                    <a:schemeClr val="tx1">
                      <a:lumMod val="75000"/>
                      <a:lumOff val="25000"/>
                    </a:schemeClr>
                  </a:solidFill>
                  <a:latin typeface="微软雅黑" panose="020B0503020204020204" charset="-122"/>
                  <a:ea typeface="微软雅黑" panose="020B0503020204020204" charset="-122"/>
                </a:rPr>
                <a:t>多机构账户融合，轻量输出，显著降低客户对接及银行切换成本。</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47" name="组合 46"/>
          <p:cNvGrpSpPr/>
          <p:nvPr/>
        </p:nvGrpSpPr>
        <p:grpSpPr>
          <a:xfrm>
            <a:off x="61663" y="1909005"/>
            <a:ext cx="9510173" cy="4631268"/>
            <a:chOff x="-3249272" y="1130928"/>
            <a:chExt cx="9510173" cy="4631268"/>
          </a:xfrm>
        </p:grpSpPr>
        <p:grpSp>
          <p:nvGrpSpPr>
            <p:cNvPr id="48" name="组合 47" descr="e7d195523061f1c074694c8bbf98be7b1e4b015d796375963FD28840057458461C7CA0DAD340D15583DEDFC2E3241C4F392EF3A8B4D067B40CF4F149DD7E51F346B0CAB1BCCF6DB2480C67273C6C9E4C4FEFEDED22E1A04D5E380B1CC616461552DEBF91968F5244C995C15BD499F1F4F48FFBF58BA08CE96E4A36D634B605672A1088390E7D9C34"/>
            <p:cNvGrpSpPr/>
            <p:nvPr/>
          </p:nvGrpSpPr>
          <p:grpSpPr>
            <a:xfrm rot="17938410">
              <a:off x="-3249272" y="1130928"/>
              <a:ext cx="4631268" cy="4631268"/>
              <a:chOff x="3835399" y="1003745"/>
              <a:chExt cx="4631268" cy="4631268"/>
            </a:xfrm>
          </p:grpSpPr>
          <p:sp>
            <p:nvSpPr>
              <p:cNvPr id="52" name="椭圆 51"/>
              <p:cNvSpPr/>
              <p:nvPr/>
            </p:nvSpPr>
            <p:spPr>
              <a:xfrm>
                <a:off x="3835399" y="1003745"/>
                <a:ext cx="4631268" cy="4631268"/>
              </a:xfrm>
              <a:prstGeom prst="ellipse">
                <a:avLst/>
              </a:prstGeom>
              <a:noFill/>
              <a:ln>
                <a:gradFill>
                  <a:gsLst>
                    <a:gs pos="0">
                      <a:srgbClr val="66CCFF">
                        <a:alpha val="0"/>
                      </a:srgbClr>
                    </a:gs>
                    <a:gs pos="100000">
                      <a:srgbClr val="6699F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4605866" y="1769331"/>
                <a:ext cx="3090334" cy="3095215"/>
                <a:chOff x="4605866" y="1980997"/>
                <a:chExt cx="3090334" cy="3095215"/>
              </a:xfrm>
              <a:effectLst>
                <a:outerShdw blurRad="609600" dist="304800" dir="5400000" algn="t" rotWithShape="0">
                  <a:srgbClr val="6699FF">
                    <a:alpha val="40000"/>
                  </a:srgbClr>
                </a:outerShdw>
              </a:effectLst>
            </p:grpSpPr>
            <p:sp>
              <p:nvSpPr>
                <p:cNvPr id="54" name="椭圆 53"/>
                <p:cNvSpPr/>
                <p:nvPr/>
              </p:nvSpPr>
              <p:spPr>
                <a:xfrm>
                  <a:off x="4605866" y="1985878"/>
                  <a:ext cx="3090334" cy="3090334"/>
                </a:xfrm>
                <a:prstGeom prst="ellipse">
                  <a:avLst/>
                </a:prstGeom>
                <a:blipFill dpi="0" rotWithShape="1">
                  <a:blip r:embed="rId1">
                    <a:extLst>
                      <a:ext uri="{28A0092B-C50C-407E-A947-70E740481C1C}">
                        <a14:useLocalDpi xmlns:a14="http://schemas.microsoft.com/office/drawing/2010/main" val="0"/>
                      </a:ext>
                    </a:extLst>
                  </a:blip>
                  <a:srcRect/>
                  <a:stretch>
                    <a:fillRect t="-38830" b="-388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605866" y="1980997"/>
                  <a:ext cx="3090334" cy="3090334"/>
                </a:xfrm>
                <a:prstGeom prst="ellipse">
                  <a:avLst/>
                </a:prstGeom>
                <a:gradFill flip="none" rotWithShape="1">
                  <a:gsLst>
                    <a:gs pos="78000">
                      <a:srgbClr val="6699FF"/>
                    </a:gs>
                    <a:gs pos="16000">
                      <a:schemeClr val="bg1"/>
                    </a:gs>
                    <a:gs pos="47000">
                      <a:srgbClr val="66CCFF">
                        <a:alpha val="48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9" name="组合 48"/>
            <p:cNvGrpSpPr/>
            <p:nvPr/>
          </p:nvGrpSpPr>
          <p:grpSpPr>
            <a:xfrm>
              <a:off x="-1953571" y="2453844"/>
              <a:ext cx="8214472" cy="1184101"/>
              <a:chOff x="-1923372" y="2335790"/>
              <a:chExt cx="8214472" cy="1184101"/>
            </a:xfrm>
          </p:grpSpPr>
          <p:sp>
            <p:nvSpPr>
              <p:cNvPr id="50" name="文本框 49"/>
              <p:cNvSpPr txBox="1"/>
              <p:nvPr/>
            </p:nvSpPr>
            <p:spPr>
              <a:xfrm>
                <a:off x="-1923372" y="2335790"/>
                <a:ext cx="2031325" cy="461665"/>
              </a:xfrm>
              <a:prstGeom prst="rect">
                <a:avLst/>
              </a:prstGeom>
              <a:noFill/>
            </p:spPr>
            <p:txBody>
              <a:bodyPr wrap="none" rtlCol="0">
                <a:spAutoFit/>
              </a:bodyPr>
              <a:lstStyle/>
              <a:p>
                <a:r>
                  <a:rPr lang="zh-CN" altLang="en-US" sz="2400" b="1" dirty="0">
                    <a:solidFill>
                      <a:srgbClr val="0066CC"/>
                    </a:solidFill>
                    <a:latin typeface="微软雅黑" panose="020B0503020204020204" charset="-122"/>
                    <a:ea typeface="微软雅黑" panose="020B0503020204020204" charset="-122"/>
                  </a:rPr>
                  <a:t>账户解决方案</a:t>
                </a:r>
                <a:endParaRPr lang="zh-CN" altLang="en-US" sz="2400" b="1" dirty="0">
                  <a:solidFill>
                    <a:srgbClr val="0066CC"/>
                  </a:solidFill>
                  <a:latin typeface="微软雅黑" panose="020B0503020204020204" charset="-122"/>
                  <a:ea typeface="微软雅黑" panose="020B0503020204020204" charset="-122"/>
                </a:endParaRPr>
              </a:p>
            </p:txBody>
          </p:sp>
          <p:sp>
            <p:nvSpPr>
              <p:cNvPr id="51" name="椭圆 50"/>
              <p:cNvSpPr>
                <a:spLocks noChangeAspect="1"/>
              </p:cNvSpPr>
              <p:nvPr/>
            </p:nvSpPr>
            <p:spPr>
              <a:xfrm>
                <a:off x="6269500" y="3498291"/>
                <a:ext cx="21600" cy="21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6" name="TextBox 3"/>
          <p:cNvSpPr txBox="1">
            <a:spLocks noChangeArrowheads="1"/>
          </p:cNvSpPr>
          <p:nvPr/>
        </p:nvSpPr>
        <p:spPr bwMode="auto">
          <a:xfrm>
            <a:off x="5703789" y="1175714"/>
            <a:ext cx="6090944" cy="702052"/>
          </a:xfrm>
          <a:prstGeom prst="rect">
            <a:avLst/>
          </a:prstGeom>
          <a:noFill/>
        </p:spPr>
        <p:txBody>
          <a:bodyPr wrap="square" rtlCol="0">
            <a:spAutoFit/>
          </a:bodyPr>
          <a:lstStyle>
            <a:defPPr>
              <a:defRPr lang="zh-CN"/>
            </a:defPPr>
            <a:lvl1pPr>
              <a:lnSpc>
                <a:spcPct val="150000"/>
              </a:lnSpc>
              <a:defRPr kumimoji="1" sz="1400">
                <a:solidFill>
                  <a:srgbClr val="393A52"/>
                </a:solidFill>
                <a:latin typeface="微软雅黑 Light" panose="020B0502040204020203" pitchFamily="34" charset="-122"/>
                <a:ea typeface="微软雅黑 Light" panose="020B0502040204020203" pitchFamily="34" charset="-122"/>
              </a:defRPr>
            </a:lvl1pPr>
          </a:lstStyle>
          <a:p>
            <a:r>
              <a:rPr lang="zh-CN" altLang="en-US" dirty="0">
                <a:solidFill>
                  <a:schemeClr val="tx1">
                    <a:lumMod val="75000"/>
                    <a:lumOff val="25000"/>
                  </a:schemeClr>
                </a:solidFill>
                <a:latin typeface="微软雅黑" panose="020B0503020204020204" charset="-122"/>
                <a:ea typeface="微软雅黑" panose="020B0503020204020204" charset="-122"/>
                <a:sym typeface="+mn-ea"/>
              </a:rPr>
              <a:t>将账户服务“嵌入”客户数字化场景，打造产品为B端客户提供科技+金融+场景增值等服务。</a:t>
            </a:r>
            <a:endParaRPr lang="zh-CN" altLang="en-US" dirty="0">
              <a:solidFill>
                <a:schemeClr val="tx1">
                  <a:lumMod val="75000"/>
                  <a:lumOff val="25000"/>
                </a:schemeClr>
              </a:solidFill>
              <a:latin typeface="微软雅黑" panose="020B0503020204020204" charset="-122"/>
              <a:ea typeface="微软雅黑" panose="020B0503020204020204" charset="-122"/>
            </a:endParaRPr>
          </a:p>
        </p:txBody>
      </p:sp>
      <p:sp>
        <p:nvSpPr>
          <p:cNvPr id="57" name="TextBox 3"/>
          <p:cNvSpPr txBox="1">
            <a:spLocks noChangeArrowheads="1"/>
          </p:cNvSpPr>
          <p:nvPr/>
        </p:nvSpPr>
        <p:spPr bwMode="auto">
          <a:xfrm>
            <a:off x="3592416" y="5623944"/>
            <a:ext cx="1270635" cy="334645"/>
          </a:xfrm>
          <a:prstGeom prst="rect">
            <a:avLst/>
          </a:prstGeom>
          <a:noFill/>
          <a:ln w="9525">
            <a:noFill/>
            <a:miter lim="800000"/>
          </a:ln>
        </p:spPr>
        <p:txBody>
          <a:bodyPr wrap="square" lIns="89592" tIns="44797" rIns="89592" bIns="44797">
            <a:spAutoFit/>
          </a:bodyPr>
          <a:lstStyle/>
          <a:p>
            <a:pPr indent="0">
              <a:buFont typeface="Wingdings" panose="05000000000000000000" pitchFamily="2" charset="2"/>
              <a:buNone/>
            </a:pPr>
            <a:r>
              <a:rPr lang="zh-CN" altLang="en-US" sz="1600" b="1" spc="300" dirty="0">
                <a:solidFill>
                  <a:schemeClr val="accent1">
                    <a:lumMod val="75000"/>
                  </a:schemeClr>
                </a:solidFill>
                <a:latin typeface="微软雅黑" panose="020B0503020204020204" charset="-122"/>
                <a:ea typeface="微软雅黑" panose="020B0503020204020204" charset="-122"/>
                <a:cs typeface="微软雅黑" panose="020B0503020204020204" charset="-122"/>
              </a:rPr>
              <a:t>银行补贴</a:t>
            </a:r>
            <a:endParaRPr lang="zh-CN" altLang="en-US" sz="1600" b="1" spc="300" dirty="0">
              <a:solidFill>
                <a:schemeClr val="accent1">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58" name="TextBox 3"/>
          <p:cNvSpPr txBox="1">
            <a:spLocks noChangeArrowheads="1"/>
          </p:cNvSpPr>
          <p:nvPr/>
        </p:nvSpPr>
        <p:spPr bwMode="auto">
          <a:xfrm>
            <a:off x="1525980" y="1729000"/>
            <a:ext cx="1270635" cy="334645"/>
          </a:xfrm>
          <a:prstGeom prst="rect">
            <a:avLst/>
          </a:prstGeom>
          <a:noFill/>
          <a:ln w="9525">
            <a:noFill/>
            <a:miter lim="800000"/>
          </a:ln>
        </p:spPr>
        <p:txBody>
          <a:bodyPr wrap="square" lIns="89592" tIns="44797" rIns="89592" bIns="44797">
            <a:spAutoFit/>
          </a:bodyPr>
          <a:lstStyle/>
          <a:p>
            <a:pPr indent="0">
              <a:buFont typeface="Wingdings" panose="05000000000000000000" pitchFamily="2" charset="2"/>
              <a:buNone/>
            </a:pPr>
            <a:r>
              <a:rPr lang="zh-CN" altLang="en-US" sz="1600" b="1" spc="300" dirty="0">
                <a:solidFill>
                  <a:schemeClr val="accent1">
                    <a:lumMod val="75000"/>
                  </a:schemeClr>
                </a:solidFill>
                <a:latin typeface="微软雅黑" panose="020B0503020204020204" charset="-122"/>
                <a:ea typeface="微软雅黑" panose="020B0503020204020204" charset="-122"/>
                <a:cs typeface="微软雅黑" panose="020B0503020204020204" charset="-122"/>
              </a:rPr>
              <a:t>资产增值</a:t>
            </a:r>
            <a:endParaRPr lang="zh-CN" altLang="en-US" sz="1600" b="1" spc="300" dirty="0">
              <a:solidFill>
                <a:schemeClr val="accent1">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59" name="TextBox 3"/>
          <p:cNvSpPr txBox="1">
            <a:spLocks noChangeArrowheads="1"/>
          </p:cNvSpPr>
          <p:nvPr/>
        </p:nvSpPr>
        <p:spPr bwMode="auto">
          <a:xfrm>
            <a:off x="1737708" y="6357215"/>
            <a:ext cx="1270635" cy="334645"/>
          </a:xfrm>
          <a:prstGeom prst="rect">
            <a:avLst/>
          </a:prstGeom>
          <a:noFill/>
          <a:ln w="9525">
            <a:noFill/>
            <a:miter lim="800000"/>
          </a:ln>
        </p:spPr>
        <p:txBody>
          <a:bodyPr wrap="square" lIns="89592" tIns="44797" rIns="89592" bIns="44797">
            <a:spAutoFit/>
          </a:bodyPr>
          <a:lstStyle/>
          <a:p>
            <a:pPr indent="0">
              <a:buFont typeface="Wingdings" panose="05000000000000000000" pitchFamily="2" charset="2"/>
              <a:buNone/>
            </a:pPr>
            <a:r>
              <a:rPr lang="zh-CN" altLang="en-US" sz="1600" b="1" spc="300" dirty="0">
                <a:solidFill>
                  <a:schemeClr val="accent1">
                    <a:lumMod val="75000"/>
                  </a:schemeClr>
                </a:solidFill>
                <a:latin typeface="微软雅黑" panose="020B0503020204020204" charset="-122"/>
                <a:ea typeface="微软雅黑" panose="020B0503020204020204" charset="-122"/>
                <a:cs typeface="微软雅黑" panose="020B0503020204020204" charset="-122"/>
              </a:rPr>
              <a:t>金融产品</a:t>
            </a:r>
            <a:endParaRPr lang="zh-CN" altLang="en-US" sz="1600" b="1" spc="300" dirty="0">
              <a:solidFill>
                <a:schemeClr val="accent1">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60" name="TextBox 3"/>
          <p:cNvSpPr txBox="1">
            <a:spLocks noChangeArrowheads="1"/>
          </p:cNvSpPr>
          <p:nvPr/>
        </p:nvSpPr>
        <p:spPr bwMode="auto">
          <a:xfrm>
            <a:off x="4129015" y="4081377"/>
            <a:ext cx="1270635" cy="334645"/>
          </a:xfrm>
          <a:prstGeom prst="rect">
            <a:avLst/>
          </a:prstGeom>
          <a:noFill/>
          <a:ln w="9525">
            <a:noFill/>
            <a:miter lim="800000"/>
          </a:ln>
        </p:spPr>
        <p:txBody>
          <a:bodyPr wrap="square" lIns="89592" tIns="44797" rIns="89592" bIns="44797">
            <a:spAutoFit/>
          </a:bodyPr>
          <a:lstStyle/>
          <a:p>
            <a:pPr indent="0">
              <a:buFont typeface="Wingdings" panose="05000000000000000000" pitchFamily="2" charset="2"/>
              <a:buNone/>
            </a:pPr>
            <a:r>
              <a:rPr lang="zh-CN" altLang="en-US" sz="1600" b="1" spc="300" dirty="0">
                <a:solidFill>
                  <a:schemeClr val="accent1">
                    <a:lumMod val="75000"/>
                  </a:schemeClr>
                </a:solidFill>
                <a:latin typeface="微软雅黑" panose="020B0503020204020204" charset="-122"/>
                <a:ea typeface="微软雅黑" panose="020B0503020204020204" charset="-122"/>
                <a:cs typeface="微软雅黑" panose="020B0503020204020204" charset="-122"/>
              </a:rPr>
              <a:t>资金管理</a:t>
            </a:r>
            <a:endParaRPr lang="zh-CN" altLang="en-US" sz="1600" b="1" spc="300" dirty="0">
              <a:solidFill>
                <a:schemeClr val="accent1">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61" name="TextBox 3"/>
          <p:cNvSpPr txBox="1">
            <a:spLocks noChangeArrowheads="1"/>
          </p:cNvSpPr>
          <p:nvPr/>
        </p:nvSpPr>
        <p:spPr bwMode="auto">
          <a:xfrm>
            <a:off x="3272418" y="2279427"/>
            <a:ext cx="1270635" cy="322384"/>
          </a:xfrm>
          <a:prstGeom prst="rect">
            <a:avLst/>
          </a:prstGeom>
          <a:noFill/>
          <a:ln w="9525">
            <a:noFill/>
            <a:miter lim="800000"/>
          </a:ln>
        </p:spPr>
        <p:txBody>
          <a:bodyPr wrap="square" lIns="89592" tIns="44797" rIns="89592" bIns="44797">
            <a:noAutofit/>
          </a:bodyPr>
          <a:lstStyle/>
          <a:p>
            <a:pPr indent="0">
              <a:buFont typeface="Wingdings" panose="05000000000000000000" pitchFamily="2" charset="2"/>
              <a:buNone/>
            </a:pPr>
            <a:r>
              <a:rPr lang="zh-CN" altLang="en-US" sz="1600" b="1" spc="300" dirty="0">
                <a:solidFill>
                  <a:schemeClr val="accent1">
                    <a:lumMod val="75000"/>
                  </a:schemeClr>
                </a:solidFill>
                <a:latin typeface="微软雅黑" panose="020B0503020204020204" charset="-122"/>
                <a:ea typeface="微软雅黑" panose="020B0503020204020204" charset="-122"/>
                <a:cs typeface="微软雅黑" panose="020B0503020204020204" charset="-122"/>
              </a:rPr>
              <a:t>数据增信</a:t>
            </a:r>
            <a:endParaRPr lang="zh-CN" altLang="en-US" sz="1600" b="1" spc="300" dirty="0">
              <a:solidFill>
                <a:schemeClr val="accent1">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62" name="矩形 61"/>
          <p:cNvSpPr/>
          <p:nvPr/>
        </p:nvSpPr>
        <p:spPr>
          <a:xfrm>
            <a:off x="988601" y="3978815"/>
            <a:ext cx="2796398" cy="923330"/>
          </a:xfrm>
          <a:prstGeom prst="rect">
            <a:avLst/>
          </a:prstGeom>
        </p:spPr>
        <p:txBody>
          <a:bodyPr wrap="square">
            <a:spAutoFit/>
          </a:bodyPr>
          <a:lstStyle/>
          <a:p>
            <a:pPr algn="ctr"/>
            <a:r>
              <a:rPr lang="zh-CN" altLang="en-US" b="1" dirty="0">
                <a:latin typeface="微软雅黑" panose="020B0503020204020204" charset="-122"/>
                <a:ea typeface="微软雅黑" panose="020B0503020204020204" charset="-122"/>
              </a:rPr>
              <a:t>All-in-One</a:t>
            </a:r>
            <a:endParaRPr lang="en-US" altLang="zh-CN" b="1" dirty="0">
              <a:latin typeface="微软雅黑" panose="020B0503020204020204" charset="-122"/>
              <a:ea typeface="微软雅黑" panose="020B0503020204020204" charset="-122"/>
            </a:endParaRPr>
          </a:p>
          <a:p>
            <a:pPr algn="ctr"/>
            <a:endParaRPr lang="en-US" altLang="zh-CN" b="1" dirty="0">
              <a:latin typeface="微软雅黑" panose="020B0503020204020204" charset="-122"/>
              <a:ea typeface="微软雅黑" panose="020B0503020204020204" charset="-122"/>
            </a:endParaRPr>
          </a:p>
          <a:p>
            <a:pPr algn="ctr"/>
            <a:r>
              <a:rPr lang="zh-CN" altLang="en-US" b="1" dirty="0">
                <a:latin typeface="微软雅黑" panose="020B0503020204020204" charset="-122"/>
                <a:ea typeface="微软雅黑" panose="020B0503020204020204" charset="-122"/>
              </a:rPr>
              <a:t>业务、经营、财资管理</a:t>
            </a:r>
            <a:endParaRPr lang="zh-CN" altLang="en-US" b="1" dirty="0">
              <a:latin typeface="微软雅黑" panose="020B0503020204020204" charset="-122"/>
              <a:ea typeface="微软雅黑" panose="020B0503020204020204" charset="-122"/>
            </a:endParaRPr>
          </a:p>
        </p:txBody>
      </p:sp>
      <p:sp>
        <p:nvSpPr>
          <p:cNvPr id="63" name="矩形 62"/>
          <p:cNvSpPr/>
          <p:nvPr/>
        </p:nvSpPr>
        <p:spPr>
          <a:xfrm>
            <a:off x="5553086" y="2562187"/>
            <a:ext cx="6452436" cy="700576"/>
          </a:xfrm>
          <a:prstGeom prst="rect">
            <a:avLst/>
          </a:prstGeom>
        </p:spPr>
        <p:txBody>
          <a:bodyPr wrap="square">
            <a:spAutoFit/>
          </a:bodyPr>
          <a:lstStyle/>
          <a:p>
            <a:pPr marL="227330" indent="-227330">
              <a:lnSpc>
                <a:spcPct val="150000"/>
              </a:lnSpc>
              <a:buFont typeface="Wingdings" panose="05000000000000000000" pitchFamily="2" charset="2"/>
              <a:buChar char="ü"/>
            </a:pPr>
            <a:r>
              <a:rPr lang="zh-CN" altLang="en-US" sz="1400" dirty="0">
                <a:solidFill>
                  <a:schemeClr val="tx1">
                    <a:lumMod val="75000"/>
                    <a:lumOff val="25000"/>
                  </a:schemeClr>
                </a:solidFill>
                <a:latin typeface="微软雅黑" panose="020B0503020204020204" charset="-122"/>
                <a:ea typeface="微软雅黑" panose="020B0503020204020204" charset="-122"/>
              </a:rPr>
              <a:t>实现公域及私域各渠道资金统一管理，企业建立统一经营视角；</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a:p>
            <a:pPr marL="227330" indent="-227330">
              <a:lnSpc>
                <a:spcPct val="150000"/>
              </a:lnSpc>
              <a:buFont typeface="Wingdings" panose="05000000000000000000" pitchFamily="2" charset="2"/>
              <a:buChar char="ü"/>
            </a:pPr>
            <a:r>
              <a:rPr lang="zh-CN" altLang="en-US" sz="1400" dirty="0">
                <a:solidFill>
                  <a:schemeClr val="tx1">
                    <a:lumMod val="75000"/>
                    <a:lumOff val="25000"/>
                  </a:schemeClr>
                </a:solidFill>
                <a:latin typeface="微软雅黑" panose="020B0503020204020204" charset="-122"/>
                <a:ea typeface="微软雅黑" panose="020B0503020204020204" charset="-122"/>
              </a:rPr>
              <a:t>实现对企业资金流动的精准追踪和管理，强化财务监控；</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64" name="矩形 63"/>
          <p:cNvSpPr/>
          <p:nvPr/>
        </p:nvSpPr>
        <p:spPr>
          <a:xfrm>
            <a:off x="6281718" y="4181677"/>
            <a:ext cx="5583816" cy="700576"/>
          </a:xfrm>
          <a:prstGeom prst="rect">
            <a:avLst/>
          </a:prstGeom>
        </p:spPr>
        <p:txBody>
          <a:bodyPr wrap="square" anchor="ctr">
            <a:spAutoFit/>
          </a:bodyPr>
          <a:lstStyle/>
          <a:p>
            <a:pPr marL="227330" indent="-227330" fontAlgn="auto">
              <a:lnSpc>
                <a:spcPct val="150000"/>
              </a:lnSpc>
              <a:spcBef>
                <a:spcPts val="0"/>
              </a:spcBef>
              <a:spcAft>
                <a:spcPts val="0"/>
              </a:spcAft>
              <a:buFont typeface="Wingdings" panose="05000000000000000000" pitchFamily="2" charset="2"/>
              <a:buChar char="ü"/>
            </a:pPr>
            <a:r>
              <a:rPr lang="zh-CN" altLang="en-US" sz="1400" dirty="0">
                <a:solidFill>
                  <a:schemeClr val="tx1">
                    <a:lumMod val="75000"/>
                    <a:lumOff val="25000"/>
                  </a:schemeClr>
                </a:solidFill>
                <a:latin typeface="微软雅黑" panose="020B0503020204020204" charset="-122"/>
                <a:ea typeface="微软雅黑" panose="020B0503020204020204" charset="-122"/>
              </a:rPr>
              <a:t>利用数字化基建紧密连接个体、组织、企业和平台建立平台机制，</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a:p>
            <a:pPr marL="227330" indent="-227330" fontAlgn="auto">
              <a:lnSpc>
                <a:spcPct val="150000"/>
              </a:lnSpc>
              <a:spcBef>
                <a:spcPts val="0"/>
              </a:spcBef>
              <a:spcAft>
                <a:spcPts val="0"/>
              </a:spcAft>
              <a:buFont typeface="Wingdings" panose="05000000000000000000" pitchFamily="2" charset="2"/>
              <a:buChar char="ü"/>
            </a:pPr>
            <a:r>
              <a:rPr lang="zh-CN" altLang="en-US" sz="1400" dirty="0">
                <a:solidFill>
                  <a:schemeClr val="tx1">
                    <a:lumMod val="75000"/>
                    <a:lumOff val="25000"/>
                  </a:schemeClr>
                </a:solidFill>
                <a:latin typeface="微软雅黑" panose="020B0503020204020204" charset="-122"/>
                <a:ea typeface="微软雅黑" panose="020B0503020204020204" charset="-122"/>
              </a:rPr>
              <a:t>高效地纵深协同，优化企业上下游资金流转效率，提升投入产出比。</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grpSp>
        <p:nvGrpSpPr>
          <p:cNvPr id="65" name="组合 64"/>
          <p:cNvGrpSpPr/>
          <p:nvPr/>
        </p:nvGrpSpPr>
        <p:grpSpPr>
          <a:xfrm>
            <a:off x="2954959" y="1098391"/>
            <a:ext cx="2698175" cy="749060"/>
            <a:chOff x="4760403" y="173306"/>
            <a:chExt cx="2698175" cy="778386"/>
          </a:xfrm>
        </p:grpSpPr>
        <p:sp>
          <p:nvSpPr>
            <p:cNvPr id="66" name="文本框 65"/>
            <p:cNvSpPr txBox="1"/>
            <p:nvPr/>
          </p:nvSpPr>
          <p:spPr>
            <a:xfrm>
              <a:off x="4772561" y="173306"/>
              <a:ext cx="2646878" cy="479739"/>
            </a:xfrm>
            <a:prstGeom prst="rect">
              <a:avLst/>
            </a:prstGeom>
            <a:noFill/>
          </p:spPr>
          <p:txBody>
            <a:bodyPr wrap="none" rtlCol="0">
              <a:spAutoFit/>
            </a:bodyPr>
            <a:lstStyle/>
            <a:p>
              <a:pPr algn="ctr"/>
              <a:r>
                <a:rPr kumimoji="1" lang="zh-CN" altLang="en-US" sz="2400" b="1" dirty="0">
                  <a:solidFill>
                    <a:srgbClr val="68A6FD"/>
                  </a:solidFill>
                  <a:latin typeface="微软雅黑" panose="020B0503020204020204" charset="-122"/>
                  <a:ea typeface="微软雅黑" panose="020B0503020204020204" charset="-122"/>
                </a:rPr>
                <a:t>融合银行账户能力</a:t>
              </a:r>
              <a:endParaRPr kumimoji="1" lang="en-US" altLang="zh-CN" sz="2400" b="1" dirty="0">
                <a:solidFill>
                  <a:srgbClr val="68A6FD"/>
                </a:solidFill>
                <a:latin typeface="微软雅黑" panose="020B0503020204020204" charset="-122"/>
                <a:ea typeface="微软雅黑" panose="020B0503020204020204" charset="-122"/>
              </a:endParaRPr>
            </a:p>
          </p:txBody>
        </p:sp>
        <p:sp>
          <p:nvSpPr>
            <p:cNvPr id="67" name="文本框 66"/>
            <p:cNvSpPr txBox="1"/>
            <p:nvPr/>
          </p:nvSpPr>
          <p:spPr>
            <a:xfrm>
              <a:off x="4760403" y="631865"/>
              <a:ext cx="2698175" cy="319827"/>
            </a:xfrm>
            <a:prstGeom prst="rect">
              <a:avLst/>
            </a:prstGeom>
            <a:noFill/>
          </p:spPr>
          <p:txBody>
            <a:bodyPr wrap="none" rtlCol="0">
              <a:spAutoFit/>
            </a:bodyPr>
            <a:lstStyle/>
            <a:p>
              <a:pPr algn="ctr"/>
              <a:r>
                <a:rPr kumimoji="1" lang="zh-CN" altLang="en-US" sz="1400" dirty="0">
                  <a:solidFill>
                    <a:srgbClr val="7EA1FF"/>
                  </a:solidFill>
                  <a:latin typeface="+mn-ea"/>
                </a:rPr>
                <a:t>加深银行合作，为业务场景赋能</a:t>
              </a:r>
              <a:endParaRPr kumimoji="1" lang="en-US" altLang="zh-CN" sz="1400" dirty="0">
                <a:solidFill>
                  <a:srgbClr val="7EA1FF"/>
                </a:solidFill>
                <a:latin typeface="+mn-ea"/>
              </a:endParaRPr>
            </a:p>
          </p:txBody>
        </p:sp>
      </p:grpSp>
      <p:sp>
        <p:nvSpPr>
          <p:cNvPr id="2"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27"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产品理念</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2"/>
          <p:cNvGrpSpPr/>
          <p:nvPr/>
        </p:nvGrpSpPr>
        <p:grpSpPr>
          <a:xfrm>
            <a:off x="7982719" y="950984"/>
            <a:ext cx="3816699" cy="4447314"/>
            <a:chOff x="7924798" y="1203238"/>
            <a:chExt cx="3481617" cy="4178316"/>
          </a:xfrm>
        </p:grpSpPr>
        <p:pic>
          <p:nvPicPr>
            <p:cNvPr id="4" name="object 3"/>
            <p:cNvPicPr/>
            <p:nvPr/>
          </p:nvPicPr>
          <p:blipFill>
            <a:blip r:embed="rId1" cstate="print"/>
            <a:stretch>
              <a:fillRect/>
            </a:stretch>
          </p:blipFill>
          <p:spPr>
            <a:xfrm>
              <a:off x="8946425" y="1203238"/>
              <a:ext cx="1527175" cy="1711106"/>
            </a:xfrm>
            <a:prstGeom prst="rect">
              <a:avLst/>
            </a:prstGeom>
          </p:spPr>
        </p:pic>
        <p:sp>
          <p:nvSpPr>
            <p:cNvPr id="5" name="object 4"/>
            <p:cNvSpPr/>
            <p:nvPr/>
          </p:nvSpPr>
          <p:spPr>
            <a:xfrm>
              <a:off x="8946425" y="1203238"/>
              <a:ext cx="1527175" cy="1711325"/>
            </a:xfrm>
            <a:custGeom>
              <a:avLst/>
              <a:gdLst/>
              <a:ahLst/>
              <a:cxnLst/>
              <a:rect l="l" t="t" r="r" b="b"/>
              <a:pathLst>
                <a:path w="1527175" h="1711325">
                  <a:moveTo>
                    <a:pt x="1527175" y="1202589"/>
                  </a:moveTo>
                  <a:lnTo>
                    <a:pt x="1520842" y="1242886"/>
                  </a:lnTo>
                  <a:lnTo>
                    <a:pt x="1503508" y="1283036"/>
                  </a:lnTo>
                  <a:lnTo>
                    <a:pt x="1477665" y="1318195"/>
                  </a:lnTo>
                  <a:lnTo>
                    <a:pt x="1445809" y="1343518"/>
                  </a:lnTo>
                  <a:lnTo>
                    <a:pt x="1098439" y="1544488"/>
                  </a:lnTo>
                  <a:lnTo>
                    <a:pt x="920060" y="1647688"/>
                  </a:lnTo>
                  <a:lnTo>
                    <a:pt x="854341" y="1685709"/>
                  </a:lnTo>
                  <a:lnTo>
                    <a:pt x="844953" y="1691141"/>
                  </a:lnTo>
                  <a:lnTo>
                    <a:pt x="806764" y="1706115"/>
                  </a:lnTo>
                  <a:lnTo>
                    <a:pt x="763587" y="1711106"/>
                  </a:lnTo>
                  <a:lnTo>
                    <a:pt x="720410" y="1706115"/>
                  </a:lnTo>
                  <a:lnTo>
                    <a:pt x="682221" y="1691141"/>
                  </a:lnTo>
                  <a:lnTo>
                    <a:pt x="334851" y="1490171"/>
                  </a:lnTo>
                  <a:lnTo>
                    <a:pt x="156472" y="1386971"/>
                  </a:lnTo>
                  <a:lnTo>
                    <a:pt x="90754" y="1348950"/>
                  </a:lnTo>
                  <a:lnTo>
                    <a:pt x="49508" y="1318195"/>
                  </a:lnTo>
                  <a:lnTo>
                    <a:pt x="23666" y="1283036"/>
                  </a:lnTo>
                  <a:lnTo>
                    <a:pt x="6332" y="1242886"/>
                  </a:lnTo>
                  <a:lnTo>
                    <a:pt x="0" y="1202589"/>
                  </a:lnTo>
                  <a:lnTo>
                    <a:pt x="0" y="801555"/>
                  </a:lnTo>
                  <a:lnTo>
                    <a:pt x="0" y="595618"/>
                  </a:lnTo>
                  <a:lnTo>
                    <a:pt x="0" y="519747"/>
                  </a:lnTo>
                  <a:lnTo>
                    <a:pt x="0" y="508908"/>
                  </a:lnTo>
                  <a:lnTo>
                    <a:pt x="6332" y="467926"/>
                  </a:lnTo>
                  <a:lnTo>
                    <a:pt x="23666" y="427678"/>
                  </a:lnTo>
                  <a:lnTo>
                    <a:pt x="49508" y="392422"/>
                  </a:lnTo>
                  <a:lnTo>
                    <a:pt x="81365" y="366414"/>
                  </a:lnTo>
                  <a:lnTo>
                    <a:pt x="428735" y="165444"/>
                  </a:lnTo>
                  <a:lnTo>
                    <a:pt x="607114" y="62243"/>
                  </a:lnTo>
                  <a:lnTo>
                    <a:pt x="672833" y="24222"/>
                  </a:lnTo>
                  <a:lnTo>
                    <a:pt x="682221" y="18790"/>
                  </a:lnTo>
                  <a:lnTo>
                    <a:pt x="720410" y="4697"/>
                  </a:lnTo>
                  <a:lnTo>
                    <a:pt x="763587" y="0"/>
                  </a:lnTo>
                  <a:lnTo>
                    <a:pt x="806764" y="4697"/>
                  </a:lnTo>
                  <a:lnTo>
                    <a:pt x="844953" y="18790"/>
                  </a:lnTo>
                  <a:lnTo>
                    <a:pt x="1192323" y="219760"/>
                  </a:lnTo>
                  <a:lnTo>
                    <a:pt x="1370702" y="322961"/>
                  </a:lnTo>
                  <a:lnTo>
                    <a:pt x="1436420" y="360982"/>
                  </a:lnTo>
                  <a:lnTo>
                    <a:pt x="1477665" y="392422"/>
                  </a:lnTo>
                  <a:lnTo>
                    <a:pt x="1503508" y="427678"/>
                  </a:lnTo>
                  <a:lnTo>
                    <a:pt x="1520842" y="467926"/>
                  </a:lnTo>
                  <a:lnTo>
                    <a:pt x="1527175" y="508908"/>
                  </a:lnTo>
                  <a:lnTo>
                    <a:pt x="1527175" y="1202589"/>
                  </a:lnTo>
                  <a:close/>
                </a:path>
              </a:pathLst>
            </a:custGeom>
            <a:ln w="12700">
              <a:solidFill>
                <a:srgbClr val="000000"/>
              </a:solidFill>
            </a:ln>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pic>
          <p:nvPicPr>
            <p:cNvPr id="6" name="object 5"/>
            <p:cNvPicPr/>
            <p:nvPr/>
          </p:nvPicPr>
          <p:blipFill>
            <a:blip r:embed="rId2" cstate="print"/>
            <a:stretch>
              <a:fillRect/>
            </a:stretch>
          </p:blipFill>
          <p:spPr>
            <a:xfrm>
              <a:off x="7924798" y="2600882"/>
              <a:ext cx="1621702" cy="1795824"/>
            </a:xfrm>
            <a:prstGeom prst="rect">
              <a:avLst/>
            </a:prstGeom>
          </p:spPr>
        </p:pic>
        <p:sp>
          <p:nvSpPr>
            <p:cNvPr id="7" name="object 6"/>
            <p:cNvSpPr/>
            <p:nvPr/>
          </p:nvSpPr>
          <p:spPr>
            <a:xfrm>
              <a:off x="7924798" y="2580953"/>
              <a:ext cx="1621790" cy="1816100"/>
            </a:xfrm>
            <a:custGeom>
              <a:avLst/>
              <a:gdLst/>
              <a:ahLst/>
              <a:cxnLst/>
              <a:rect l="l" t="t" r="r" b="b"/>
              <a:pathLst>
                <a:path w="1621790" h="1816100">
                  <a:moveTo>
                    <a:pt x="1621702" y="1276137"/>
                  </a:moveTo>
                  <a:lnTo>
                    <a:pt x="1614977" y="1318898"/>
                  </a:lnTo>
                  <a:lnTo>
                    <a:pt x="1596570" y="1361504"/>
                  </a:lnTo>
                  <a:lnTo>
                    <a:pt x="1569128" y="1398813"/>
                  </a:lnTo>
                  <a:lnTo>
                    <a:pt x="1535300" y="1425685"/>
                  </a:lnTo>
                  <a:lnTo>
                    <a:pt x="1166429" y="1638945"/>
                  </a:lnTo>
                  <a:lnTo>
                    <a:pt x="977008" y="1748458"/>
                  </a:lnTo>
                  <a:lnTo>
                    <a:pt x="907222" y="1788804"/>
                  </a:lnTo>
                  <a:lnTo>
                    <a:pt x="897253" y="1794568"/>
                  </a:lnTo>
                  <a:lnTo>
                    <a:pt x="856700" y="1810457"/>
                  </a:lnTo>
                  <a:lnTo>
                    <a:pt x="810851" y="1815754"/>
                  </a:lnTo>
                  <a:lnTo>
                    <a:pt x="765001" y="1810457"/>
                  </a:lnTo>
                  <a:lnTo>
                    <a:pt x="724448" y="1794568"/>
                  </a:lnTo>
                  <a:lnTo>
                    <a:pt x="355578" y="1581307"/>
                  </a:lnTo>
                  <a:lnTo>
                    <a:pt x="166158" y="1471795"/>
                  </a:lnTo>
                  <a:lnTo>
                    <a:pt x="96371" y="1431449"/>
                  </a:lnTo>
                  <a:lnTo>
                    <a:pt x="86402" y="1425685"/>
                  </a:lnTo>
                  <a:lnTo>
                    <a:pt x="52573" y="1398813"/>
                  </a:lnTo>
                  <a:lnTo>
                    <a:pt x="25131" y="1361504"/>
                  </a:lnTo>
                  <a:lnTo>
                    <a:pt x="6724" y="1318898"/>
                  </a:lnTo>
                  <a:lnTo>
                    <a:pt x="0" y="1276137"/>
                  </a:lnTo>
                  <a:lnTo>
                    <a:pt x="0" y="850576"/>
                  </a:lnTo>
                  <a:lnTo>
                    <a:pt x="0" y="632045"/>
                  </a:lnTo>
                  <a:lnTo>
                    <a:pt x="0" y="551533"/>
                  </a:lnTo>
                  <a:lnTo>
                    <a:pt x="0" y="540032"/>
                  </a:lnTo>
                  <a:lnTo>
                    <a:pt x="6724" y="496544"/>
                  </a:lnTo>
                  <a:lnTo>
                    <a:pt x="25131" y="453834"/>
                  </a:lnTo>
                  <a:lnTo>
                    <a:pt x="52573" y="416421"/>
                  </a:lnTo>
                  <a:lnTo>
                    <a:pt x="86402" y="388823"/>
                  </a:lnTo>
                  <a:lnTo>
                    <a:pt x="455272" y="175562"/>
                  </a:lnTo>
                  <a:lnTo>
                    <a:pt x="644693" y="66050"/>
                  </a:lnTo>
                  <a:lnTo>
                    <a:pt x="714479" y="25703"/>
                  </a:lnTo>
                  <a:lnTo>
                    <a:pt x="724448" y="19939"/>
                  </a:lnTo>
                  <a:lnTo>
                    <a:pt x="765001" y="4984"/>
                  </a:lnTo>
                  <a:lnTo>
                    <a:pt x="810851" y="0"/>
                  </a:lnTo>
                  <a:lnTo>
                    <a:pt x="856700" y="4984"/>
                  </a:lnTo>
                  <a:lnTo>
                    <a:pt x="897253" y="19939"/>
                  </a:lnTo>
                  <a:lnTo>
                    <a:pt x="1266123" y="233200"/>
                  </a:lnTo>
                  <a:lnTo>
                    <a:pt x="1455544" y="342712"/>
                  </a:lnTo>
                  <a:lnTo>
                    <a:pt x="1525330" y="383059"/>
                  </a:lnTo>
                  <a:lnTo>
                    <a:pt x="1535300" y="388823"/>
                  </a:lnTo>
                  <a:lnTo>
                    <a:pt x="1569128" y="416421"/>
                  </a:lnTo>
                  <a:lnTo>
                    <a:pt x="1596570" y="453834"/>
                  </a:lnTo>
                  <a:lnTo>
                    <a:pt x="1614977" y="496544"/>
                  </a:lnTo>
                  <a:lnTo>
                    <a:pt x="1621702" y="540032"/>
                  </a:lnTo>
                  <a:lnTo>
                    <a:pt x="1621702" y="1276137"/>
                  </a:lnTo>
                  <a:close/>
                </a:path>
              </a:pathLst>
            </a:custGeom>
            <a:ln w="12700">
              <a:solidFill>
                <a:srgbClr val="000000"/>
              </a:solidFill>
            </a:ln>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pic>
          <p:nvPicPr>
            <p:cNvPr id="8" name="object 7"/>
            <p:cNvPicPr/>
            <p:nvPr/>
          </p:nvPicPr>
          <p:blipFill>
            <a:blip r:embed="rId3" cstate="print"/>
            <a:stretch>
              <a:fillRect/>
            </a:stretch>
          </p:blipFill>
          <p:spPr>
            <a:xfrm>
              <a:off x="9695090" y="3471506"/>
              <a:ext cx="1711325" cy="1909672"/>
            </a:xfrm>
            <a:prstGeom prst="rect">
              <a:avLst/>
            </a:prstGeom>
          </p:spPr>
        </p:pic>
        <p:sp>
          <p:nvSpPr>
            <p:cNvPr id="9" name="object 8"/>
            <p:cNvSpPr/>
            <p:nvPr/>
          </p:nvSpPr>
          <p:spPr>
            <a:xfrm>
              <a:off x="9695090" y="3464490"/>
              <a:ext cx="1711325" cy="1917064"/>
            </a:xfrm>
            <a:custGeom>
              <a:avLst/>
              <a:gdLst/>
              <a:ahLst/>
              <a:cxnLst/>
              <a:rect l="l" t="t" r="r" b="b"/>
              <a:pathLst>
                <a:path w="1711325" h="1917064">
                  <a:moveTo>
                    <a:pt x="1711325" y="1347075"/>
                  </a:moveTo>
                  <a:lnTo>
                    <a:pt x="1704229" y="1392213"/>
                  </a:lnTo>
                  <a:lnTo>
                    <a:pt x="1684804" y="1437187"/>
                  </a:lnTo>
                  <a:lnTo>
                    <a:pt x="1655846" y="1476570"/>
                  </a:lnTo>
                  <a:lnTo>
                    <a:pt x="1620148" y="1504936"/>
                  </a:lnTo>
                  <a:lnTo>
                    <a:pt x="1230891" y="1730051"/>
                  </a:lnTo>
                  <a:lnTo>
                    <a:pt x="1031003" y="1845651"/>
                  </a:lnTo>
                  <a:lnTo>
                    <a:pt x="957360" y="1888240"/>
                  </a:lnTo>
                  <a:lnTo>
                    <a:pt x="946839" y="1894325"/>
                  </a:lnTo>
                  <a:lnTo>
                    <a:pt x="904045" y="1911097"/>
                  </a:lnTo>
                  <a:lnTo>
                    <a:pt x="855662" y="1916688"/>
                  </a:lnTo>
                  <a:lnTo>
                    <a:pt x="807279" y="1911097"/>
                  </a:lnTo>
                  <a:lnTo>
                    <a:pt x="764485" y="1894325"/>
                  </a:lnTo>
                  <a:lnTo>
                    <a:pt x="375229" y="1669209"/>
                  </a:lnTo>
                  <a:lnTo>
                    <a:pt x="175340" y="1553609"/>
                  </a:lnTo>
                  <a:lnTo>
                    <a:pt x="101697" y="1511020"/>
                  </a:lnTo>
                  <a:lnTo>
                    <a:pt x="91177" y="1504936"/>
                  </a:lnTo>
                  <a:lnTo>
                    <a:pt x="55478" y="1476570"/>
                  </a:lnTo>
                  <a:lnTo>
                    <a:pt x="26520" y="1437187"/>
                  </a:lnTo>
                  <a:lnTo>
                    <a:pt x="7095" y="1392213"/>
                  </a:lnTo>
                  <a:lnTo>
                    <a:pt x="0" y="1347075"/>
                  </a:lnTo>
                  <a:lnTo>
                    <a:pt x="0" y="897858"/>
                  </a:lnTo>
                  <a:lnTo>
                    <a:pt x="0" y="667179"/>
                  </a:lnTo>
                  <a:lnTo>
                    <a:pt x="0" y="582192"/>
                  </a:lnTo>
                  <a:lnTo>
                    <a:pt x="0" y="570051"/>
                  </a:lnTo>
                  <a:lnTo>
                    <a:pt x="7095" y="524145"/>
                  </a:lnTo>
                  <a:lnTo>
                    <a:pt x="26520" y="479062"/>
                  </a:lnTo>
                  <a:lnTo>
                    <a:pt x="55478" y="439570"/>
                  </a:lnTo>
                  <a:lnTo>
                    <a:pt x="91177" y="410437"/>
                  </a:lnTo>
                  <a:lnTo>
                    <a:pt x="480433" y="185321"/>
                  </a:lnTo>
                  <a:lnTo>
                    <a:pt x="680321" y="69721"/>
                  </a:lnTo>
                  <a:lnTo>
                    <a:pt x="753964" y="27132"/>
                  </a:lnTo>
                  <a:lnTo>
                    <a:pt x="764485" y="21048"/>
                  </a:lnTo>
                  <a:lnTo>
                    <a:pt x="807279" y="5262"/>
                  </a:lnTo>
                  <a:lnTo>
                    <a:pt x="855662" y="0"/>
                  </a:lnTo>
                  <a:lnTo>
                    <a:pt x="904045" y="5262"/>
                  </a:lnTo>
                  <a:lnTo>
                    <a:pt x="946839" y="21048"/>
                  </a:lnTo>
                  <a:lnTo>
                    <a:pt x="1336096" y="246163"/>
                  </a:lnTo>
                  <a:lnTo>
                    <a:pt x="1535984" y="361763"/>
                  </a:lnTo>
                  <a:lnTo>
                    <a:pt x="1609627" y="404352"/>
                  </a:lnTo>
                  <a:lnTo>
                    <a:pt x="1620148" y="410437"/>
                  </a:lnTo>
                  <a:lnTo>
                    <a:pt x="1655846" y="439570"/>
                  </a:lnTo>
                  <a:lnTo>
                    <a:pt x="1684804" y="479062"/>
                  </a:lnTo>
                  <a:lnTo>
                    <a:pt x="1704229" y="524145"/>
                  </a:lnTo>
                  <a:lnTo>
                    <a:pt x="1711325" y="570051"/>
                  </a:lnTo>
                  <a:lnTo>
                    <a:pt x="1711325" y="1347075"/>
                  </a:lnTo>
                  <a:close/>
                </a:path>
              </a:pathLst>
            </a:custGeom>
            <a:ln w="12700">
              <a:solidFill>
                <a:srgbClr val="000000"/>
              </a:solidFill>
            </a:ln>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grpSp>
      <p:grpSp>
        <p:nvGrpSpPr>
          <p:cNvPr id="10" name="object 11"/>
          <p:cNvGrpSpPr/>
          <p:nvPr/>
        </p:nvGrpSpPr>
        <p:grpSpPr>
          <a:xfrm>
            <a:off x="3758961" y="2696642"/>
            <a:ext cx="291741" cy="2771511"/>
            <a:chOff x="3617363" y="3226390"/>
            <a:chExt cx="208914" cy="2135966"/>
          </a:xfrm>
        </p:grpSpPr>
        <p:sp>
          <p:nvSpPr>
            <p:cNvPr id="11" name="object 12"/>
            <p:cNvSpPr/>
            <p:nvPr/>
          </p:nvSpPr>
          <p:spPr>
            <a:xfrm>
              <a:off x="3721821" y="3435305"/>
              <a:ext cx="0" cy="1718310"/>
            </a:xfrm>
            <a:custGeom>
              <a:avLst/>
              <a:gdLst/>
              <a:ahLst/>
              <a:cxnLst/>
              <a:rect l="l" t="t" r="r" b="b"/>
              <a:pathLst>
                <a:path h="1718310">
                  <a:moveTo>
                    <a:pt x="0" y="0"/>
                  </a:moveTo>
                  <a:lnTo>
                    <a:pt x="1" y="1718137"/>
                  </a:lnTo>
                </a:path>
              </a:pathLst>
            </a:custGeom>
            <a:ln w="12700">
              <a:solidFill>
                <a:srgbClr val="000000"/>
              </a:solidFill>
            </a:ln>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pic>
          <p:nvPicPr>
            <p:cNvPr id="12" name="object 13"/>
            <p:cNvPicPr/>
            <p:nvPr/>
          </p:nvPicPr>
          <p:blipFill>
            <a:blip r:embed="rId4" cstate="print"/>
            <a:stretch>
              <a:fillRect/>
            </a:stretch>
          </p:blipFill>
          <p:spPr>
            <a:xfrm>
              <a:off x="3617363" y="3226390"/>
              <a:ext cx="208914" cy="208915"/>
            </a:xfrm>
            <a:prstGeom prst="rect">
              <a:avLst/>
            </a:prstGeom>
          </p:spPr>
        </p:pic>
        <p:pic>
          <p:nvPicPr>
            <p:cNvPr id="13" name="object 14"/>
            <p:cNvPicPr/>
            <p:nvPr/>
          </p:nvPicPr>
          <p:blipFill>
            <a:blip r:embed="rId4" cstate="print"/>
            <a:stretch>
              <a:fillRect/>
            </a:stretch>
          </p:blipFill>
          <p:spPr>
            <a:xfrm>
              <a:off x="3617363" y="5153442"/>
              <a:ext cx="208914" cy="208914"/>
            </a:xfrm>
            <a:prstGeom prst="rect">
              <a:avLst/>
            </a:prstGeom>
          </p:spPr>
        </p:pic>
        <p:pic>
          <p:nvPicPr>
            <p:cNvPr id="14" name="object 15"/>
            <p:cNvPicPr/>
            <p:nvPr/>
          </p:nvPicPr>
          <p:blipFill>
            <a:blip r:embed="rId4" cstate="print"/>
            <a:stretch>
              <a:fillRect/>
            </a:stretch>
          </p:blipFill>
          <p:spPr>
            <a:xfrm>
              <a:off x="3617363" y="4248041"/>
              <a:ext cx="208914" cy="208914"/>
            </a:xfrm>
            <a:prstGeom prst="rect">
              <a:avLst/>
            </a:prstGeom>
          </p:spPr>
        </p:pic>
      </p:grpSp>
      <p:sp>
        <p:nvSpPr>
          <p:cNvPr id="15" name="object 16"/>
          <p:cNvSpPr txBox="1"/>
          <p:nvPr/>
        </p:nvSpPr>
        <p:spPr>
          <a:xfrm>
            <a:off x="4255359" y="2629344"/>
            <a:ext cx="3480656" cy="1075038"/>
          </a:xfrm>
          <a:prstGeom prst="rect">
            <a:avLst/>
          </a:prstGeom>
        </p:spPr>
        <p:txBody>
          <a:bodyPr vert="horz" wrap="square" lIns="0" tIns="106680" rIns="0" bIns="0" rtlCol="0">
            <a:spAutoFit/>
          </a:bodyPr>
          <a:lstStyle>
            <a:defPPr>
              <a:defRPr kern="0"/>
            </a:defPPr>
          </a:lstStyle>
          <a:p>
            <a:pPr marL="137160" indent="-128270">
              <a:lnSpc>
                <a:spcPct val="100000"/>
              </a:lnSpc>
              <a:spcBef>
                <a:spcPts val="840"/>
              </a:spcBef>
              <a:buSzPct val="92000"/>
              <a:buAutoNum type="arabicPeriod"/>
              <a:tabLst>
                <a:tab pos="137160" algn="l"/>
              </a:tabLst>
            </a:pPr>
            <a:r>
              <a:rPr lang="zh-CN" altLang="en-US" sz="1400" spc="-10" dirty="0">
                <a:solidFill>
                  <a:srgbClr val="262626"/>
                </a:solidFill>
                <a:latin typeface="微软雅黑" panose="020B0503020204020204" charset="-122"/>
                <a:ea typeface="微软雅黑" panose="020B0503020204020204" charset="-122"/>
                <a:cs typeface="微软雅黑" panose="020B0503020204020204" charset="-122"/>
              </a:rPr>
              <a:t>收单渠道：</a:t>
            </a:r>
            <a:r>
              <a:rPr sz="1400" spc="-10" dirty="0" err="1">
                <a:solidFill>
                  <a:srgbClr val="262626"/>
                </a:solidFill>
                <a:latin typeface="微软雅黑" panose="020B0503020204020204" charset="-122"/>
                <a:ea typeface="微软雅黑" panose="020B0503020204020204" charset="-122"/>
                <a:cs typeface="微软雅黑" panose="020B0503020204020204" charset="-122"/>
              </a:rPr>
              <a:t>支持</a:t>
            </a:r>
            <a:r>
              <a:rPr lang="zh-CN" altLang="en-US" sz="1400" spc="-10" dirty="0">
                <a:solidFill>
                  <a:srgbClr val="262626"/>
                </a:solidFill>
                <a:latin typeface="微软雅黑" panose="020B0503020204020204" charset="-122"/>
                <a:ea typeface="微软雅黑" panose="020B0503020204020204" charset="-122"/>
                <a:cs typeface="微软雅黑" panose="020B0503020204020204" charset="-122"/>
              </a:rPr>
              <a:t>通联</a:t>
            </a:r>
            <a:r>
              <a:rPr sz="1400" spc="-10" dirty="0" err="1">
                <a:solidFill>
                  <a:srgbClr val="262626"/>
                </a:solidFill>
                <a:latin typeface="微软雅黑" panose="020B0503020204020204" charset="-122"/>
                <a:ea typeface="微软雅黑" panose="020B0503020204020204" charset="-122"/>
                <a:cs typeface="微软雅黑" panose="020B0503020204020204" charset="-122"/>
              </a:rPr>
              <a:t>支付渠道</a:t>
            </a:r>
            <a:r>
              <a:rPr lang="zh-CN" altLang="en-US" sz="1400" spc="-10" dirty="0">
                <a:solidFill>
                  <a:srgbClr val="262626"/>
                </a:solidFill>
                <a:latin typeface="微软雅黑" panose="020B0503020204020204" charset="-122"/>
                <a:ea typeface="微软雅黑" panose="020B0503020204020204" charset="-122"/>
                <a:cs typeface="微软雅黑" panose="020B0503020204020204" charset="-122"/>
              </a:rPr>
              <a:t>或非通联</a:t>
            </a:r>
            <a:r>
              <a:rPr sz="1400" spc="-10" dirty="0" err="1">
                <a:solidFill>
                  <a:srgbClr val="262626"/>
                </a:solidFill>
                <a:latin typeface="微软雅黑" panose="020B0503020204020204" charset="-122"/>
                <a:ea typeface="微软雅黑" panose="020B0503020204020204" charset="-122"/>
                <a:cs typeface="微软雅黑" panose="020B0503020204020204" charset="-122"/>
              </a:rPr>
              <a:t>支付渠道</a:t>
            </a:r>
            <a:r>
              <a:rPr lang="zh-CN" altLang="en-US" sz="1400" spc="-10" dirty="0">
                <a:solidFill>
                  <a:srgbClr val="262626"/>
                </a:solidFill>
                <a:latin typeface="微软雅黑" panose="020B0503020204020204" charset="-122"/>
                <a:ea typeface="微软雅黑" panose="020B0503020204020204" charset="-122"/>
                <a:cs typeface="微软雅黑" panose="020B0503020204020204" charset="-122"/>
              </a:rPr>
              <a:t>结算入金</a:t>
            </a:r>
            <a:endParaRPr sz="1400" dirty="0">
              <a:latin typeface="微软雅黑" panose="020B0503020204020204" charset="-122"/>
              <a:ea typeface="微软雅黑" panose="020B0503020204020204" charset="-122"/>
              <a:cs typeface="微软雅黑" panose="020B0503020204020204" charset="-122"/>
            </a:endParaRPr>
          </a:p>
          <a:p>
            <a:pPr marL="8890" marR="5080">
              <a:lnSpc>
                <a:spcPts val="2210"/>
              </a:lnSpc>
              <a:buSzPct val="92000"/>
              <a:tabLst>
                <a:tab pos="137160" algn="l"/>
              </a:tabLst>
            </a:pPr>
            <a:r>
              <a:rPr lang="en-US" sz="1400" dirty="0">
                <a:solidFill>
                  <a:srgbClr val="262626"/>
                </a:solidFill>
                <a:latin typeface="微软雅黑" panose="020B0503020204020204" charset="-122"/>
                <a:ea typeface="微软雅黑" panose="020B0503020204020204" charset="-122"/>
                <a:cs typeface="微软雅黑" panose="020B0503020204020204" charset="-122"/>
              </a:rPr>
              <a:t>2.</a:t>
            </a:r>
            <a:r>
              <a:rPr sz="1400" dirty="0">
                <a:solidFill>
                  <a:srgbClr val="262626"/>
                </a:solidFill>
                <a:latin typeface="微软雅黑" panose="020B0503020204020204" charset="-122"/>
                <a:ea typeface="微软雅黑" panose="020B0503020204020204" charset="-122"/>
                <a:cs typeface="微软雅黑" panose="020B0503020204020204" charset="-122"/>
              </a:rPr>
              <a:t>转账入金（</a:t>
            </a:r>
            <a:r>
              <a:rPr sz="1400" spc="-5" dirty="0">
                <a:solidFill>
                  <a:srgbClr val="262626"/>
                </a:solidFill>
                <a:latin typeface="微软雅黑" panose="020B0503020204020204" charset="-122"/>
                <a:ea typeface="微软雅黑" panose="020B0503020204020204" charset="-122"/>
                <a:cs typeface="微软雅黑" panose="020B0503020204020204" charset="-122"/>
              </a:rPr>
              <a:t>按场景报审</a:t>
            </a:r>
            <a:r>
              <a:rPr lang="zh-CN" altLang="en-US" sz="1400" spc="-5" dirty="0">
                <a:solidFill>
                  <a:srgbClr val="262626"/>
                </a:solidFill>
                <a:latin typeface="微软雅黑" panose="020B0503020204020204" charset="-122"/>
                <a:ea typeface="微软雅黑" panose="020B0503020204020204" charset="-122"/>
                <a:cs typeface="微软雅黑" panose="020B0503020204020204" charset="-122"/>
              </a:rPr>
              <a:t>：</a:t>
            </a:r>
            <a:r>
              <a:rPr sz="1400" spc="-5" dirty="0" err="1">
                <a:solidFill>
                  <a:srgbClr val="262626"/>
                </a:solidFill>
                <a:latin typeface="微软雅黑" panose="020B0503020204020204" charset="-122"/>
                <a:ea typeface="微软雅黑" panose="020B0503020204020204" charset="-122"/>
                <a:cs typeface="微软雅黑" panose="020B0503020204020204" charset="-122"/>
              </a:rPr>
              <a:t>绑定登记簿的账户</a:t>
            </a:r>
            <a:r>
              <a:rPr lang="zh-CN" altLang="en-US" sz="1400" spc="-5" dirty="0">
                <a:solidFill>
                  <a:srgbClr val="262626"/>
                </a:solidFill>
                <a:latin typeface="微软雅黑" panose="020B0503020204020204" charset="-122"/>
                <a:ea typeface="微软雅黑" panose="020B0503020204020204" charset="-122"/>
                <a:cs typeface="微软雅黑" panose="020B0503020204020204" charset="-122"/>
              </a:rPr>
              <a:t>转账入金</a:t>
            </a:r>
            <a:r>
              <a:rPr lang="en-US" altLang="zh-CN" sz="1400" spc="-5" dirty="0">
                <a:solidFill>
                  <a:srgbClr val="262626"/>
                </a:solidFill>
                <a:latin typeface="微软雅黑" panose="020B0503020204020204" charset="-122"/>
                <a:ea typeface="微软雅黑" panose="020B0503020204020204" charset="-122"/>
                <a:cs typeface="微软雅黑" panose="020B0503020204020204" charset="-122"/>
              </a:rPr>
              <a:t>/</a:t>
            </a:r>
            <a:r>
              <a:rPr lang="zh-CN" altLang="en-US" sz="1400" spc="-5" dirty="0">
                <a:solidFill>
                  <a:srgbClr val="262626"/>
                </a:solidFill>
                <a:latin typeface="微软雅黑" panose="020B0503020204020204" charset="-122"/>
                <a:ea typeface="微软雅黑" panose="020B0503020204020204" charset="-122"/>
                <a:cs typeface="微软雅黑" panose="020B0503020204020204" charset="-122"/>
              </a:rPr>
              <a:t>白名单管理的账户转账入金</a:t>
            </a:r>
            <a:r>
              <a:rPr sz="1400" spc="-50" dirty="0">
                <a:solidFill>
                  <a:srgbClr val="262626"/>
                </a:solidFill>
                <a:latin typeface="微软雅黑" panose="020B0503020204020204" charset="-122"/>
                <a:ea typeface="微软雅黑" panose="020B0503020204020204" charset="-122"/>
                <a:cs typeface="微软雅黑" panose="020B0503020204020204" charset="-122"/>
              </a:rPr>
              <a:t>）</a:t>
            </a:r>
            <a:endParaRPr sz="1400" dirty="0">
              <a:latin typeface="微软雅黑" panose="020B0503020204020204" charset="-122"/>
              <a:ea typeface="微软雅黑" panose="020B0503020204020204" charset="-122"/>
              <a:cs typeface="微软雅黑" panose="020B0503020204020204" charset="-122"/>
            </a:endParaRPr>
          </a:p>
        </p:txBody>
      </p:sp>
      <p:sp>
        <p:nvSpPr>
          <p:cNvPr id="16" name="object 17"/>
          <p:cNvSpPr txBox="1"/>
          <p:nvPr/>
        </p:nvSpPr>
        <p:spPr>
          <a:xfrm>
            <a:off x="4242136" y="3864943"/>
            <a:ext cx="3675380" cy="1179938"/>
          </a:xfrm>
          <a:prstGeom prst="rect">
            <a:avLst/>
          </a:prstGeom>
        </p:spPr>
        <p:txBody>
          <a:bodyPr vert="horz" wrap="square" lIns="0" tIns="12700" rIns="0" bIns="0" rtlCol="0">
            <a:spAutoFit/>
          </a:bodyPr>
          <a:lstStyle>
            <a:defPPr>
              <a:defRPr kern="0"/>
            </a:defPPr>
          </a:lstStyle>
          <a:p>
            <a:pPr marL="12700" marR="5080" indent="-3810">
              <a:lnSpc>
                <a:spcPct val="153000"/>
              </a:lnSpc>
              <a:spcBef>
                <a:spcPts val="100"/>
              </a:spcBef>
              <a:buSzPct val="92000"/>
              <a:buAutoNum type="arabicPeriod"/>
              <a:tabLst>
                <a:tab pos="137160" algn="l"/>
              </a:tabLst>
            </a:pPr>
            <a:r>
              <a:rPr lang="zh-CN" altLang="en-US" sz="1400" spc="-5" dirty="0">
                <a:solidFill>
                  <a:srgbClr val="262626"/>
                </a:solidFill>
                <a:latin typeface="微软雅黑" panose="020B0503020204020204" charset="-122"/>
                <a:ea typeface="微软雅黑" panose="020B0503020204020204" charset="-122"/>
                <a:cs typeface="微软雅黑" panose="020B0503020204020204" charset="-122"/>
              </a:rPr>
              <a:t>银行</a:t>
            </a:r>
            <a:r>
              <a:rPr sz="1400" spc="-5" dirty="0" err="1">
                <a:solidFill>
                  <a:srgbClr val="262626"/>
                </a:solidFill>
                <a:latin typeface="微软雅黑" panose="020B0503020204020204" charset="-122"/>
                <a:ea typeface="微软雅黑" panose="020B0503020204020204" charset="-122"/>
                <a:cs typeface="微软雅黑" panose="020B0503020204020204" charset="-122"/>
              </a:rPr>
              <a:t>为交易资金参与方搭建资金登记薄体系</a:t>
            </a:r>
            <a:r>
              <a:rPr lang="zh-CN" altLang="en-US" sz="1400" spc="-5" dirty="0">
                <a:solidFill>
                  <a:srgbClr val="262626"/>
                </a:solidFill>
                <a:latin typeface="微软雅黑" panose="020B0503020204020204" charset="-122"/>
                <a:ea typeface="微软雅黑" panose="020B0503020204020204" charset="-122"/>
                <a:cs typeface="微软雅黑" panose="020B0503020204020204" charset="-122"/>
              </a:rPr>
              <a:t>，</a:t>
            </a:r>
            <a:r>
              <a:rPr sz="1400" spc="-5" dirty="0" err="1">
                <a:solidFill>
                  <a:srgbClr val="262626"/>
                </a:solidFill>
                <a:latin typeface="微软雅黑" panose="020B0503020204020204" charset="-122"/>
                <a:ea typeface="微软雅黑" panose="020B0503020204020204" charset="-122"/>
                <a:cs typeface="微软雅黑" panose="020B0503020204020204" charset="-122"/>
              </a:rPr>
              <a:t>实现资金</a:t>
            </a:r>
            <a:r>
              <a:rPr sz="1400" spc="-15" dirty="0" err="1">
                <a:solidFill>
                  <a:srgbClr val="262626"/>
                </a:solidFill>
                <a:latin typeface="微软雅黑" panose="020B0503020204020204" charset="-122"/>
                <a:ea typeface="微软雅黑" panose="020B0503020204020204" charset="-122"/>
                <a:cs typeface="微软雅黑" panose="020B0503020204020204" charset="-122"/>
              </a:rPr>
              <a:t>分簿管理</a:t>
            </a:r>
            <a:endParaRPr sz="1400" dirty="0">
              <a:latin typeface="微软雅黑" panose="020B0503020204020204" charset="-122"/>
              <a:ea typeface="微软雅黑" panose="020B0503020204020204" charset="-122"/>
              <a:cs typeface="微软雅黑" panose="020B0503020204020204" charset="-122"/>
            </a:endParaRPr>
          </a:p>
          <a:p>
            <a:pPr marL="137160" indent="-128270">
              <a:lnSpc>
                <a:spcPct val="100000"/>
              </a:lnSpc>
              <a:spcBef>
                <a:spcPts val="645"/>
              </a:spcBef>
              <a:buSzPct val="92000"/>
              <a:buAutoNum type="arabicPeriod"/>
              <a:tabLst>
                <a:tab pos="137160" algn="l"/>
              </a:tabLst>
            </a:pPr>
            <a:r>
              <a:rPr sz="1400" spc="-5" dirty="0">
                <a:solidFill>
                  <a:srgbClr val="262626"/>
                </a:solidFill>
                <a:latin typeface="微软雅黑" panose="020B0503020204020204" charset="-122"/>
                <a:ea typeface="微软雅黑" panose="020B0503020204020204" charset="-122"/>
                <a:cs typeface="微软雅黑" panose="020B0503020204020204" charset="-122"/>
              </a:rPr>
              <a:t>在登记簿体系内完成资金分账，资金流清晰可追溯</a:t>
            </a:r>
            <a:endParaRPr sz="1400" dirty="0">
              <a:latin typeface="微软雅黑" panose="020B0503020204020204" charset="-122"/>
              <a:ea typeface="微软雅黑" panose="020B0503020204020204" charset="-122"/>
              <a:cs typeface="微软雅黑" panose="020B0503020204020204" charset="-122"/>
            </a:endParaRPr>
          </a:p>
        </p:txBody>
      </p:sp>
      <p:sp>
        <p:nvSpPr>
          <p:cNvPr id="17" name="object 18"/>
          <p:cNvSpPr txBox="1"/>
          <p:nvPr/>
        </p:nvSpPr>
        <p:spPr>
          <a:xfrm>
            <a:off x="4284088" y="5188299"/>
            <a:ext cx="3509000" cy="859851"/>
          </a:xfrm>
          <a:prstGeom prst="rect">
            <a:avLst/>
          </a:prstGeom>
        </p:spPr>
        <p:txBody>
          <a:bodyPr vert="horz" wrap="square" lIns="0" tIns="109855" rIns="0" bIns="0" rtlCol="0">
            <a:spAutoFit/>
          </a:bodyPr>
          <a:lstStyle>
            <a:defPPr>
              <a:defRPr kern="0"/>
            </a:defPPr>
          </a:lstStyle>
          <a:p>
            <a:pPr marL="137160" indent="-128270">
              <a:lnSpc>
                <a:spcPct val="100000"/>
              </a:lnSpc>
              <a:spcBef>
                <a:spcPts val="865"/>
              </a:spcBef>
              <a:buSzPct val="92000"/>
              <a:buAutoNum type="arabicPeriod"/>
              <a:tabLst>
                <a:tab pos="137160" algn="l"/>
              </a:tabLst>
            </a:pPr>
            <a:r>
              <a:rPr lang="zh-CN" altLang="en-US" sz="1400" spc="-5" dirty="0">
                <a:solidFill>
                  <a:srgbClr val="262626"/>
                </a:solidFill>
                <a:latin typeface="微软雅黑" panose="020B0503020204020204" charset="-122"/>
                <a:ea typeface="微软雅黑" panose="020B0503020204020204" charset="-122"/>
                <a:cs typeface="微软雅黑" panose="020B0503020204020204" charset="-122"/>
              </a:rPr>
              <a:t>清算至</a:t>
            </a:r>
            <a:r>
              <a:rPr sz="1400" spc="-5" dirty="0" err="1">
                <a:solidFill>
                  <a:srgbClr val="262626"/>
                </a:solidFill>
                <a:latin typeface="微软雅黑" panose="020B0503020204020204" charset="-122"/>
                <a:ea typeface="微软雅黑" panose="020B0503020204020204" charset="-122"/>
                <a:cs typeface="微软雅黑" panose="020B0503020204020204" charset="-122"/>
              </a:rPr>
              <a:t>登记簿绑定交易参与方</a:t>
            </a:r>
            <a:r>
              <a:rPr lang="zh-CN" altLang="en-US" sz="1400" spc="-5" dirty="0">
                <a:solidFill>
                  <a:srgbClr val="262626"/>
                </a:solidFill>
                <a:latin typeface="微软雅黑" panose="020B0503020204020204" charset="-122"/>
                <a:ea typeface="微软雅黑" panose="020B0503020204020204" charset="-122"/>
                <a:cs typeface="微软雅黑" panose="020B0503020204020204" charset="-122"/>
              </a:rPr>
              <a:t>的</a:t>
            </a:r>
            <a:r>
              <a:rPr sz="1400" spc="-5" dirty="0" err="1">
                <a:solidFill>
                  <a:srgbClr val="262626"/>
                </a:solidFill>
                <a:latin typeface="微软雅黑" panose="020B0503020204020204" charset="-122"/>
                <a:ea typeface="微软雅黑" panose="020B0503020204020204" charset="-122"/>
                <a:cs typeface="微软雅黑" panose="020B0503020204020204" charset="-122"/>
              </a:rPr>
              <a:t>银行账户</a:t>
            </a:r>
            <a:endParaRPr sz="1400" dirty="0">
              <a:latin typeface="微软雅黑" panose="020B0503020204020204" charset="-122"/>
              <a:ea typeface="微软雅黑" panose="020B0503020204020204" charset="-122"/>
              <a:cs typeface="微软雅黑" panose="020B0503020204020204" charset="-122"/>
            </a:endParaRPr>
          </a:p>
          <a:p>
            <a:pPr marL="137160" indent="-128270">
              <a:lnSpc>
                <a:spcPct val="100000"/>
              </a:lnSpc>
              <a:spcBef>
                <a:spcPts val="770"/>
              </a:spcBef>
              <a:buSzPct val="92000"/>
              <a:buAutoNum type="arabicPeriod"/>
              <a:tabLst>
                <a:tab pos="137160" algn="l"/>
              </a:tabLst>
            </a:pPr>
            <a:r>
              <a:rPr sz="1400" spc="-15" dirty="0" err="1">
                <a:solidFill>
                  <a:srgbClr val="262626"/>
                </a:solidFill>
                <a:latin typeface="微软雅黑" panose="020B0503020204020204" charset="-122"/>
                <a:ea typeface="微软雅黑" panose="020B0503020204020204" charset="-122"/>
                <a:cs typeface="微软雅黑" panose="020B0503020204020204" charset="-122"/>
              </a:rPr>
              <a:t>支持</a:t>
            </a:r>
            <a:r>
              <a:rPr lang="zh-CN" altLang="en-US" sz="1400" spc="-15" dirty="0">
                <a:solidFill>
                  <a:srgbClr val="262626"/>
                </a:solidFill>
                <a:latin typeface="微软雅黑" panose="020B0503020204020204" charset="-122"/>
                <a:ea typeface="微软雅黑" panose="020B0503020204020204" charset="-122"/>
                <a:cs typeface="微软雅黑" panose="020B0503020204020204" charset="-122"/>
              </a:rPr>
              <a:t>合作银行本行银行账户</a:t>
            </a:r>
            <a:r>
              <a:rPr lang="en-US" altLang="zh-CN" sz="1400" spc="-15" dirty="0">
                <a:solidFill>
                  <a:srgbClr val="262626"/>
                </a:solidFill>
                <a:latin typeface="微软雅黑" panose="020B0503020204020204" charset="-122"/>
                <a:ea typeface="微软雅黑" panose="020B0503020204020204" charset="-122"/>
                <a:cs typeface="微软雅黑" panose="020B0503020204020204" charset="-122"/>
              </a:rPr>
              <a:t>/</a:t>
            </a:r>
            <a:r>
              <a:rPr lang="zh-CN" altLang="en-US" sz="1400" spc="-15" dirty="0">
                <a:solidFill>
                  <a:srgbClr val="262626"/>
                </a:solidFill>
                <a:latin typeface="微软雅黑" panose="020B0503020204020204" charset="-122"/>
                <a:ea typeface="微软雅黑" panose="020B0503020204020204" charset="-122"/>
                <a:cs typeface="微软雅黑" panose="020B0503020204020204" charset="-122"/>
              </a:rPr>
              <a:t>非合作银行的他行银行账户</a:t>
            </a:r>
            <a:endParaRPr lang="en-US" sz="1400" spc="-15" dirty="0">
              <a:solidFill>
                <a:srgbClr val="262626"/>
              </a:solidFill>
              <a:latin typeface="微软雅黑" panose="020B0503020204020204" charset="-122"/>
              <a:ea typeface="微软雅黑" panose="020B0503020204020204" charset="-122"/>
              <a:cs typeface="微软雅黑" panose="020B0503020204020204" charset="-122"/>
            </a:endParaRPr>
          </a:p>
        </p:txBody>
      </p:sp>
      <p:sp>
        <p:nvSpPr>
          <p:cNvPr id="18" name="object 20"/>
          <p:cNvSpPr txBox="1"/>
          <p:nvPr/>
        </p:nvSpPr>
        <p:spPr>
          <a:xfrm>
            <a:off x="784814" y="2004485"/>
            <a:ext cx="6461703" cy="228268"/>
          </a:xfrm>
          <a:prstGeom prst="rect">
            <a:avLst/>
          </a:prstGeom>
        </p:spPr>
        <p:txBody>
          <a:bodyPr vert="horz" wrap="square" lIns="0" tIns="12700" rIns="0" bIns="0" rtlCol="0">
            <a:spAutoFit/>
          </a:bodyPr>
          <a:lstStyle>
            <a:defPPr>
              <a:defRPr kern="0"/>
            </a:defPPr>
          </a:lstStyle>
          <a:p>
            <a:pPr marL="12700">
              <a:lnSpc>
                <a:spcPct val="100000"/>
              </a:lnSpc>
              <a:spcBef>
                <a:spcPts val="100"/>
              </a:spcBef>
              <a:tabLst>
                <a:tab pos="5916295" algn="l"/>
              </a:tabLst>
            </a:pPr>
            <a:r>
              <a:rPr sz="1400" u="sng" dirty="0">
                <a:solidFill>
                  <a:srgbClr val="262626"/>
                </a:solidFill>
                <a:uFill>
                  <a:solidFill>
                    <a:srgbClr val="767171"/>
                  </a:solidFill>
                </a:uFill>
                <a:latin typeface="微软雅黑" panose="020B0503020204020204" charset="-122"/>
                <a:ea typeface="微软雅黑" panose="020B0503020204020204" charset="-122"/>
                <a:cs typeface="微软雅黑" panose="020B0503020204020204" charset="-122"/>
              </a:rPr>
              <a:t>集</a:t>
            </a:r>
            <a:r>
              <a:rPr lang="zh-CN" altLang="en-US" sz="1400" u="sng" dirty="0">
                <a:solidFill>
                  <a:srgbClr val="262626"/>
                </a:solidFill>
                <a:uFill>
                  <a:solidFill>
                    <a:srgbClr val="767171"/>
                  </a:solidFill>
                </a:uFill>
                <a:latin typeface="微软雅黑" panose="020B0503020204020204" charset="-122"/>
                <a:ea typeface="微软雅黑" panose="020B0503020204020204" charset="-122"/>
                <a:cs typeface="微软雅黑" panose="020B0503020204020204" charset="-122"/>
              </a:rPr>
              <a:t>合作银行</a:t>
            </a:r>
            <a:r>
              <a:rPr sz="1400" u="sng" dirty="0">
                <a:solidFill>
                  <a:srgbClr val="262626"/>
                </a:solidFill>
                <a:uFill>
                  <a:solidFill>
                    <a:srgbClr val="767171"/>
                  </a:solidFill>
                </a:uFill>
                <a:latin typeface="微软雅黑" panose="020B0503020204020204" charset="-122"/>
                <a:ea typeface="微软雅黑" panose="020B0503020204020204" charset="-122"/>
                <a:cs typeface="微软雅黑" panose="020B0503020204020204" charset="-122"/>
              </a:rPr>
              <a:t>“</a:t>
            </a:r>
            <a:r>
              <a:rPr sz="1400" b="1" u="sng" dirty="0">
                <a:solidFill>
                  <a:srgbClr val="262626"/>
                </a:solidFill>
                <a:uFill>
                  <a:solidFill>
                    <a:srgbClr val="767171"/>
                  </a:solidFill>
                </a:uFill>
                <a:latin typeface="微软雅黑" panose="020B0503020204020204" charset="-122"/>
                <a:ea typeface="微软雅黑" panose="020B0503020204020204" charset="-122"/>
                <a:cs typeface="微软雅黑" panose="020B0503020204020204" charset="-122"/>
              </a:rPr>
              <a:t>收、管、付</a:t>
            </a:r>
            <a:r>
              <a:rPr sz="1400" u="sng" dirty="0">
                <a:solidFill>
                  <a:srgbClr val="262626"/>
                </a:solidFill>
                <a:uFill>
                  <a:solidFill>
                    <a:srgbClr val="767171"/>
                  </a:solidFill>
                </a:uFill>
                <a:latin typeface="微软雅黑" panose="020B0503020204020204" charset="-122"/>
                <a:ea typeface="微软雅黑" panose="020B0503020204020204" charset="-122"/>
                <a:cs typeface="微软雅黑" panose="020B0503020204020204" charset="-122"/>
              </a:rPr>
              <a:t>”为一体的全流程线上化资金结算解决方案</a:t>
            </a:r>
            <a:r>
              <a:rPr sz="1400" u="sng" spc="-50" dirty="0">
                <a:solidFill>
                  <a:srgbClr val="262626"/>
                </a:solidFill>
                <a:uFill>
                  <a:solidFill>
                    <a:srgbClr val="767171"/>
                  </a:solidFill>
                </a:uFill>
                <a:latin typeface="微软雅黑" panose="020B0503020204020204" charset="-122"/>
                <a:ea typeface="微软雅黑" panose="020B0503020204020204" charset="-122"/>
                <a:cs typeface="微软雅黑" panose="020B0503020204020204" charset="-122"/>
              </a:rPr>
              <a:t>。</a:t>
            </a:r>
            <a:r>
              <a:rPr sz="1200" u="sng" dirty="0">
                <a:solidFill>
                  <a:srgbClr val="262626"/>
                </a:solidFill>
                <a:uFill>
                  <a:solidFill>
                    <a:srgbClr val="767171"/>
                  </a:solidFill>
                </a:uFill>
                <a:latin typeface="微软雅黑" panose="020B0503020204020204" charset="-122"/>
                <a:ea typeface="微软雅黑" panose="020B0503020204020204" charset="-122"/>
                <a:cs typeface="微软雅黑" panose="020B0503020204020204" charset="-122"/>
              </a:rPr>
              <a:t>	</a:t>
            </a:r>
            <a:endParaRPr sz="1200" dirty="0">
              <a:latin typeface="微软雅黑" panose="020B0503020204020204" charset="-122"/>
              <a:ea typeface="微软雅黑" panose="020B0503020204020204" charset="-122"/>
              <a:cs typeface="微软雅黑" panose="020B0503020204020204" charset="-122"/>
            </a:endParaRPr>
          </a:p>
        </p:txBody>
      </p:sp>
      <p:grpSp>
        <p:nvGrpSpPr>
          <p:cNvPr id="19" name="object 23"/>
          <p:cNvGrpSpPr/>
          <p:nvPr/>
        </p:nvGrpSpPr>
        <p:grpSpPr>
          <a:xfrm>
            <a:off x="724575" y="2640425"/>
            <a:ext cx="2787015" cy="502920"/>
            <a:chOff x="669655" y="3049056"/>
            <a:chExt cx="2787015" cy="502920"/>
          </a:xfrm>
        </p:grpSpPr>
        <p:sp>
          <p:nvSpPr>
            <p:cNvPr id="20" name="object 24"/>
            <p:cNvSpPr/>
            <p:nvPr/>
          </p:nvSpPr>
          <p:spPr>
            <a:xfrm>
              <a:off x="669655" y="3049056"/>
              <a:ext cx="2787015" cy="502920"/>
            </a:xfrm>
            <a:custGeom>
              <a:avLst/>
              <a:gdLst/>
              <a:ahLst/>
              <a:cxnLst/>
              <a:rect l="l" t="t" r="r" b="b"/>
              <a:pathLst>
                <a:path w="2787015" h="502920">
                  <a:moveTo>
                    <a:pt x="2702682" y="0"/>
                  </a:moveTo>
                  <a:lnTo>
                    <a:pt x="83801" y="0"/>
                  </a:lnTo>
                  <a:lnTo>
                    <a:pt x="51182" y="6585"/>
                  </a:lnTo>
                  <a:lnTo>
                    <a:pt x="24544" y="24545"/>
                  </a:lnTo>
                  <a:lnTo>
                    <a:pt x="6585" y="51182"/>
                  </a:lnTo>
                  <a:lnTo>
                    <a:pt x="0" y="83802"/>
                  </a:lnTo>
                  <a:lnTo>
                    <a:pt x="0" y="419007"/>
                  </a:lnTo>
                  <a:lnTo>
                    <a:pt x="6585" y="451626"/>
                  </a:lnTo>
                  <a:lnTo>
                    <a:pt x="24544" y="478264"/>
                  </a:lnTo>
                  <a:lnTo>
                    <a:pt x="51182" y="496223"/>
                  </a:lnTo>
                  <a:lnTo>
                    <a:pt x="83801" y="502809"/>
                  </a:lnTo>
                  <a:lnTo>
                    <a:pt x="2702682" y="502809"/>
                  </a:lnTo>
                  <a:lnTo>
                    <a:pt x="2735302" y="496223"/>
                  </a:lnTo>
                  <a:lnTo>
                    <a:pt x="2761939" y="478264"/>
                  </a:lnTo>
                  <a:lnTo>
                    <a:pt x="2779899" y="451626"/>
                  </a:lnTo>
                  <a:lnTo>
                    <a:pt x="2786484" y="419007"/>
                  </a:lnTo>
                  <a:lnTo>
                    <a:pt x="2786484" y="83802"/>
                  </a:lnTo>
                  <a:lnTo>
                    <a:pt x="2779899" y="51182"/>
                  </a:lnTo>
                  <a:lnTo>
                    <a:pt x="2761939" y="24545"/>
                  </a:lnTo>
                  <a:lnTo>
                    <a:pt x="2735302" y="6585"/>
                  </a:lnTo>
                  <a:lnTo>
                    <a:pt x="2702682" y="0"/>
                  </a:lnTo>
                  <a:close/>
                </a:path>
              </a:pathLst>
            </a:custGeom>
            <a:solidFill>
              <a:srgbClr val="FFFFFF"/>
            </a:solidFill>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sp>
          <p:nvSpPr>
            <p:cNvPr id="21" name="object 25"/>
            <p:cNvSpPr/>
            <p:nvPr/>
          </p:nvSpPr>
          <p:spPr>
            <a:xfrm>
              <a:off x="669655" y="3049056"/>
              <a:ext cx="2787015" cy="502920"/>
            </a:xfrm>
            <a:custGeom>
              <a:avLst/>
              <a:gdLst/>
              <a:ahLst/>
              <a:cxnLst/>
              <a:rect l="l" t="t" r="r" b="b"/>
              <a:pathLst>
                <a:path w="2787015" h="502920">
                  <a:moveTo>
                    <a:pt x="0" y="83802"/>
                  </a:moveTo>
                  <a:lnTo>
                    <a:pt x="6585" y="51182"/>
                  </a:lnTo>
                  <a:lnTo>
                    <a:pt x="24544" y="24545"/>
                  </a:lnTo>
                  <a:lnTo>
                    <a:pt x="51182" y="6585"/>
                  </a:lnTo>
                  <a:lnTo>
                    <a:pt x="83801" y="0"/>
                  </a:lnTo>
                  <a:lnTo>
                    <a:pt x="2702683" y="0"/>
                  </a:lnTo>
                  <a:lnTo>
                    <a:pt x="2735302" y="6585"/>
                  </a:lnTo>
                  <a:lnTo>
                    <a:pt x="2761940" y="24545"/>
                  </a:lnTo>
                  <a:lnTo>
                    <a:pt x="2779899" y="51182"/>
                  </a:lnTo>
                  <a:lnTo>
                    <a:pt x="2786485" y="83802"/>
                  </a:lnTo>
                  <a:lnTo>
                    <a:pt x="2786485" y="419007"/>
                  </a:lnTo>
                  <a:lnTo>
                    <a:pt x="2779899" y="451626"/>
                  </a:lnTo>
                  <a:lnTo>
                    <a:pt x="2761940" y="478263"/>
                  </a:lnTo>
                  <a:lnTo>
                    <a:pt x="2735302" y="496223"/>
                  </a:lnTo>
                  <a:lnTo>
                    <a:pt x="2702683" y="502809"/>
                  </a:lnTo>
                  <a:lnTo>
                    <a:pt x="83801" y="502809"/>
                  </a:lnTo>
                  <a:lnTo>
                    <a:pt x="51182" y="496223"/>
                  </a:lnTo>
                  <a:lnTo>
                    <a:pt x="24544" y="478263"/>
                  </a:lnTo>
                  <a:lnTo>
                    <a:pt x="6585" y="451626"/>
                  </a:lnTo>
                  <a:lnTo>
                    <a:pt x="0" y="419007"/>
                  </a:lnTo>
                  <a:lnTo>
                    <a:pt x="0" y="83802"/>
                  </a:lnTo>
                  <a:close/>
                </a:path>
              </a:pathLst>
            </a:custGeom>
            <a:ln w="12700">
              <a:solidFill>
                <a:srgbClr val="0D0D0D"/>
              </a:solidFill>
            </a:ln>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sp>
          <p:nvSpPr>
            <p:cNvPr id="22" name="object 26"/>
            <p:cNvSpPr/>
            <p:nvPr/>
          </p:nvSpPr>
          <p:spPr>
            <a:xfrm>
              <a:off x="726893" y="3105273"/>
              <a:ext cx="1158240" cy="390525"/>
            </a:xfrm>
            <a:custGeom>
              <a:avLst/>
              <a:gdLst/>
              <a:ahLst/>
              <a:cxnLst/>
              <a:rect l="l" t="t" r="r" b="b"/>
              <a:pathLst>
                <a:path w="1158239" h="390525">
                  <a:moveTo>
                    <a:pt x="1093145" y="0"/>
                  </a:moveTo>
                  <a:lnTo>
                    <a:pt x="65064" y="0"/>
                  </a:lnTo>
                  <a:lnTo>
                    <a:pt x="39738" y="5113"/>
                  </a:lnTo>
                  <a:lnTo>
                    <a:pt x="19056" y="19056"/>
                  </a:lnTo>
                  <a:lnTo>
                    <a:pt x="5113" y="39738"/>
                  </a:lnTo>
                  <a:lnTo>
                    <a:pt x="0" y="65064"/>
                  </a:lnTo>
                  <a:lnTo>
                    <a:pt x="0" y="325310"/>
                  </a:lnTo>
                  <a:lnTo>
                    <a:pt x="5113" y="350636"/>
                  </a:lnTo>
                  <a:lnTo>
                    <a:pt x="19056" y="371318"/>
                  </a:lnTo>
                  <a:lnTo>
                    <a:pt x="39738" y="385262"/>
                  </a:lnTo>
                  <a:lnTo>
                    <a:pt x="65064" y="390375"/>
                  </a:lnTo>
                  <a:lnTo>
                    <a:pt x="1093145" y="390375"/>
                  </a:lnTo>
                  <a:lnTo>
                    <a:pt x="1118471" y="385262"/>
                  </a:lnTo>
                  <a:lnTo>
                    <a:pt x="1139153" y="371318"/>
                  </a:lnTo>
                  <a:lnTo>
                    <a:pt x="1153096" y="350636"/>
                  </a:lnTo>
                  <a:lnTo>
                    <a:pt x="1158209" y="325310"/>
                  </a:lnTo>
                  <a:lnTo>
                    <a:pt x="1158209" y="65064"/>
                  </a:lnTo>
                  <a:lnTo>
                    <a:pt x="1153096" y="39738"/>
                  </a:lnTo>
                  <a:lnTo>
                    <a:pt x="1139153" y="19056"/>
                  </a:lnTo>
                  <a:lnTo>
                    <a:pt x="1118471" y="5113"/>
                  </a:lnTo>
                  <a:lnTo>
                    <a:pt x="1093145" y="0"/>
                  </a:lnTo>
                  <a:close/>
                </a:path>
              </a:pathLst>
            </a:custGeom>
            <a:solidFill>
              <a:srgbClr val="FFFFFF"/>
            </a:solidFill>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sp>
          <p:nvSpPr>
            <p:cNvPr id="23" name="object 27"/>
            <p:cNvSpPr/>
            <p:nvPr/>
          </p:nvSpPr>
          <p:spPr>
            <a:xfrm>
              <a:off x="726893" y="3105273"/>
              <a:ext cx="1158240" cy="390525"/>
            </a:xfrm>
            <a:custGeom>
              <a:avLst/>
              <a:gdLst/>
              <a:ahLst/>
              <a:cxnLst/>
              <a:rect l="l" t="t" r="r" b="b"/>
              <a:pathLst>
                <a:path w="1158239" h="390525">
                  <a:moveTo>
                    <a:pt x="0" y="65064"/>
                  </a:moveTo>
                  <a:lnTo>
                    <a:pt x="5113" y="39738"/>
                  </a:lnTo>
                  <a:lnTo>
                    <a:pt x="19056" y="19056"/>
                  </a:lnTo>
                  <a:lnTo>
                    <a:pt x="39738" y="5113"/>
                  </a:lnTo>
                  <a:lnTo>
                    <a:pt x="65064" y="0"/>
                  </a:lnTo>
                  <a:lnTo>
                    <a:pt x="1093146" y="0"/>
                  </a:lnTo>
                  <a:lnTo>
                    <a:pt x="1118471" y="5113"/>
                  </a:lnTo>
                  <a:lnTo>
                    <a:pt x="1139153" y="19056"/>
                  </a:lnTo>
                  <a:lnTo>
                    <a:pt x="1153096" y="39738"/>
                  </a:lnTo>
                  <a:lnTo>
                    <a:pt x="1158210" y="65064"/>
                  </a:lnTo>
                  <a:lnTo>
                    <a:pt x="1158210" y="325311"/>
                  </a:lnTo>
                  <a:lnTo>
                    <a:pt x="1153096" y="350637"/>
                  </a:lnTo>
                  <a:lnTo>
                    <a:pt x="1139153" y="371319"/>
                  </a:lnTo>
                  <a:lnTo>
                    <a:pt x="1118471" y="385262"/>
                  </a:lnTo>
                  <a:lnTo>
                    <a:pt x="1093146" y="390376"/>
                  </a:lnTo>
                  <a:lnTo>
                    <a:pt x="65064" y="390376"/>
                  </a:lnTo>
                  <a:lnTo>
                    <a:pt x="39738" y="385262"/>
                  </a:lnTo>
                  <a:lnTo>
                    <a:pt x="19056" y="371319"/>
                  </a:lnTo>
                  <a:lnTo>
                    <a:pt x="5113" y="350637"/>
                  </a:lnTo>
                  <a:lnTo>
                    <a:pt x="0" y="325311"/>
                  </a:lnTo>
                  <a:lnTo>
                    <a:pt x="0" y="65064"/>
                  </a:lnTo>
                  <a:close/>
                </a:path>
              </a:pathLst>
            </a:custGeom>
            <a:ln w="12700">
              <a:solidFill>
                <a:srgbClr val="0D0D0D"/>
              </a:solidFill>
            </a:ln>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grpSp>
      <p:sp>
        <p:nvSpPr>
          <p:cNvPr id="24" name="object 28"/>
          <p:cNvSpPr txBox="1"/>
          <p:nvPr/>
        </p:nvSpPr>
        <p:spPr>
          <a:xfrm>
            <a:off x="941817" y="2743509"/>
            <a:ext cx="838200" cy="228268"/>
          </a:xfrm>
          <a:prstGeom prst="rect">
            <a:avLst/>
          </a:prstGeom>
        </p:spPr>
        <p:txBody>
          <a:bodyPr vert="horz" wrap="square" lIns="0" tIns="12700" rIns="0" bIns="0" rtlCol="0">
            <a:spAutoFit/>
          </a:bodyPr>
          <a:lstStyle>
            <a:defPPr>
              <a:defRPr kern="0"/>
            </a:defPPr>
          </a:lstStyle>
          <a:p>
            <a:pPr marL="12700">
              <a:lnSpc>
                <a:spcPct val="100000"/>
              </a:lnSpc>
              <a:spcBef>
                <a:spcPts val="100"/>
              </a:spcBef>
            </a:pPr>
            <a:r>
              <a:rPr sz="1400" spc="-15" dirty="0">
                <a:solidFill>
                  <a:srgbClr val="262626"/>
                </a:solidFill>
                <a:latin typeface="微软雅黑" panose="020B0503020204020204" charset="-122"/>
                <a:ea typeface="微软雅黑" panose="020B0503020204020204" charset="-122"/>
                <a:cs typeface="微软雅黑" panose="020B0503020204020204" charset="-122"/>
              </a:rPr>
              <a:t>收单渠道</a:t>
            </a:r>
            <a:endParaRPr sz="1400">
              <a:latin typeface="微软雅黑" panose="020B0503020204020204" charset="-122"/>
              <a:ea typeface="微软雅黑" panose="020B0503020204020204" charset="-122"/>
              <a:cs typeface="微软雅黑" panose="020B0503020204020204" charset="-122"/>
            </a:endParaRPr>
          </a:p>
        </p:txBody>
      </p:sp>
      <p:grpSp>
        <p:nvGrpSpPr>
          <p:cNvPr id="25" name="object 29"/>
          <p:cNvGrpSpPr/>
          <p:nvPr/>
        </p:nvGrpSpPr>
        <p:grpSpPr>
          <a:xfrm>
            <a:off x="2266683" y="2696642"/>
            <a:ext cx="1158240" cy="390525"/>
            <a:chOff x="2211763" y="3105273"/>
            <a:chExt cx="1158240" cy="390525"/>
          </a:xfrm>
        </p:grpSpPr>
        <p:sp>
          <p:nvSpPr>
            <p:cNvPr id="26" name="object 30"/>
            <p:cNvSpPr/>
            <p:nvPr/>
          </p:nvSpPr>
          <p:spPr>
            <a:xfrm>
              <a:off x="2211763" y="3105273"/>
              <a:ext cx="1158240" cy="390525"/>
            </a:xfrm>
            <a:custGeom>
              <a:avLst/>
              <a:gdLst/>
              <a:ahLst/>
              <a:cxnLst/>
              <a:rect l="l" t="t" r="r" b="b"/>
              <a:pathLst>
                <a:path w="1158239" h="390525">
                  <a:moveTo>
                    <a:pt x="1093144" y="0"/>
                  </a:moveTo>
                  <a:lnTo>
                    <a:pt x="65064" y="0"/>
                  </a:lnTo>
                  <a:lnTo>
                    <a:pt x="39738" y="5113"/>
                  </a:lnTo>
                  <a:lnTo>
                    <a:pt x="19056" y="19056"/>
                  </a:lnTo>
                  <a:lnTo>
                    <a:pt x="5113" y="39738"/>
                  </a:lnTo>
                  <a:lnTo>
                    <a:pt x="0" y="65064"/>
                  </a:lnTo>
                  <a:lnTo>
                    <a:pt x="0" y="325310"/>
                  </a:lnTo>
                  <a:lnTo>
                    <a:pt x="5113" y="350636"/>
                  </a:lnTo>
                  <a:lnTo>
                    <a:pt x="19056" y="371318"/>
                  </a:lnTo>
                  <a:lnTo>
                    <a:pt x="39738" y="385262"/>
                  </a:lnTo>
                  <a:lnTo>
                    <a:pt x="65064" y="390375"/>
                  </a:lnTo>
                  <a:lnTo>
                    <a:pt x="1093144" y="390375"/>
                  </a:lnTo>
                  <a:lnTo>
                    <a:pt x="1118471" y="385262"/>
                  </a:lnTo>
                  <a:lnTo>
                    <a:pt x="1139152" y="371318"/>
                  </a:lnTo>
                  <a:lnTo>
                    <a:pt x="1153096" y="350636"/>
                  </a:lnTo>
                  <a:lnTo>
                    <a:pt x="1158209" y="325310"/>
                  </a:lnTo>
                  <a:lnTo>
                    <a:pt x="1158209" y="65064"/>
                  </a:lnTo>
                  <a:lnTo>
                    <a:pt x="1153096" y="39738"/>
                  </a:lnTo>
                  <a:lnTo>
                    <a:pt x="1139152" y="19056"/>
                  </a:lnTo>
                  <a:lnTo>
                    <a:pt x="1118471" y="5113"/>
                  </a:lnTo>
                  <a:lnTo>
                    <a:pt x="1093144" y="0"/>
                  </a:lnTo>
                  <a:close/>
                </a:path>
              </a:pathLst>
            </a:custGeom>
            <a:solidFill>
              <a:srgbClr val="FFFFFF"/>
            </a:solidFill>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sp>
          <p:nvSpPr>
            <p:cNvPr id="27" name="object 31"/>
            <p:cNvSpPr/>
            <p:nvPr/>
          </p:nvSpPr>
          <p:spPr>
            <a:xfrm>
              <a:off x="2211763" y="3105273"/>
              <a:ext cx="1158240" cy="390525"/>
            </a:xfrm>
            <a:custGeom>
              <a:avLst/>
              <a:gdLst/>
              <a:ahLst/>
              <a:cxnLst/>
              <a:rect l="l" t="t" r="r" b="b"/>
              <a:pathLst>
                <a:path w="1158239" h="390525">
                  <a:moveTo>
                    <a:pt x="0" y="65064"/>
                  </a:moveTo>
                  <a:lnTo>
                    <a:pt x="5113" y="39738"/>
                  </a:lnTo>
                  <a:lnTo>
                    <a:pt x="19056" y="19056"/>
                  </a:lnTo>
                  <a:lnTo>
                    <a:pt x="39738" y="5113"/>
                  </a:lnTo>
                  <a:lnTo>
                    <a:pt x="65064" y="0"/>
                  </a:lnTo>
                  <a:lnTo>
                    <a:pt x="1093146" y="0"/>
                  </a:lnTo>
                  <a:lnTo>
                    <a:pt x="1118471" y="5113"/>
                  </a:lnTo>
                  <a:lnTo>
                    <a:pt x="1139153" y="19056"/>
                  </a:lnTo>
                  <a:lnTo>
                    <a:pt x="1153096" y="39738"/>
                  </a:lnTo>
                  <a:lnTo>
                    <a:pt x="1158210" y="65064"/>
                  </a:lnTo>
                  <a:lnTo>
                    <a:pt x="1158210" y="325311"/>
                  </a:lnTo>
                  <a:lnTo>
                    <a:pt x="1153096" y="350637"/>
                  </a:lnTo>
                  <a:lnTo>
                    <a:pt x="1139153" y="371319"/>
                  </a:lnTo>
                  <a:lnTo>
                    <a:pt x="1118471" y="385262"/>
                  </a:lnTo>
                  <a:lnTo>
                    <a:pt x="1093146" y="390376"/>
                  </a:lnTo>
                  <a:lnTo>
                    <a:pt x="65064" y="390376"/>
                  </a:lnTo>
                  <a:lnTo>
                    <a:pt x="39738" y="385262"/>
                  </a:lnTo>
                  <a:lnTo>
                    <a:pt x="19056" y="371319"/>
                  </a:lnTo>
                  <a:lnTo>
                    <a:pt x="5113" y="350637"/>
                  </a:lnTo>
                  <a:lnTo>
                    <a:pt x="0" y="325311"/>
                  </a:lnTo>
                  <a:lnTo>
                    <a:pt x="0" y="65064"/>
                  </a:lnTo>
                  <a:close/>
                </a:path>
              </a:pathLst>
            </a:custGeom>
            <a:ln w="12700">
              <a:solidFill>
                <a:srgbClr val="0D0D0D"/>
              </a:solidFill>
            </a:ln>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grpSp>
      <p:sp>
        <p:nvSpPr>
          <p:cNvPr id="28" name="object 32"/>
          <p:cNvSpPr txBox="1"/>
          <p:nvPr/>
        </p:nvSpPr>
        <p:spPr>
          <a:xfrm>
            <a:off x="2426686" y="2743509"/>
            <a:ext cx="838200" cy="228268"/>
          </a:xfrm>
          <a:prstGeom prst="rect">
            <a:avLst/>
          </a:prstGeom>
        </p:spPr>
        <p:txBody>
          <a:bodyPr vert="horz" wrap="square" lIns="0" tIns="12700" rIns="0" bIns="0" rtlCol="0">
            <a:spAutoFit/>
          </a:bodyPr>
          <a:lstStyle>
            <a:defPPr>
              <a:defRPr kern="0"/>
            </a:defPPr>
          </a:lstStyle>
          <a:p>
            <a:pPr marL="12700">
              <a:lnSpc>
                <a:spcPct val="100000"/>
              </a:lnSpc>
              <a:spcBef>
                <a:spcPts val="100"/>
              </a:spcBef>
            </a:pPr>
            <a:r>
              <a:rPr sz="1400" spc="-15" dirty="0">
                <a:solidFill>
                  <a:srgbClr val="262626"/>
                </a:solidFill>
                <a:latin typeface="微软雅黑" panose="020B0503020204020204" charset="-122"/>
                <a:ea typeface="微软雅黑" panose="020B0503020204020204" charset="-122"/>
                <a:cs typeface="微软雅黑" panose="020B0503020204020204" charset="-122"/>
              </a:rPr>
              <a:t>转账入金</a:t>
            </a:r>
            <a:endParaRPr sz="1400" dirty="0">
              <a:latin typeface="微软雅黑" panose="020B0503020204020204" charset="-122"/>
              <a:ea typeface="微软雅黑" panose="020B0503020204020204" charset="-122"/>
              <a:cs typeface="微软雅黑" panose="020B0503020204020204" charset="-122"/>
            </a:endParaRPr>
          </a:p>
        </p:txBody>
      </p:sp>
      <p:grpSp>
        <p:nvGrpSpPr>
          <p:cNvPr id="29" name="object 33"/>
          <p:cNvGrpSpPr/>
          <p:nvPr/>
        </p:nvGrpSpPr>
        <p:grpSpPr>
          <a:xfrm>
            <a:off x="2021144" y="3209830"/>
            <a:ext cx="245514" cy="541770"/>
            <a:chOff x="1966225" y="3654387"/>
            <a:chExt cx="203200" cy="311785"/>
          </a:xfrm>
        </p:grpSpPr>
        <p:sp>
          <p:nvSpPr>
            <p:cNvPr id="30" name="object 34"/>
            <p:cNvSpPr/>
            <p:nvPr/>
          </p:nvSpPr>
          <p:spPr>
            <a:xfrm>
              <a:off x="1966225" y="3654387"/>
              <a:ext cx="203200" cy="311785"/>
            </a:xfrm>
            <a:custGeom>
              <a:avLst/>
              <a:gdLst/>
              <a:ahLst/>
              <a:cxnLst/>
              <a:rect l="l" t="t" r="r" b="b"/>
              <a:pathLst>
                <a:path w="203200" h="311785">
                  <a:moveTo>
                    <a:pt x="151996" y="0"/>
                  </a:moveTo>
                  <a:lnTo>
                    <a:pt x="50665" y="0"/>
                  </a:lnTo>
                  <a:lnTo>
                    <a:pt x="50665" y="210167"/>
                  </a:lnTo>
                  <a:lnTo>
                    <a:pt x="0" y="210167"/>
                  </a:lnTo>
                  <a:lnTo>
                    <a:pt x="101330" y="311497"/>
                  </a:lnTo>
                  <a:lnTo>
                    <a:pt x="202661" y="210167"/>
                  </a:lnTo>
                  <a:lnTo>
                    <a:pt x="151996" y="210167"/>
                  </a:lnTo>
                  <a:lnTo>
                    <a:pt x="151996" y="0"/>
                  </a:lnTo>
                  <a:close/>
                </a:path>
              </a:pathLst>
            </a:custGeom>
            <a:solidFill>
              <a:srgbClr val="FFFFFF"/>
            </a:solidFill>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sp>
          <p:nvSpPr>
            <p:cNvPr id="31" name="object 35"/>
            <p:cNvSpPr/>
            <p:nvPr/>
          </p:nvSpPr>
          <p:spPr>
            <a:xfrm>
              <a:off x="1966225" y="3654387"/>
              <a:ext cx="203200" cy="311785"/>
            </a:xfrm>
            <a:custGeom>
              <a:avLst/>
              <a:gdLst/>
              <a:ahLst/>
              <a:cxnLst/>
              <a:rect l="l" t="t" r="r" b="b"/>
              <a:pathLst>
                <a:path w="203200" h="311785">
                  <a:moveTo>
                    <a:pt x="0" y="210167"/>
                  </a:moveTo>
                  <a:lnTo>
                    <a:pt x="50665" y="210167"/>
                  </a:lnTo>
                  <a:lnTo>
                    <a:pt x="50665" y="0"/>
                  </a:lnTo>
                  <a:lnTo>
                    <a:pt x="151996" y="0"/>
                  </a:lnTo>
                  <a:lnTo>
                    <a:pt x="151996" y="210167"/>
                  </a:lnTo>
                  <a:lnTo>
                    <a:pt x="202662" y="210167"/>
                  </a:lnTo>
                  <a:lnTo>
                    <a:pt x="101331" y="311498"/>
                  </a:lnTo>
                  <a:lnTo>
                    <a:pt x="0" y="210167"/>
                  </a:lnTo>
                  <a:close/>
                </a:path>
              </a:pathLst>
            </a:custGeom>
            <a:ln w="12700">
              <a:solidFill>
                <a:srgbClr val="0D0D0D"/>
              </a:solidFill>
            </a:ln>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grpSp>
      <p:grpSp>
        <p:nvGrpSpPr>
          <p:cNvPr id="32" name="object 36"/>
          <p:cNvGrpSpPr/>
          <p:nvPr/>
        </p:nvGrpSpPr>
        <p:grpSpPr>
          <a:xfrm>
            <a:off x="745435" y="3817067"/>
            <a:ext cx="2787015" cy="568325"/>
            <a:chOff x="669656" y="4023143"/>
            <a:chExt cx="2787015" cy="568325"/>
          </a:xfrm>
        </p:grpSpPr>
        <p:sp>
          <p:nvSpPr>
            <p:cNvPr id="33" name="object 37"/>
            <p:cNvSpPr/>
            <p:nvPr/>
          </p:nvSpPr>
          <p:spPr>
            <a:xfrm>
              <a:off x="669656" y="4023143"/>
              <a:ext cx="2787015" cy="568325"/>
            </a:xfrm>
            <a:custGeom>
              <a:avLst/>
              <a:gdLst/>
              <a:ahLst/>
              <a:cxnLst/>
              <a:rect l="l" t="t" r="r" b="b"/>
              <a:pathLst>
                <a:path w="2787015" h="568325">
                  <a:moveTo>
                    <a:pt x="2753625" y="0"/>
                  </a:moveTo>
                  <a:lnTo>
                    <a:pt x="32859" y="0"/>
                  </a:lnTo>
                  <a:lnTo>
                    <a:pt x="20069" y="2582"/>
                  </a:lnTo>
                  <a:lnTo>
                    <a:pt x="9624" y="9624"/>
                  </a:lnTo>
                  <a:lnTo>
                    <a:pt x="2582" y="20068"/>
                  </a:lnTo>
                  <a:lnTo>
                    <a:pt x="0" y="32858"/>
                  </a:lnTo>
                  <a:lnTo>
                    <a:pt x="0" y="535274"/>
                  </a:lnTo>
                  <a:lnTo>
                    <a:pt x="2582" y="548065"/>
                  </a:lnTo>
                  <a:lnTo>
                    <a:pt x="9624" y="558510"/>
                  </a:lnTo>
                  <a:lnTo>
                    <a:pt x="20069" y="565552"/>
                  </a:lnTo>
                  <a:lnTo>
                    <a:pt x="32859" y="568134"/>
                  </a:lnTo>
                  <a:lnTo>
                    <a:pt x="2753625" y="568134"/>
                  </a:lnTo>
                  <a:lnTo>
                    <a:pt x="2766415" y="565552"/>
                  </a:lnTo>
                  <a:lnTo>
                    <a:pt x="2776860" y="558510"/>
                  </a:lnTo>
                  <a:lnTo>
                    <a:pt x="2783902" y="548065"/>
                  </a:lnTo>
                  <a:lnTo>
                    <a:pt x="2786485" y="535274"/>
                  </a:lnTo>
                  <a:lnTo>
                    <a:pt x="2786485" y="32858"/>
                  </a:lnTo>
                  <a:lnTo>
                    <a:pt x="2783902" y="20068"/>
                  </a:lnTo>
                  <a:lnTo>
                    <a:pt x="2776860" y="9624"/>
                  </a:lnTo>
                  <a:lnTo>
                    <a:pt x="2766415" y="2582"/>
                  </a:lnTo>
                  <a:lnTo>
                    <a:pt x="2753625" y="0"/>
                  </a:lnTo>
                  <a:close/>
                </a:path>
              </a:pathLst>
            </a:custGeom>
            <a:solidFill>
              <a:srgbClr val="FFFFFF"/>
            </a:solidFill>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sp>
          <p:nvSpPr>
            <p:cNvPr id="34" name="object 38"/>
            <p:cNvSpPr/>
            <p:nvPr/>
          </p:nvSpPr>
          <p:spPr>
            <a:xfrm>
              <a:off x="669656" y="4023143"/>
              <a:ext cx="2787015" cy="568325"/>
            </a:xfrm>
            <a:custGeom>
              <a:avLst/>
              <a:gdLst/>
              <a:ahLst/>
              <a:cxnLst/>
              <a:rect l="l" t="t" r="r" b="b"/>
              <a:pathLst>
                <a:path w="2787015" h="568325">
                  <a:moveTo>
                    <a:pt x="0" y="32859"/>
                  </a:moveTo>
                  <a:lnTo>
                    <a:pt x="2582" y="20069"/>
                  </a:lnTo>
                  <a:lnTo>
                    <a:pt x="9624" y="9624"/>
                  </a:lnTo>
                  <a:lnTo>
                    <a:pt x="20069" y="2582"/>
                  </a:lnTo>
                  <a:lnTo>
                    <a:pt x="32859" y="0"/>
                  </a:lnTo>
                  <a:lnTo>
                    <a:pt x="2753626" y="0"/>
                  </a:lnTo>
                  <a:lnTo>
                    <a:pt x="2766416" y="2582"/>
                  </a:lnTo>
                  <a:lnTo>
                    <a:pt x="2776860" y="9624"/>
                  </a:lnTo>
                  <a:lnTo>
                    <a:pt x="2783902" y="20069"/>
                  </a:lnTo>
                  <a:lnTo>
                    <a:pt x="2786485" y="32859"/>
                  </a:lnTo>
                  <a:lnTo>
                    <a:pt x="2786485" y="535275"/>
                  </a:lnTo>
                  <a:lnTo>
                    <a:pt x="2783902" y="548065"/>
                  </a:lnTo>
                  <a:lnTo>
                    <a:pt x="2776860" y="558510"/>
                  </a:lnTo>
                  <a:lnTo>
                    <a:pt x="2766416" y="565552"/>
                  </a:lnTo>
                  <a:lnTo>
                    <a:pt x="2753626" y="568135"/>
                  </a:lnTo>
                  <a:lnTo>
                    <a:pt x="32859" y="568135"/>
                  </a:lnTo>
                  <a:lnTo>
                    <a:pt x="20069" y="565552"/>
                  </a:lnTo>
                  <a:lnTo>
                    <a:pt x="9624" y="558510"/>
                  </a:lnTo>
                  <a:lnTo>
                    <a:pt x="2582" y="548065"/>
                  </a:lnTo>
                  <a:lnTo>
                    <a:pt x="0" y="535275"/>
                  </a:lnTo>
                  <a:lnTo>
                    <a:pt x="0" y="32859"/>
                  </a:lnTo>
                  <a:close/>
                </a:path>
              </a:pathLst>
            </a:custGeom>
            <a:ln w="12700">
              <a:solidFill>
                <a:srgbClr val="0D0D0D"/>
              </a:solidFill>
            </a:ln>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grpSp>
      <p:sp>
        <p:nvSpPr>
          <p:cNvPr id="35" name="object 39"/>
          <p:cNvSpPr txBox="1"/>
          <p:nvPr/>
        </p:nvSpPr>
        <p:spPr>
          <a:xfrm>
            <a:off x="818670" y="3864121"/>
            <a:ext cx="2640330" cy="409728"/>
          </a:xfrm>
          <a:prstGeom prst="rect">
            <a:avLst/>
          </a:prstGeom>
        </p:spPr>
        <p:txBody>
          <a:bodyPr vert="horz" wrap="square" lIns="0" tIns="27305" rIns="0" bIns="0" rtlCol="0">
            <a:spAutoFit/>
          </a:bodyPr>
          <a:lstStyle>
            <a:defPPr>
              <a:defRPr kern="0"/>
            </a:defPPr>
          </a:lstStyle>
          <a:p>
            <a:pPr marR="24130" algn="ctr">
              <a:lnSpc>
                <a:spcPct val="100000"/>
              </a:lnSpc>
              <a:spcBef>
                <a:spcPts val="215"/>
              </a:spcBef>
            </a:pPr>
            <a:r>
              <a:rPr lang="zh-CN" altLang="en-US" sz="1200" spc="-5" dirty="0">
                <a:solidFill>
                  <a:srgbClr val="262626"/>
                </a:solidFill>
                <a:latin typeface="微软雅黑" panose="020B0503020204020204" charset="-122"/>
                <a:ea typeface="微软雅黑" panose="020B0503020204020204" charset="-122"/>
                <a:cs typeface="微软雅黑" panose="020B0503020204020204" charset="-122"/>
              </a:rPr>
              <a:t>银行</a:t>
            </a:r>
            <a:r>
              <a:rPr sz="1200" spc="-5" dirty="0" err="1">
                <a:solidFill>
                  <a:srgbClr val="262626"/>
                </a:solidFill>
                <a:latin typeface="微软雅黑" panose="020B0503020204020204" charset="-122"/>
                <a:ea typeface="微软雅黑" panose="020B0503020204020204" charset="-122"/>
                <a:cs typeface="微软雅黑" panose="020B0503020204020204" charset="-122"/>
              </a:rPr>
              <a:t>资金账户管理体系</a:t>
            </a:r>
            <a:endParaRPr sz="1200" dirty="0">
              <a:latin typeface="微软雅黑" panose="020B0503020204020204" charset="-122"/>
              <a:ea typeface="微软雅黑" panose="020B0503020204020204" charset="-122"/>
              <a:cs typeface="微软雅黑" panose="020B0503020204020204" charset="-122"/>
            </a:endParaRPr>
          </a:p>
          <a:p>
            <a:pPr algn="ctr">
              <a:lnSpc>
                <a:spcPct val="100000"/>
              </a:lnSpc>
              <a:spcBef>
                <a:spcPts val="70"/>
              </a:spcBef>
            </a:pPr>
            <a:r>
              <a:rPr sz="1200" dirty="0">
                <a:solidFill>
                  <a:srgbClr val="262626"/>
                </a:solidFill>
                <a:latin typeface="微软雅黑" panose="020B0503020204020204" charset="-122"/>
                <a:ea typeface="微软雅黑" panose="020B0503020204020204" charset="-122"/>
                <a:cs typeface="微软雅黑" panose="020B0503020204020204" charset="-122"/>
              </a:rPr>
              <a:t>（</a:t>
            </a:r>
            <a:r>
              <a:rPr sz="1200" dirty="0" err="1">
                <a:solidFill>
                  <a:srgbClr val="262626"/>
                </a:solidFill>
                <a:latin typeface="微软雅黑" panose="020B0503020204020204" charset="-122"/>
                <a:ea typeface="微软雅黑" panose="020B0503020204020204" charset="-122"/>
                <a:cs typeface="微软雅黑" panose="020B0503020204020204" charset="-122"/>
              </a:rPr>
              <a:t>交易资金账户</a:t>
            </a:r>
            <a:r>
              <a:rPr sz="1200" dirty="0" err="1">
                <a:solidFill>
                  <a:srgbClr val="262626"/>
                </a:solidFill>
                <a:latin typeface="微软雅黑" panose="020B0503020204020204" charset="-122"/>
                <a:ea typeface="微软雅黑" panose="020B0503020204020204" charset="-122"/>
                <a:cs typeface="Arial" panose="020B0604020202020204"/>
              </a:rPr>
              <a:t>+</a:t>
            </a:r>
            <a:r>
              <a:rPr sz="1200" dirty="0" err="1">
                <a:solidFill>
                  <a:srgbClr val="262626"/>
                </a:solidFill>
                <a:latin typeface="微软雅黑" panose="020B0503020204020204" charset="-122"/>
                <a:ea typeface="微软雅黑" panose="020B0503020204020204" charset="-122"/>
                <a:cs typeface="微软雅黑" panose="020B0503020204020204" charset="-122"/>
              </a:rPr>
              <a:t>资金登记簿体系</a:t>
            </a:r>
            <a:r>
              <a:rPr sz="1200" spc="-50" dirty="0">
                <a:solidFill>
                  <a:srgbClr val="262626"/>
                </a:solidFill>
                <a:latin typeface="微软雅黑" panose="020B0503020204020204" charset="-122"/>
                <a:ea typeface="微软雅黑" panose="020B0503020204020204" charset="-122"/>
                <a:cs typeface="微软雅黑" panose="020B0503020204020204" charset="-122"/>
              </a:rPr>
              <a:t>）</a:t>
            </a:r>
            <a:endParaRPr sz="1200" dirty="0">
              <a:latin typeface="微软雅黑" panose="020B0503020204020204" charset="-122"/>
              <a:ea typeface="微软雅黑" panose="020B0503020204020204" charset="-122"/>
              <a:cs typeface="微软雅黑" panose="020B0503020204020204" charset="-122"/>
            </a:endParaRPr>
          </a:p>
        </p:txBody>
      </p:sp>
      <p:grpSp>
        <p:nvGrpSpPr>
          <p:cNvPr id="36" name="object 40"/>
          <p:cNvGrpSpPr/>
          <p:nvPr/>
        </p:nvGrpSpPr>
        <p:grpSpPr>
          <a:xfrm>
            <a:off x="727576" y="5110711"/>
            <a:ext cx="2787015" cy="527050"/>
            <a:chOff x="669655" y="4999140"/>
            <a:chExt cx="2787015" cy="527050"/>
          </a:xfrm>
        </p:grpSpPr>
        <p:sp>
          <p:nvSpPr>
            <p:cNvPr id="37" name="object 41"/>
            <p:cNvSpPr/>
            <p:nvPr/>
          </p:nvSpPr>
          <p:spPr>
            <a:xfrm>
              <a:off x="669655" y="4999140"/>
              <a:ext cx="2787015" cy="527050"/>
            </a:xfrm>
            <a:custGeom>
              <a:avLst/>
              <a:gdLst/>
              <a:ahLst/>
              <a:cxnLst/>
              <a:rect l="l" t="t" r="r" b="b"/>
              <a:pathLst>
                <a:path w="2787015" h="527050">
                  <a:moveTo>
                    <a:pt x="2752500" y="0"/>
                  </a:moveTo>
                  <a:lnTo>
                    <a:pt x="33983" y="0"/>
                  </a:lnTo>
                  <a:lnTo>
                    <a:pt x="20755" y="2670"/>
                  </a:lnTo>
                  <a:lnTo>
                    <a:pt x="9953" y="9953"/>
                  </a:lnTo>
                  <a:lnTo>
                    <a:pt x="2670" y="20755"/>
                  </a:lnTo>
                  <a:lnTo>
                    <a:pt x="0" y="33983"/>
                  </a:lnTo>
                  <a:lnTo>
                    <a:pt x="0" y="492826"/>
                  </a:lnTo>
                  <a:lnTo>
                    <a:pt x="2670" y="506054"/>
                  </a:lnTo>
                  <a:lnTo>
                    <a:pt x="9953" y="516856"/>
                  </a:lnTo>
                  <a:lnTo>
                    <a:pt x="20755" y="524139"/>
                  </a:lnTo>
                  <a:lnTo>
                    <a:pt x="33983" y="526809"/>
                  </a:lnTo>
                  <a:lnTo>
                    <a:pt x="2752500" y="526809"/>
                  </a:lnTo>
                  <a:lnTo>
                    <a:pt x="2765729" y="524139"/>
                  </a:lnTo>
                  <a:lnTo>
                    <a:pt x="2776531" y="516856"/>
                  </a:lnTo>
                  <a:lnTo>
                    <a:pt x="2783814" y="506054"/>
                  </a:lnTo>
                  <a:lnTo>
                    <a:pt x="2786484" y="492826"/>
                  </a:lnTo>
                  <a:lnTo>
                    <a:pt x="2786484" y="33983"/>
                  </a:lnTo>
                  <a:lnTo>
                    <a:pt x="2783814" y="20755"/>
                  </a:lnTo>
                  <a:lnTo>
                    <a:pt x="2776531" y="9953"/>
                  </a:lnTo>
                  <a:lnTo>
                    <a:pt x="2765729" y="2670"/>
                  </a:lnTo>
                  <a:lnTo>
                    <a:pt x="2752500" y="0"/>
                  </a:lnTo>
                  <a:close/>
                </a:path>
              </a:pathLst>
            </a:custGeom>
            <a:solidFill>
              <a:srgbClr val="FFFFFF"/>
            </a:solidFill>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sp>
          <p:nvSpPr>
            <p:cNvPr id="38" name="object 42"/>
            <p:cNvSpPr/>
            <p:nvPr/>
          </p:nvSpPr>
          <p:spPr>
            <a:xfrm>
              <a:off x="669655" y="4999140"/>
              <a:ext cx="2787015" cy="527050"/>
            </a:xfrm>
            <a:custGeom>
              <a:avLst/>
              <a:gdLst/>
              <a:ahLst/>
              <a:cxnLst/>
              <a:rect l="l" t="t" r="r" b="b"/>
              <a:pathLst>
                <a:path w="2787015" h="527050">
                  <a:moveTo>
                    <a:pt x="0" y="33984"/>
                  </a:moveTo>
                  <a:lnTo>
                    <a:pt x="2670" y="20755"/>
                  </a:lnTo>
                  <a:lnTo>
                    <a:pt x="9953" y="9953"/>
                  </a:lnTo>
                  <a:lnTo>
                    <a:pt x="20755" y="2670"/>
                  </a:lnTo>
                  <a:lnTo>
                    <a:pt x="33983" y="0"/>
                  </a:lnTo>
                  <a:lnTo>
                    <a:pt x="2752501" y="0"/>
                  </a:lnTo>
                  <a:lnTo>
                    <a:pt x="2765729" y="2670"/>
                  </a:lnTo>
                  <a:lnTo>
                    <a:pt x="2776531" y="9953"/>
                  </a:lnTo>
                  <a:lnTo>
                    <a:pt x="2783814" y="20755"/>
                  </a:lnTo>
                  <a:lnTo>
                    <a:pt x="2786485" y="33984"/>
                  </a:lnTo>
                  <a:lnTo>
                    <a:pt x="2786485" y="492826"/>
                  </a:lnTo>
                  <a:lnTo>
                    <a:pt x="2783814" y="506055"/>
                  </a:lnTo>
                  <a:lnTo>
                    <a:pt x="2776531" y="516857"/>
                  </a:lnTo>
                  <a:lnTo>
                    <a:pt x="2765729" y="524140"/>
                  </a:lnTo>
                  <a:lnTo>
                    <a:pt x="2752501" y="526811"/>
                  </a:lnTo>
                  <a:lnTo>
                    <a:pt x="33983" y="526811"/>
                  </a:lnTo>
                  <a:lnTo>
                    <a:pt x="20755" y="524140"/>
                  </a:lnTo>
                  <a:lnTo>
                    <a:pt x="9953" y="516857"/>
                  </a:lnTo>
                  <a:lnTo>
                    <a:pt x="2670" y="506055"/>
                  </a:lnTo>
                  <a:lnTo>
                    <a:pt x="0" y="492826"/>
                  </a:lnTo>
                  <a:lnTo>
                    <a:pt x="0" y="33984"/>
                  </a:lnTo>
                  <a:close/>
                </a:path>
              </a:pathLst>
            </a:custGeom>
            <a:ln w="12700">
              <a:solidFill>
                <a:srgbClr val="0D0D0D"/>
              </a:solidFill>
            </a:ln>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grpSp>
      <p:sp>
        <p:nvSpPr>
          <p:cNvPr id="39" name="object 43"/>
          <p:cNvSpPr txBox="1"/>
          <p:nvPr/>
        </p:nvSpPr>
        <p:spPr>
          <a:xfrm>
            <a:off x="1295317" y="5226623"/>
            <a:ext cx="1651000" cy="197490"/>
          </a:xfrm>
          <a:prstGeom prst="rect">
            <a:avLst/>
          </a:prstGeom>
        </p:spPr>
        <p:txBody>
          <a:bodyPr vert="horz" wrap="square" lIns="0" tIns="12700" rIns="0" bIns="0" rtlCol="0">
            <a:spAutoFit/>
          </a:bodyPr>
          <a:lstStyle>
            <a:defPPr>
              <a:defRPr kern="0"/>
            </a:defPPr>
          </a:lstStyle>
          <a:p>
            <a:pPr marL="12700">
              <a:lnSpc>
                <a:spcPct val="100000"/>
              </a:lnSpc>
              <a:spcBef>
                <a:spcPts val="100"/>
              </a:spcBef>
            </a:pPr>
            <a:r>
              <a:rPr lang="zh-CN" altLang="en-US" sz="1200" spc="-10" dirty="0">
                <a:solidFill>
                  <a:srgbClr val="262626"/>
                </a:solidFill>
                <a:latin typeface="微软雅黑" panose="020B0503020204020204" charset="-122"/>
                <a:ea typeface="微软雅黑" panose="020B0503020204020204" charset="-122"/>
                <a:cs typeface="微软雅黑" panose="020B0503020204020204" charset="-122"/>
              </a:rPr>
              <a:t>银行</a:t>
            </a:r>
            <a:r>
              <a:rPr sz="1200" spc="-10" dirty="0" err="1">
                <a:solidFill>
                  <a:srgbClr val="262626"/>
                </a:solidFill>
                <a:latin typeface="微软雅黑" panose="020B0503020204020204" charset="-122"/>
                <a:ea typeface="微软雅黑" panose="020B0503020204020204" charset="-122"/>
                <a:cs typeface="微软雅黑" panose="020B0503020204020204" charset="-122"/>
              </a:rPr>
              <a:t>跨行支付系统</a:t>
            </a:r>
            <a:endParaRPr sz="1200" dirty="0">
              <a:latin typeface="微软雅黑" panose="020B0503020204020204" charset="-122"/>
              <a:ea typeface="微软雅黑" panose="020B0503020204020204" charset="-122"/>
              <a:cs typeface="微软雅黑" panose="020B0503020204020204" charset="-122"/>
            </a:endParaRPr>
          </a:p>
        </p:txBody>
      </p:sp>
      <p:grpSp>
        <p:nvGrpSpPr>
          <p:cNvPr id="40" name="object 44"/>
          <p:cNvGrpSpPr/>
          <p:nvPr/>
        </p:nvGrpSpPr>
        <p:grpSpPr>
          <a:xfrm>
            <a:off x="2024145" y="4431390"/>
            <a:ext cx="242517" cy="649780"/>
            <a:chOff x="1966225" y="4657813"/>
            <a:chExt cx="198120" cy="311785"/>
          </a:xfrm>
        </p:grpSpPr>
        <p:sp>
          <p:nvSpPr>
            <p:cNvPr id="41" name="object 45"/>
            <p:cNvSpPr/>
            <p:nvPr/>
          </p:nvSpPr>
          <p:spPr>
            <a:xfrm>
              <a:off x="1966225" y="4657813"/>
              <a:ext cx="198120" cy="311785"/>
            </a:xfrm>
            <a:custGeom>
              <a:avLst/>
              <a:gdLst/>
              <a:ahLst/>
              <a:cxnLst/>
              <a:rect l="l" t="t" r="r" b="b"/>
              <a:pathLst>
                <a:path w="198119" h="311785">
                  <a:moveTo>
                    <a:pt x="148492" y="0"/>
                  </a:moveTo>
                  <a:lnTo>
                    <a:pt x="49496" y="0"/>
                  </a:lnTo>
                  <a:lnTo>
                    <a:pt x="49496" y="212502"/>
                  </a:lnTo>
                  <a:lnTo>
                    <a:pt x="0" y="212502"/>
                  </a:lnTo>
                  <a:lnTo>
                    <a:pt x="98995" y="311497"/>
                  </a:lnTo>
                  <a:lnTo>
                    <a:pt x="197990" y="212502"/>
                  </a:lnTo>
                  <a:lnTo>
                    <a:pt x="148492" y="212502"/>
                  </a:lnTo>
                  <a:lnTo>
                    <a:pt x="148492" y="0"/>
                  </a:lnTo>
                  <a:close/>
                </a:path>
              </a:pathLst>
            </a:custGeom>
            <a:solidFill>
              <a:srgbClr val="FFFFFF"/>
            </a:solidFill>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sp>
          <p:nvSpPr>
            <p:cNvPr id="42" name="object 46"/>
            <p:cNvSpPr/>
            <p:nvPr/>
          </p:nvSpPr>
          <p:spPr>
            <a:xfrm>
              <a:off x="1966225" y="4657813"/>
              <a:ext cx="198120" cy="311785"/>
            </a:xfrm>
            <a:custGeom>
              <a:avLst/>
              <a:gdLst/>
              <a:ahLst/>
              <a:cxnLst/>
              <a:rect l="l" t="t" r="r" b="b"/>
              <a:pathLst>
                <a:path w="198119" h="311785">
                  <a:moveTo>
                    <a:pt x="0" y="212502"/>
                  </a:moveTo>
                  <a:lnTo>
                    <a:pt x="49497" y="212502"/>
                  </a:lnTo>
                  <a:lnTo>
                    <a:pt x="49497" y="0"/>
                  </a:lnTo>
                  <a:lnTo>
                    <a:pt x="148493" y="0"/>
                  </a:lnTo>
                  <a:lnTo>
                    <a:pt x="148493" y="212502"/>
                  </a:lnTo>
                  <a:lnTo>
                    <a:pt x="197991" y="212502"/>
                  </a:lnTo>
                  <a:lnTo>
                    <a:pt x="98995" y="311498"/>
                  </a:lnTo>
                  <a:lnTo>
                    <a:pt x="0" y="212502"/>
                  </a:lnTo>
                  <a:close/>
                </a:path>
              </a:pathLst>
            </a:custGeom>
            <a:ln w="12700">
              <a:solidFill>
                <a:srgbClr val="0D0D0D"/>
              </a:solidFill>
            </a:ln>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grpSp>
      <p:grpSp>
        <p:nvGrpSpPr>
          <p:cNvPr id="43" name="object 47"/>
          <p:cNvGrpSpPr/>
          <p:nvPr/>
        </p:nvGrpSpPr>
        <p:grpSpPr>
          <a:xfrm>
            <a:off x="4242136" y="3835845"/>
            <a:ext cx="3571226" cy="1340166"/>
            <a:chOff x="3859609" y="4023143"/>
            <a:chExt cx="3571226" cy="1340166"/>
          </a:xfrm>
        </p:grpSpPr>
        <p:sp>
          <p:nvSpPr>
            <p:cNvPr id="44" name="object 48"/>
            <p:cNvSpPr/>
            <p:nvPr/>
          </p:nvSpPr>
          <p:spPr>
            <a:xfrm>
              <a:off x="3860231" y="4023143"/>
              <a:ext cx="3570604" cy="0"/>
            </a:xfrm>
            <a:custGeom>
              <a:avLst/>
              <a:gdLst/>
              <a:ahLst/>
              <a:cxnLst/>
              <a:rect l="l" t="t" r="r" b="b"/>
              <a:pathLst>
                <a:path w="3570604">
                  <a:moveTo>
                    <a:pt x="0" y="0"/>
                  </a:moveTo>
                  <a:lnTo>
                    <a:pt x="3570583" y="1"/>
                  </a:lnTo>
                </a:path>
              </a:pathLst>
            </a:custGeom>
            <a:ln w="9525">
              <a:solidFill>
                <a:srgbClr val="767171"/>
              </a:solidFill>
            </a:ln>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sp>
          <p:nvSpPr>
            <p:cNvPr id="45" name="object 49"/>
            <p:cNvSpPr/>
            <p:nvPr/>
          </p:nvSpPr>
          <p:spPr>
            <a:xfrm>
              <a:off x="3859609" y="5363309"/>
              <a:ext cx="3570604" cy="0"/>
            </a:xfrm>
            <a:custGeom>
              <a:avLst/>
              <a:gdLst/>
              <a:ahLst/>
              <a:cxnLst/>
              <a:rect l="l" t="t" r="r" b="b"/>
              <a:pathLst>
                <a:path w="3570604">
                  <a:moveTo>
                    <a:pt x="0" y="0"/>
                  </a:moveTo>
                  <a:lnTo>
                    <a:pt x="3570583" y="1"/>
                  </a:lnTo>
                </a:path>
              </a:pathLst>
            </a:custGeom>
            <a:ln w="9525">
              <a:solidFill>
                <a:srgbClr val="767171"/>
              </a:solidFill>
            </a:ln>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grpSp>
      <p:sp>
        <p:nvSpPr>
          <p:cNvPr id="46" name="object 19"/>
          <p:cNvSpPr txBox="1"/>
          <p:nvPr/>
        </p:nvSpPr>
        <p:spPr>
          <a:xfrm>
            <a:off x="784814" y="1420644"/>
            <a:ext cx="1698374" cy="289823"/>
          </a:xfrm>
          <a:prstGeom prst="rect">
            <a:avLst/>
          </a:prstGeom>
        </p:spPr>
        <p:txBody>
          <a:bodyPr vert="horz" wrap="square" lIns="0" tIns="12700" rIns="0" bIns="0" rtlCol="0">
            <a:spAutoFit/>
          </a:bodyPr>
          <a:lstStyle>
            <a:defPPr>
              <a:defRPr kern="0"/>
            </a:defPPr>
          </a:lstStyle>
          <a:p>
            <a:pPr marL="12700">
              <a:lnSpc>
                <a:spcPct val="100000"/>
              </a:lnSpc>
              <a:spcBef>
                <a:spcPts val="100"/>
              </a:spcBef>
            </a:pPr>
            <a:r>
              <a:rPr lang="zh-CN" altLang="en-US" b="1" dirty="0">
                <a:latin typeface="微软雅黑" panose="020B0503020204020204" charset="-122"/>
                <a:ea typeface="微软雅黑" panose="020B0503020204020204" charset="-122"/>
                <a:cs typeface="微软雅黑" panose="020B0503020204020204" charset="-122"/>
              </a:rPr>
              <a:t>银行托管版产品</a:t>
            </a:r>
            <a:endParaRPr dirty="0">
              <a:latin typeface="微软雅黑" panose="020B0503020204020204" charset="-122"/>
              <a:ea typeface="微软雅黑" panose="020B0503020204020204" charset="-122"/>
              <a:cs typeface="微软雅黑" panose="020B0503020204020204" charset="-122"/>
            </a:endParaRPr>
          </a:p>
        </p:txBody>
      </p:sp>
      <p:sp>
        <p:nvSpPr>
          <p:cNvPr id="47" name="object 21"/>
          <p:cNvSpPr txBox="1"/>
          <p:nvPr/>
        </p:nvSpPr>
        <p:spPr>
          <a:xfrm>
            <a:off x="2758378" y="1452186"/>
            <a:ext cx="572770" cy="327600"/>
          </a:xfrm>
          <a:prstGeom prst="rect">
            <a:avLst/>
          </a:prstGeom>
          <a:solidFill>
            <a:srgbClr val="9DC3E6"/>
          </a:solidFill>
          <a:ln w="19051">
            <a:solidFill>
              <a:srgbClr val="FFFFFF"/>
            </a:solidFill>
          </a:ln>
        </p:spPr>
        <p:txBody>
          <a:bodyPr vert="horz" wrap="square" lIns="0" tIns="68580" rIns="0" bIns="0" rtlCol="0">
            <a:spAutoFit/>
          </a:bodyPr>
          <a:lstStyle>
            <a:defPPr>
              <a:defRPr kern="0"/>
            </a:defPPr>
          </a:lstStyle>
          <a:p>
            <a:pPr marL="95250">
              <a:lnSpc>
                <a:spcPct val="100000"/>
              </a:lnSpc>
              <a:spcBef>
                <a:spcPts val="540"/>
              </a:spcBef>
            </a:pPr>
            <a:r>
              <a:rPr sz="1200" spc="-20" dirty="0">
                <a:solidFill>
                  <a:srgbClr val="FFFFFF"/>
                </a:solidFill>
                <a:latin typeface="微软雅黑" panose="020B0503020204020204" charset="-122"/>
                <a:ea typeface="微软雅黑" panose="020B0503020204020204" charset="-122"/>
                <a:cs typeface="微软雅黑" panose="020B0503020204020204" charset="-122"/>
              </a:rPr>
              <a:t>强存管</a:t>
            </a:r>
            <a:endParaRPr sz="1200" dirty="0">
              <a:latin typeface="微软雅黑" panose="020B0503020204020204" charset="-122"/>
              <a:ea typeface="微软雅黑" panose="020B0503020204020204" charset="-122"/>
              <a:cs typeface="微软雅黑" panose="020B0503020204020204" charset="-122"/>
            </a:endParaRPr>
          </a:p>
        </p:txBody>
      </p:sp>
      <p:sp>
        <p:nvSpPr>
          <p:cNvPr id="48" name="object 22"/>
          <p:cNvSpPr txBox="1"/>
          <p:nvPr/>
        </p:nvSpPr>
        <p:spPr>
          <a:xfrm>
            <a:off x="3331148" y="1456551"/>
            <a:ext cx="884844" cy="327600"/>
          </a:xfrm>
          <a:prstGeom prst="rect">
            <a:avLst/>
          </a:prstGeom>
          <a:solidFill>
            <a:srgbClr val="9DC3E6"/>
          </a:solidFill>
          <a:ln w="19050">
            <a:solidFill>
              <a:srgbClr val="FFFFFF"/>
            </a:solidFill>
          </a:ln>
        </p:spPr>
        <p:txBody>
          <a:bodyPr vert="horz" wrap="square" lIns="0" tIns="68580" rIns="0" bIns="0" rtlCol="0">
            <a:spAutoFit/>
          </a:bodyPr>
          <a:lstStyle>
            <a:defPPr>
              <a:defRPr kern="0"/>
            </a:defPPr>
          </a:lstStyle>
          <a:p>
            <a:pPr marL="127635">
              <a:lnSpc>
                <a:spcPct val="100000"/>
              </a:lnSpc>
              <a:spcBef>
                <a:spcPts val="540"/>
              </a:spcBef>
            </a:pPr>
            <a:r>
              <a:rPr sz="1200" spc="-15" dirty="0" err="1">
                <a:solidFill>
                  <a:srgbClr val="FFFFFF"/>
                </a:solidFill>
                <a:latin typeface="微软雅黑" panose="020B0503020204020204" charset="-122"/>
                <a:ea typeface="微软雅黑" panose="020B0503020204020204" charset="-122"/>
                <a:cs typeface="微软雅黑" panose="020B0503020204020204" charset="-122"/>
              </a:rPr>
              <a:t>银行</a:t>
            </a:r>
            <a:r>
              <a:rPr lang="zh-CN" altLang="en-US" sz="1200" spc="-15" dirty="0">
                <a:solidFill>
                  <a:srgbClr val="FFFFFF"/>
                </a:solidFill>
                <a:latin typeface="微软雅黑" panose="020B0503020204020204" charset="-122"/>
                <a:ea typeface="微软雅黑" panose="020B0503020204020204" charset="-122"/>
                <a:cs typeface="微软雅黑" panose="020B0503020204020204" charset="-122"/>
              </a:rPr>
              <a:t>出</a:t>
            </a:r>
            <a:r>
              <a:rPr sz="1200" spc="-15" dirty="0">
                <a:solidFill>
                  <a:srgbClr val="FFFFFF"/>
                </a:solidFill>
                <a:latin typeface="微软雅黑" panose="020B0503020204020204" charset="-122"/>
                <a:ea typeface="微软雅黑" panose="020B0503020204020204" charset="-122"/>
                <a:cs typeface="微软雅黑" panose="020B0503020204020204" charset="-122"/>
              </a:rPr>
              <a:t>金</a:t>
            </a:r>
            <a:endParaRPr sz="1200" dirty="0">
              <a:latin typeface="微软雅黑" panose="020B0503020204020204" charset="-122"/>
              <a:ea typeface="微软雅黑" panose="020B0503020204020204" charset="-122"/>
              <a:cs typeface="微软雅黑" panose="020B0503020204020204" charset="-122"/>
            </a:endParaRPr>
          </a:p>
        </p:txBody>
      </p:sp>
      <p:sp>
        <p:nvSpPr>
          <p:cNvPr id="2" name="任意多边形: 形状 18"/>
          <p:cNvSpPr/>
          <p:nvPr>
            <p:custDataLst>
              <p:tags r:id="rId5"/>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49" name="对角圆角矩形 120"/>
          <p:cNvSpPr/>
          <p:nvPr>
            <p:custDataLst>
              <p:tags r:id="rId6"/>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产品说明</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2"/>
          <p:cNvGrpSpPr/>
          <p:nvPr/>
        </p:nvGrpSpPr>
        <p:grpSpPr>
          <a:xfrm>
            <a:off x="7982719" y="950984"/>
            <a:ext cx="3816699" cy="4447314"/>
            <a:chOff x="7924798" y="1203238"/>
            <a:chExt cx="3481617" cy="4178316"/>
          </a:xfrm>
        </p:grpSpPr>
        <p:pic>
          <p:nvPicPr>
            <p:cNvPr id="4" name="object 3"/>
            <p:cNvPicPr/>
            <p:nvPr/>
          </p:nvPicPr>
          <p:blipFill>
            <a:blip r:embed="rId1" cstate="print"/>
            <a:stretch>
              <a:fillRect/>
            </a:stretch>
          </p:blipFill>
          <p:spPr>
            <a:xfrm>
              <a:off x="8946425" y="1203238"/>
              <a:ext cx="1527175" cy="1711106"/>
            </a:xfrm>
            <a:prstGeom prst="rect">
              <a:avLst/>
            </a:prstGeom>
          </p:spPr>
        </p:pic>
        <p:sp>
          <p:nvSpPr>
            <p:cNvPr id="5" name="object 4"/>
            <p:cNvSpPr/>
            <p:nvPr/>
          </p:nvSpPr>
          <p:spPr>
            <a:xfrm>
              <a:off x="8946425" y="1203238"/>
              <a:ext cx="1527175" cy="1711325"/>
            </a:xfrm>
            <a:custGeom>
              <a:avLst/>
              <a:gdLst/>
              <a:ahLst/>
              <a:cxnLst/>
              <a:rect l="l" t="t" r="r" b="b"/>
              <a:pathLst>
                <a:path w="1527175" h="1711325">
                  <a:moveTo>
                    <a:pt x="1527175" y="1202589"/>
                  </a:moveTo>
                  <a:lnTo>
                    <a:pt x="1520842" y="1242886"/>
                  </a:lnTo>
                  <a:lnTo>
                    <a:pt x="1503508" y="1283036"/>
                  </a:lnTo>
                  <a:lnTo>
                    <a:pt x="1477665" y="1318195"/>
                  </a:lnTo>
                  <a:lnTo>
                    <a:pt x="1445809" y="1343518"/>
                  </a:lnTo>
                  <a:lnTo>
                    <a:pt x="1098439" y="1544488"/>
                  </a:lnTo>
                  <a:lnTo>
                    <a:pt x="920060" y="1647688"/>
                  </a:lnTo>
                  <a:lnTo>
                    <a:pt x="854341" y="1685709"/>
                  </a:lnTo>
                  <a:lnTo>
                    <a:pt x="844953" y="1691141"/>
                  </a:lnTo>
                  <a:lnTo>
                    <a:pt x="806764" y="1706115"/>
                  </a:lnTo>
                  <a:lnTo>
                    <a:pt x="763587" y="1711106"/>
                  </a:lnTo>
                  <a:lnTo>
                    <a:pt x="720410" y="1706115"/>
                  </a:lnTo>
                  <a:lnTo>
                    <a:pt x="682221" y="1691141"/>
                  </a:lnTo>
                  <a:lnTo>
                    <a:pt x="334851" y="1490171"/>
                  </a:lnTo>
                  <a:lnTo>
                    <a:pt x="156472" y="1386971"/>
                  </a:lnTo>
                  <a:lnTo>
                    <a:pt x="90754" y="1348950"/>
                  </a:lnTo>
                  <a:lnTo>
                    <a:pt x="49508" y="1318195"/>
                  </a:lnTo>
                  <a:lnTo>
                    <a:pt x="23666" y="1283036"/>
                  </a:lnTo>
                  <a:lnTo>
                    <a:pt x="6332" y="1242886"/>
                  </a:lnTo>
                  <a:lnTo>
                    <a:pt x="0" y="1202589"/>
                  </a:lnTo>
                  <a:lnTo>
                    <a:pt x="0" y="801555"/>
                  </a:lnTo>
                  <a:lnTo>
                    <a:pt x="0" y="595618"/>
                  </a:lnTo>
                  <a:lnTo>
                    <a:pt x="0" y="519747"/>
                  </a:lnTo>
                  <a:lnTo>
                    <a:pt x="0" y="508908"/>
                  </a:lnTo>
                  <a:lnTo>
                    <a:pt x="6332" y="467926"/>
                  </a:lnTo>
                  <a:lnTo>
                    <a:pt x="23666" y="427678"/>
                  </a:lnTo>
                  <a:lnTo>
                    <a:pt x="49508" y="392422"/>
                  </a:lnTo>
                  <a:lnTo>
                    <a:pt x="81365" y="366414"/>
                  </a:lnTo>
                  <a:lnTo>
                    <a:pt x="428735" y="165444"/>
                  </a:lnTo>
                  <a:lnTo>
                    <a:pt x="607114" y="62243"/>
                  </a:lnTo>
                  <a:lnTo>
                    <a:pt x="672833" y="24222"/>
                  </a:lnTo>
                  <a:lnTo>
                    <a:pt x="682221" y="18790"/>
                  </a:lnTo>
                  <a:lnTo>
                    <a:pt x="720410" y="4697"/>
                  </a:lnTo>
                  <a:lnTo>
                    <a:pt x="763587" y="0"/>
                  </a:lnTo>
                  <a:lnTo>
                    <a:pt x="806764" y="4697"/>
                  </a:lnTo>
                  <a:lnTo>
                    <a:pt x="844953" y="18790"/>
                  </a:lnTo>
                  <a:lnTo>
                    <a:pt x="1192323" y="219760"/>
                  </a:lnTo>
                  <a:lnTo>
                    <a:pt x="1370702" y="322961"/>
                  </a:lnTo>
                  <a:lnTo>
                    <a:pt x="1436420" y="360982"/>
                  </a:lnTo>
                  <a:lnTo>
                    <a:pt x="1477665" y="392422"/>
                  </a:lnTo>
                  <a:lnTo>
                    <a:pt x="1503508" y="427678"/>
                  </a:lnTo>
                  <a:lnTo>
                    <a:pt x="1520842" y="467926"/>
                  </a:lnTo>
                  <a:lnTo>
                    <a:pt x="1527175" y="508908"/>
                  </a:lnTo>
                  <a:lnTo>
                    <a:pt x="1527175" y="1202589"/>
                  </a:lnTo>
                  <a:close/>
                </a:path>
              </a:pathLst>
            </a:custGeom>
            <a:ln w="12700">
              <a:solidFill>
                <a:srgbClr val="000000"/>
              </a:solidFill>
            </a:ln>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pic>
          <p:nvPicPr>
            <p:cNvPr id="6" name="object 5"/>
            <p:cNvPicPr/>
            <p:nvPr/>
          </p:nvPicPr>
          <p:blipFill>
            <a:blip r:embed="rId2" cstate="print"/>
            <a:stretch>
              <a:fillRect/>
            </a:stretch>
          </p:blipFill>
          <p:spPr>
            <a:xfrm>
              <a:off x="7924798" y="2600882"/>
              <a:ext cx="1621702" cy="1795824"/>
            </a:xfrm>
            <a:prstGeom prst="rect">
              <a:avLst/>
            </a:prstGeom>
          </p:spPr>
        </p:pic>
        <p:sp>
          <p:nvSpPr>
            <p:cNvPr id="7" name="object 6"/>
            <p:cNvSpPr/>
            <p:nvPr/>
          </p:nvSpPr>
          <p:spPr>
            <a:xfrm>
              <a:off x="7924798" y="2580953"/>
              <a:ext cx="1621790" cy="1816100"/>
            </a:xfrm>
            <a:custGeom>
              <a:avLst/>
              <a:gdLst/>
              <a:ahLst/>
              <a:cxnLst/>
              <a:rect l="l" t="t" r="r" b="b"/>
              <a:pathLst>
                <a:path w="1621790" h="1816100">
                  <a:moveTo>
                    <a:pt x="1621702" y="1276137"/>
                  </a:moveTo>
                  <a:lnTo>
                    <a:pt x="1614977" y="1318898"/>
                  </a:lnTo>
                  <a:lnTo>
                    <a:pt x="1596570" y="1361504"/>
                  </a:lnTo>
                  <a:lnTo>
                    <a:pt x="1569128" y="1398813"/>
                  </a:lnTo>
                  <a:lnTo>
                    <a:pt x="1535300" y="1425685"/>
                  </a:lnTo>
                  <a:lnTo>
                    <a:pt x="1166429" y="1638945"/>
                  </a:lnTo>
                  <a:lnTo>
                    <a:pt x="977008" y="1748458"/>
                  </a:lnTo>
                  <a:lnTo>
                    <a:pt x="907222" y="1788804"/>
                  </a:lnTo>
                  <a:lnTo>
                    <a:pt x="897253" y="1794568"/>
                  </a:lnTo>
                  <a:lnTo>
                    <a:pt x="856700" y="1810457"/>
                  </a:lnTo>
                  <a:lnTo>
                    <a:pt x="810851" y="1815754"/>
                  </a:lnTo>
                  <a:lnTo>
                    <a:pt x="765001" y="1810457"/>
                  </a:lnTo>
                  <a:lnTo>
                    <a:pt x="724448" y="1794568"/>
                  </a:lnTo>
                  <a:lnTo>
                    <a:pt x="355578" y="1581307"/>
                  </a:lnTo>
                  <a:lnTo>
                    <a:pt x="166158" y="1471795"/>
                  </a:lnTo>
                  <a:lnTo>
                    <a:pt x="96371" y="1431449"/>
                  </a:lnTo>
                  <a:lnTo>
                    <a:pt x="86402" y="1425685"/>
                  </a:lnTo>
                  <a:lnTo>
                    <a:pt x="52573" y="1398813"/>
                  </a:lnTo>
                  <a:lnTo>
                    <a:pt x="25131" y="1361504"/>
                  </a:lnTo>
                  <a:lnTo>
                    <a:pt x="6724" y="1318898"/>
                  </a:lnTo>
                  <a:lnTo>
                    <a:pt x="0" y="1276137"/>
                  </a:lnTo>
                  <a:lnTo>
                    <a:pt x="0" y="850576"/>
                  </a:lnTo>
                  <a:lnTo>
                    <a:pt x="0" y="632045"/>
                  </a:lnTo>
                  <a:lnTo>
                    <a:pt x="0" y="551533"/>
                  </a:lnTo>
                  <a:lnTo>
                    <a:pt x="0" y="540032"/>
                  </a:lnTo>
                  <a:lnTo>
                    <a:pt x="6724" y="496544"/>
                  </a:lnTo>
                  <a:lnTo>
                    <a:pt x="25131" y="453834"/>
                  </a:lnTo>
                  <a:lnTo>
                    <a:pt x="52573" y="416421"/>
                  </a:lnTo>
                  <a:lnTo>
                    <a:pt x="86402" y="388823"/>
                  </a:lnTo>
                  <a:lnTo>
                    <a:pt x="455272" y="175562"/>
                  </a:lnTo>
                  <a:lnTo>
                    <a:pt x="644693" y="66050"/>
                  </a:lnTo>
                  <a:lnTo>
                    <a:pt x="714479" y="25703"/>
                  </a:lnTo>
                  <a:lnTo>
                    <a:pt x="724448" y="19939"/>
                  </a:lnTo>
                  <a:lnTo>
                    <a:pt x="765001" y="4984"/>
                  </a:lnTo>
                  <a:lnTo>
                    <a:pt x="810851" y="0"/>
                  </a:lnTo>
                  <a:lnTo>
                    <a:pt x="856700" y="4984"/>
                  </a:lnTo>
                  <a:lnTo>
                    <a:pt x="897253" y="19939"/>
                  </a:lnTo>
                  <a:lnTo>
                    <a:pt x="1266123" y="233200"/>
                  </a:lnTo>
                  <a:lnTo>
                    <a:pt x="1455544" y="342712"/>
                  </a:lnTo>
                  <a:lnTo>
                    <a:pt x="1525330" y="383059"/>
                  </a:lnTo>
                  <a:lnTo>
                    <a:pt x="1535300" y="388823"/>
                  </a:lnTo>
                  <a:lnTo>
                    <a:pt x="1569128" y="416421"/>
                  </a:lnTo>
                  <a:lnTo>
                    <a:pt x="1596570" y="453834"/>
                  </a:lnTo>
                  <a:lnTo>
                    <a:pt x="1614977" y="496544"/>
                  </a:lnTo>
                  <a:lnTo>
                    <a:pt x="1621702" y="540032"/>
                  </a:lnTo>
                  <a:lnTo>
                    <a:pt x="1621702" y="1276137"/>
                  </a:lnTo>
                  <a:close/>
                </a:path>
              </a:pathLst>
            </a:custGeom>
            <a:ln w="12700">
              <a:solidFill>
                <a:srgbClr val="000000"/>
              </a:solidFill>
            </a:ln>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pic>
          <p:nvPicPr>
            <p:cNvPr id="8" name="object 7"/>
            <p:cNvPicPr/>
            <p:nvPr/>
          </p:nvPicPr>
          <p:blipFill>
            <a:blip r:embed="rId3" cstate="print"/>
            <a:stretch>
              <a:fillRect/>
            </a:stretch>
          </p:blipFill>
          <p:spPr>
            <a:xfrm>
              <a:off x="9695090" y="3471506"/>
              <a:ext cx="1711325" cy="1909672"/>
            </a:xfrm>
            <a:prstGeom prst="rect">
              <a:avLst/>
            </a:prstGeom>
          </p:spPr>
        </p:pic>
        <p:sp>
          <p:nvSpPr>
            <p:cNvPr id="9" name="object 8"/>
            <p:cNvSpPr/>
            <p:nvPr/>
          </p:nvSpPr>
          <p:spPr>
            <a:xfrm>
              <a:off x="9695090" y="3464490"/>
              <a:ext cx="1711325" cy="1917064"/>
            </a:xfrm>
            <a:custGeom>
              <a:avLst/>
              <a:gdLst/>
              <a:ahLst/>
              <a:cxnLst/>
              <a:rect l="l" t="t" r="r" b="b"/>
              <a:pathLst>
                <a:path w="1711325" h="1917064">
                  <a:moveTo>
                    <a:pt x="1711325" y="1347075"/>
                  </a:moveTo>
                  <a:lnTo>
                    <a:pt x="1704229" y="1392213"/>
                  </a:lnTo>
                  <a:lnTo>
                    <a:pt x="1684804" y="1437187"/>
                  </a:lnTo>
                  <a:lnTo>
                    <a:pt x="1655846" y="1476570"/>
                  </a:lnTo>
                  <a:lnTo>
                    <a:pt x="1620148" y="1504936"/>
                  </a:lnTo>
                  <a:lnTo>
                    <a:pt x="1230891" y="1730051"/>
                  </a:lnTo>
                  <a:lnTo>
                    <a:pt x="1031003" y="1845651"/>
                  </a:lnTo>
                  <a:lnTo>
                    <a:pt x="957360" y="1888240"/>
                  </a:lnTo>
                  <a:lnTo>
                    <a:pt x="946839" y="1894325"/>
                  </a:lnTo>
                  <a:lnTo>
                    <a:pt x="904045" y="1911097"/>
                  </a:lnTo>
                  <a:lnTo>
                    <a:pt x="855662" y="1916688"/>
                  </a:lnTo>
                  <a:lnTo>
                    <a:pt x="807279" y="1911097"/>
                  </a:lnTo>
                  <a:lnTo>
                    <a:pt x="764485" y="1894325"/>
                  </a:lnTo>
                  <a:lnTo>
                    <a:pt x="375229" y="1669209"/>
                  </a:lnTo>
                  <a:lnTo>
                    <a:pt x="175340" y="1553609"/>
                  </a:lnTo>
                  <a:lnTo>
                    <a:pt x="101697" y="1511020"/>
                  </a:lnTo>
                  <a:lnTo>
                    <a:pt x="91177" y="1504936"/>
                  </a:lnTo>
                  <a:lnTo>
                    <a:pt x="55478" y="1476570"/>
                  </a:lnTo>
                  <a:lnTo>
                    <a:pt x="26520" y="1437187"/>
                  </a:lnTo>
                  <a:lnTo>
                    <a:pt x="7095" y="1392213"/>
                  </a:lnTo>
                  <a:lnTo>
                    <a:pt x="0" y="1347075"/>
                  </a:lnTo>
                  <a:lnTo>
                    <a:pt x="0" y="897858"/>
                  </a:lnTo>
                  <a:lnTo>
                    <a:pt x="0" y="667179"/>
                  </a:lnTo>
                  <a:lnTo>
                    <a:pt x="0" y="582192"/>
                  </a:lnTo>
                  <a:lnTo>
                    <a:pt x="0" y="570051"/>
                  </a:lnTo>
                  <a:lnTo>
                    <a:pt x="7095" y="524145"/>
                  </a:lnTo>
                  <a:lnTo>
                    <a:pt x="26520" y="479062"/>
                  </a:lnTo>
                  <a:lnTo>
                    <a:pt x="55478" y="439570"/>
                  </a:lnTo>
                  <a:lnTo>
                    <a:pt x="91177" y="410437"/>
                  </a:lnTo>
                  <a:lnTo>
                    <a:pt x="480433" y="185321"/>
                  </a:lnTo>
                  <a:lnTo>
                    <a:pt x="680321" y="69721"/>
                  </a:lnTo>
                  <a:lnTo>
                    <a:pt x="753964" y="27132"/>
                  </a:lnTo>
                  <a:lnTo>
                    <a:pt x="764485" y="21048"/>
                  </a:lnTo>
                  <a:lnTo>
                    <a:pt x="807279" y="5262"/>
                  </a:lnTo>
                  <a:lnTo>
                    <a:pt x="855662" y="0"/>
                  </a:lnTo>
                  <a:lnTo>
                    <a:pt x="904045" y="5262"/>
                  </a:lnTo>
                  <a:lnTo>
                    <a:pt x="946839" y="21048"/>
                  </a:lnTo>
                  <a:lnTo>
                    <a:pt x="1336096" y="246163"/>
                  </a:lnTo>
                  <a:lnTo>
                    <a:pt x="1535984" y="361763"/>
                  </a:lnTo>
                  <a:lnTo>
                    <a:pt x="1609627" y="404352"/>
                  </a:lnTo>
                  <a:lnTo>
                    <a:pt x="1620148" y="410437"/>
                  </a:lnTo>
                  <a:lnTo>
                    <a:pt x="1655846" y="439570"/>
                  </a:lnTo>
                  <a:lnTo>
                    <a:pt x="1684804" y="479062"/>
                  </a:lnTo>
                  <a:lnTo>
                    <a:pt x="1704229" y="524145"/>
                  </a:lnTo>
                  <a:lnTo>
                    <a:pt x="1711325" y="570051"/>
                  </a:lnTo>
                  <a:lnTo>
                    <a:pt x="1711325" y="1347075"/>
                  </a:lnTo>
                  <a:close/>
                </a:path>
              </a:pathLst>
            </a:custGeom>
            <a:ln w="12700">
              <a:solidFill>
                <a:srgbClr val="000000"/>
              </a:solidFill>
            </a:ln>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grpSp>
      <p:grpSp>
        <p:nvGrpSpPr>
          <p:cNvPr id="10" name="object 11"/>
          <p:cNvGrpSpPr/>
          <p:nvPr/>
        </p:nvGrpSpPr>
        <p:grpSpPr>
          <a:xfrm>
            <a:off x="3758961" y="2696642"/>
            <a:ext cx="291741" cy="2771511"/>
            <a:chOff x="3617363" y="3226390"/>
            <a:chExt cx="208914" cy="2135966"/>
          </a:xfrm>
        </p:grpSpPr>
        <p:sp>
          <p:nvSpPr>
            <p:cNvPr id="11" name="object 12"/>
            <p:cNvSpPr/>
            <p:nvPr/>
          </p:nvSpPr>
          <p:spPr>
            <a:xfrm>
              <a:off x="3721821" y="3435305"/>
              <a:ext cx="0" cy="1718310"/>
            </a:xfrm>
            <a:custGeom>
              <a:avLst/>
              <a:gdLst/>
              <a:ahLst/>
              <a:cxnLst/>
              <a:rect l="l" t="t" r="r" b="b"/>
              <a:pathLst>
                <a:path h="1718310">
                  <a:moveTo>
                    <a:pt x="0" y="0"/>
                  </a:moveTo>
                  <a:lnTo>
                    <a:pt x="1" y="1718137"/>
                  </a:lnTo>
                </a:path>
              </a:pathLst>
            </a:custGeom>
            <a:ln w="12700">
              <a:solidFill>
                <a:srgbClr val="000000"/>
              </a:solidFill>
            </a:ln>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pic>
          <p:nvPicPr>
            <p:cNvPr id="12" name="object 13"/>
            <p:cNvPicPr/>
            <p:nvPr/>
          </p:nvPicPr>
          <p:blipFill>
            <a:blip r:embed="rId4" cstate="print"/>
            <a:stretch>
              <a:fillRect/>
            </a:stretch>
          </p:blipFill>
          <p:spPr>
            <a:xfrm>
              <a:off x="3617363" y="3226390"/>
              <a:ext cx="208914" cy="208915"/>
            </a:xfrm>
            <a:prstGeom prst="rect">
              <a:avLst/>
            </a:prstGeom>
          </p:spPr>
        </p:pic>
        <p:pic>
          <p:nvPicPr>
            <p:cNvPr id="13" name="object 14"/>
            <p:cNvPicPr/>
            <p:nvPr/>
          </p:nvPicPr>
          <p:blipFill>
            <a:blip r:embed="rId4" cstate="print"/>
            <a:stretch>
              <a:fillRect/>
            </a:stretch>
          </p:blipFill>
          <p:spPr>
            <a:xfrm>
              <a:off x="3617363" y="5153442"/>
              <a:ext cx="208914" cy="208914"/>
            </a:xfrm>
            <a:prstGeom prst="rect">
              <a:avLst/>
            </a:prstGeom>
          </p:spPr>
        </p:pic>
        <p:pic>
          <p:nvPicPr>
            <p:cNvPr id="14" name="object 15"/>
            <p:cNvPicPr/>
            <p:nvPr/>
          </p:nvPicPr>
          <p:blipFill>
            <a:blip r:embed="rId4" cstate="print"/>
            <a:stretch>
              <a:fillRect/>
            </a:stretch>
          </p:blipFill>
          <p:spPr>
            <a:xfrm>
              <a:off x="3617363" y="4248041"/>
              <a:ext cx="208914" cy="208914"/>
            </a:xfrm>
            <a:prstGeom prst="rect">
              <a:avLst/>
            </a:prstGeom>
          </p:spPr>
        </p:pic>
      </p:grpSp>
      <p:sp>
        <p:nvSpPr>
          <p:cNvPr id="15" name="object 16"/>
          <p:cNvSpPr txBox="1"/>
          <p:nvPr/>
        </p:nvSpPr>
        <p:spPr>
          <a:xfrm>
            <a:off x="4255359" y="2629344"/>
            <a:ext cx="3480656" cy="1075038"/>
          </a:xfrm>
          <a:prstGeom prst="rect">
            <a:avLst/>
          </a:prstGeom>
        </p:spPr>
        <p:txBody>
          <a:bodyPr vert="horz" wrap="square" lIns="0" tIns="106680" rIns="0" bIns="0" rtlCol="0">
            <a:spAutoFit/>
          </a:bodyPr>
          <a:lstStyle>
            <a:defPPr>
              <a:defRPr kern="0"/>
            </a:defPPr>
          </a:lstStyle>
          <a:p>
            <a:pPr marL="137160" indent="-128270">
              <a:lnSpc>
                <a:spcPct val="100000"/>
              </a:lnSpc>
              <a:spcBef>
                <a:spcPts val="840"/>
              </a:spcBef>
              <a:buSzPct val="92000"/>
              <a:buAutoNum type="arabicPeriod"/>
              <a:tabLst>
                <a:tab pos="137160" algn="l"/>
              </a:tabLst>
            </a:pPr>
            <a:r>
              <a:rPr lang="zh-CN" altLang="en-US" sz="1400" spc="-10" dirty="0">
                <a:solidFill>
                  <a:srgbClr val="262626"/>
                </a:solidFill>
                <a:latin typeface="微软雅黑" panose="020B0503020204020204" charset="-122"/>
                <a:ea typeface="微软雅黑" panose="020B0503020204020204" charset="-122"/>
                <a:cs typeface="微软雅黑" panose="020B0503020204020204" charset="-122"/>
              </a:rPr>
              <a:t>收单渠道：</a:t>
            </a:r>
            <a:r>
              <a:rPr sz="1400" spc="-10" dirty="0" err="1">
                <a:solidFill>
                  <a:srgbClr val="262626"/>
                </a:solidFill>
                <a:latin typeface="微软雅黑" panose="020B0503020204020204" charset="-122"/>
                <a:ea typeface="微软雅黑" panose="020B0503020204020204" charset="-122"/>
                <a:cs typeface="微软雅黑" panose="020B0503020204020204" charset="-122"/>
              </a:rPr>
              <a:t>支持</a:t>
            </a:r>
            <a:r>
              <a:rPr lang="zh-CN" altLang="en-US" sz="1400" spc="-10" dirty="0">
                <a:solidFill>
                  <a:srgbClr val="262626"/>
                </a:solidFill>
                <a:latin typeface="微软雅黑" panose="020B0503020204020204" charset="-122"/>
                <a:ea typeface="微软雅黑" panose="020B0503020204020204" charset="-122"/>
                <a:cs typeface="微软雅黑" panose="020B0503020204020204" charset="-122"/>
              </a:rPr>
              <a:t>通联</a:t>
            </a:r>
            <a:r>
              <a:rPr sz="1400" spc="-10" dirty="0" err="1">
                <a:solidFill>
                  <a:srgbClr val="262626"/>
                </a:solidFill>
                <a:latin typeface="微软雅黑" panose="020B0503020204020204" charset="-122"/>
                <a:ea typeface="微软雅黑" panose="020B0503020204020204" charset="-122"/>
                <a:cs typeface="微软雅黑" panose="020B0503020204020204" charset="-122"/>
              </a:rPr>
              <a:t>支付渠道</a:t>
            </a:r>
            <a:r>
              <a:rPr lang="zh-CN" altLang="en-US" sz="1400" spc="-10" dirty="0">
                <a:solidFill>
                  <a:srgbClr val="262626"/>
                </a:solidFill>
                <a:latin typeface="微软雅黑" panose="020B0503020204020204" charset="-122"/>
                <a:ea typeface="微软雅黑" panose="020B0503020204020204" charset="-122"/>
                <a:cs typeface="微软雅黑" panose="020B0503020204020204" charset="-122"/>
              </a:rPr>
              <a:t>或非通联</a:t>
            </a:r>
            <a:r>
              <a:rPr sz="1400" spc="-10" dirty="0" err="1">
                <a:solidFill>
                  <a:srgbClr val="262626"/>
                </a:solidFill>
                <a:latin typeface="微软雅黑" panose="020B0503020204020204" charset="-122"/>
                <a:ea typeface="微软雅黑" panose="020B0503020204020204" charset="-122"/>
                <a:cs typeface="微软雅黑" panose="020B0503020204020204" charset="-122"/>
              </a:rPr>
              <a:t>支付渠道</a:t>
            </a:r>
            <a:r>
              <a:rPr lang="zh-CN" altLang="en-US" sz="1400" spc="-10" dirty="0">
                <a:solidFill>
                  <a:srgbClr val="262626"/>
                </a:solidFill>
                <a:latin typeface="微软雅黑" panose="020B0503020204020204" charset="-122"/>
                <a:ea typeface="微软雅黑" panose="020B0503020204020204" charset="-122"/>
                <a:cs typeface="微软雅黑" panose="020B0503020204020204" charset="-122"/>
              </a:rPr>
              <a:t>结算入金</a:t>
            </a:r>
            <a:endParaRPr sz="1400" dirty="0">
              <a:latin typeface="微软雅黑" panose="020B0503020204020204" charset="-122"/>
              <a:ea typeface="微软雅黑" panose="020B0503020204020204" charset="-122"/>
              <a:cs typeface="微软雅黑" panose="020B0503020204020204" charset="-122"/>
            </a:endParaRPr>
          </a:p>
          <a:p>
            <a:pPr marL="8890" marR="5080">
              <a:lnSpc>
                <a:spcPts val="2210"/>
              </a:lnSpc>
              <a:buSzPct val="92000"/>
              <a:tabLst>
                <a:tab pos="137160" algn="l"/>
              </a:tabLst>
            </a:pPr>
            <a:r>
              <a:rPr lang="en-US" sz="1400" dirty="0">
                <a:solidFill>
                  <a:srgbClr val="262626"/>
                </a:solidFill>
                <a:latin typeface="微软雅黑" panose="020B0503020204020204" charset="-122"/>
                <a:ea typeface="微软雅黑" panose="020B0503020204020204" charset="-122"/>
                <a:cs typeface="微软雅黑" panose="020B0503020204020204" charset="-122"/>
              </a:rPr>
              <a:t>2.</a:t>
            </a:r>
            <a:r>
              <a:rPr sz="1400" dirty="0">
                <a:solidFill>
                  <a:srgbClr val="262626"/>
                </a:solidFill>
                <a:latin typeface="微软雅黑" panose="020B0503020204020204" charset="-122"/>
                <a:ea typeface="微软雅黑" panose="020B0503020204020204" charset="-122"/>
                <a:cs typeface="微软雅黑" panose="020B0503020204020204" charset="-122"/>
              </a:rPr>
              <a:t>转账入金（</a:t>
            </a:r>
            <a:r>
              <a:rPr sz="1400" spc="-5" dirty="0">
                <a:solidFill>
                  <a:srgbClr val="262626"/>
                </a:solidFill>
                <a:latin typeface="微软雅黑" panose="020B0503020204020204" charset="-122"/>
                <a:ea typeface="微软雅黑" panose="020B0503020204020204" charset="-122"/>
                <a:cs typeface="微软雅黑" panose="020B0503020204020204" charset="-122"/>
              </a:rPr>
              <a:t>按场景报审</a:t>
            </a:r>
            <a:r>
              <a:rPr lang="zh-CN" altLang="en-US" sz="1400" spc="-5" dirty="0">
                <a:solidFill>
                  <a:srgbClr val="262626"/>
                </a:solidFill>
                <a:latin typeface="微软雅黑" panose="020B0503020204020204" charset="-122"/>
                <a:ea typeface="微软雅黑" panose="020B0503020204020204" charset="-122"/>
                <a:cs typeface="微软雅黑" panose="020B0503020204020204" charset="-122"/>
              </a:rPr>
              <a:t>：</a:t>
            </a:r>
            <a:r>
              <a:rPr sz="1400" spc="-5" dirty="0" err="1">
                <a:solidFill>
                  <a:srgbClr val="262626"/>
                </a:solidFill>
                <a:latin typeface="微软雅黑" panose="020B0503020204020204" charset="-122"/>
                <a:ea typeface="微软雅黑" panose="020B0503020204020204" charset="-122"/>
                <a:cs typeface="微软雅黑" panose="020B0503020204020204" charset="-122"/>
              </a:rPr>
              <a:t>绑定登记簿的账户</a:t>
            </a:r>
            <a:r>
              <a:rPr lang="zh-CN" altLang="en-US" sz="1400" spc="-5" dirty="0">
                <a:solidFill>
                  <a:srgbClr val="262626"/>
                </a:solidFill>
                <a:latin typeface="微软雅黑" panose="020B0503020204020204" charset="-122"/>
                <a:ea typeface="微软雅黑" panose="020B0503020204020204" charset="-122"/>
                <a:cs typeface="微软雅黑" panose="020B0503020204020204" charset="-122"/>
              </a:rPr>
              <a:t>转账入金</a:t>
            </a:r>
            <a:r>
              <a:rPr lang="en-US" altLang="zh-CN" sz="1400" spc="-5" dirty="0">
                <a:solidFill>
                  <a:srgbClr val="262626"/>
                </a:solidFill>
                <a:latin typeface="微软雅黑" panose="020B0503020204020204" charset="-122"/>
                <a:ea typeface="微软雅黑" panose="020B0503020204020204" charset="-122"/>
                <a:cs typeface="微软雅黑" panose="020B0503020204020204" charset="-122"/>
              </a:rPr>
              <a:t>/</a:t>
            </a:r>
            <a:r>
              <a:rPr lang="zh-CN" altLang="en-US" sz="1400" spc="-5" dirty="0">
                <a:solidFill>
                  <a:srgbClr val="262626"/>
                </a:solidFill>
                <a:latin typeface="微软雅黑" panose="020B0503020204020204" charset="-122"/>
                <a:ea typeface="微软雅黑" panose="020B0503020204020204" charset="-122"/>
                <a:cs typeface="微软雅黑" panose="020B0503020204020204" charset="-122"/>
              </a:rPr>
              <a:t>白名单管理的账户转账入金</a:t>
            </a:r>
            <a:r>
              <a:rPr sz="1400" spc="-50" dirty="0">
                <a:solidFill>
                  <a:srgbClr val="262626"/>
                </a:solidFill>
                <a:latin typeface="微软雅黑" panose="020B0503020204020204" charset="-122"/>
                <a:ea typeface="微软雅黑" panose="020B0503020204020204" charset="-122"/>
                <a:cs typeface="微软雅黑" panose="020B0503020204020204" charset="-122"/>
              </a:rPr>
              <a:t>）</a:t>
            </a:r>
            <a:endParaRPr sz="1400" dirty="0">
              <a:latin typeface="微软雅黑" panose="020B0503020204020204" charset="-122"/>
              <a:ea typeface="微软雅黑" panose="020B0503020204020204" charset="-122"/>
              <a:cs typeface="微软雅黑" panose="020B0503020204020204" charset="-122"/>
            </a:endParaRPr>
          </a:p>
        </p:txBody>
      </p:sp>
      <p:sp>
        <p:nvSpPr>
          <p:cNvPr id="16" name="object 17"/>
          <p:cNvSpPr txBox="1"/>
          <p:nvPr/>
        </p:nvSpPr>
        <p:spPr>
          <a:xfrm>
            <a:off x="4242136" y="3864943"/>
            <a:ext cx="3675380" cy="1179938"/>
          </a:xfrm>
          <a:prstGeom prst="rect">
            <a:avLst/>
          </a:prstGeom>
        </p:spPr>
        <p:txBody>
          <a:bodyPr vert="horz" wrap="square" lIns="0" tIns="12700" rIns="0" bIns="0" rtlCol="0">
            <a:spAutoFit/>
          </a:bodyPr>
          <a:lstStyle>
            <a:defPPr>
              <a:defRPr kern="0"/>
            </a:defPPr>
          </a:lstStyle>
          <a:p>
            <a:pPr marL="12700" marR="5080" indent="-3810">
              <a:lnSpc>
                <a:spcPct val="153000"/>
              </a:lnSpc>
              <a:spcBef>
                <a:spcPts val="100"/>
              </a:spcBef>
              <a:buSzPct val="92000"/>
              <a:buAutoNum type="arabicPeriod"/>
              <a:tabLst>
                <a:tab pos="137160" algn="l"/>
              </a:tabLst>
            </a:pPr>
            <a:r>
              <a:rPr lang="zh-CN" altLang="en-US" sz="1400" spc="-5" dirty="0">
                <a:solidFill>
                  <a:srgbClr val="262626"/>
                </a:solidFill>
                <a:latin typeface="微软雅黑" panose="020B0503020204020204" charset="-122"/>
                <a:ea typeface="微软雅黑" panose="020B0503020204020204" charset="-122"/>
                <a:cs typeface="微软雅黑" panose="020B0503020204020204" charset="-122"/>
              </a:rPr>
              <a:t>银行</a:t>
            </a:r>
            <a:r>
              <a:rPr sz="1400" spc="-5" dirty="0" err="1">
                <a:solidFill>
                  <a:srgbClr val="262626"/>
                </a:solidFill>
                <a:latin typeface="微软雅黑" panose="020B0503020204020204" charset="-122"/>
                <a:ea typeface="微软雅黑" panose="020B0503020204020204" charset="-122"/>
                <a:cs typeface="微软雅黑" panose="020B0503020204020204" charset="-122"/>
              </a:rPr>
              <a:t>为交易资金参与方搭建资金登记薄体系</a:t>
            </a:r>
            <a:r>
              <a:rPr lang="zh-CN" altLang="en-US" sz="1400" spc="-5" dirty="0">
                <a:solidFill>
                  <a:srgbClr val="262626"/>
                </a:solidFill>
                <a:latin typeface="微软雅黑" panose="020B0503020204020204" charset="-122"/>
                <a:ea typeface="微软雅黑" panose="020B0503020204020204" charset="-122"/>
                <a:cs typeface="微软雅黑" panose="020B0503020204020204" charset="-122"/>
              </a:rPr>
              <a:t>，</a:t>
            </a:r>
            <a:r>
              <a:rPr sz="1400" spc="-5" dirty="0" err="1">
                <a:solidFill>
                  <a:srgbClr val="262626"/>
                </a:solidFill>
                <a:latin typeface="微软雅黑" panose="020B0503020204020204" charset="-122"/>
                <a:ea typeface="微软雅黑" panose="020B0503020204020204" charset="-122"/>
                <a:cs typeface="微软雅黑" panose="020B0503020204020204" charset="-122"/>
              </a:rPr>
              <a:t>实现资金</a:t>
            </a:r>
            <a:r>
              <a:rPr sz="1400" spc="-15" dirty="0" err="1">
                <a:solidFill>
                  <a:srgbClr val="262626"/>
                </a:solidFill>
                <a:latin typeface="微软雅黑" panose="020B0503020204020204" charset="-122"/>
                <a:ea typeface="微软雅黑" panose="020B0503020204020204" charset="-122"/>
                <a:cs typeface="微软雅黑" panose="020B0503020204020204" charset="-122"/>
              </a:rPr>
              <a:t>分簿管理</a:t>
            </a:r>
            <a:endParaRPr sz="1400" dirty="0">
              <a:latin typeface="微软雅黑" panose="020B0503020204020204" charset="-122"/>
              <a:ea typeface="微软雅黑" panose="020B0503020204020204" charset="-122"/>
              <a:cs typeface="微软雅黑" panose="020B0503020204020204" charset="-122"/>
            </a:endParaRPr>
          </a:p>
          <a:p>
            <a:pPr marL="137160" indent="-128270">
              <a:lnSpc>
                <a:spcPct val="100000"/>
              </a:lnSpc>
              <a:spcBef>
                <a:spcPts val="645"/>
              </a:spcBef>
              <a:buSzPct val="92000"/>
              <a:buAutoNum type="arabicPeriod"/>
              <a:tabLst>
                <a:tab pos="137160" algn="l"/>
              </a:tabLst>
            </a:pPr>
            <a:r>
              <a:rPr sz="1400" spc="-5" dirty="0">
                <a:solidFill>
                  <a:srgbClr val="262626"/>
                </a:solidFill>
                <a:latin typeface="微软雅黑" panose="020B0503020204020204" charset="-122"/>
                <a:ea typeface="微软雅黑" panose="020B0503020204020204" charset="-122"/>
                <a:cs typeface="微软雅黑" panose="020B0503020204020204" charset="-122"/>
              </a:rPr>
              <a:t>在登记簿体系内完成资金分账，资金流清晰可追溯</a:t>
            </a:r>
            <a:endParaRPr sz="1400" dirty="0">
              <a:latin typeface="微软雅黑" panose="020B0503020204020204" charset="-122"/>
              <a:ea typeface="微软雅黑" panose="020B0503020204020204" charset="-122"/>
              <a:cs typeface="微软雅黑" panose="020B0503020204020204" charset="-122"/>
            </a:endParaRPr>
          </a:p>
        </p:txBody>
      </p:sp>
      <p:sp>
        <p:nvSpPr>
          <p:cNvPr id="17" name="object 18"/>
          <p:cNvSpPr txBox="1"/>
          <p:nvPr/>
        </p:nvSpPr>
        <p:spPr>
          <a:xfrm>
            <a:off x="4284088" y="5188299"/>
            <a:ext cx="3509000" cy="859851"/>
          </a:xfrm>
          <a:prstGeom prst="rect">
            <a:avLst/>
          </a:prstGeom>
        </p:spPr>
        <p:txBody>
          <a:bodyPr vert="horz" wrap="square" lIns="0" tIns="109855" rIns="0" bIns="0" rtlCol="0">
            <a:spAutoFit/>
          </a:bodyPr>
          <a:lstStyle>
            <a:defPPr>
              <a:defRPr kern="0"/>
            </a:defPPr>
          </a:lstStyle>
          <a:p>
            <a:pPr marL="137160" indent="-128270">
              <a:lnSpc>
                <a:spcPct val="100000"/>
              </a:lnSpc>
              <a:spcBef>
                <a:spcPts val="865"/>
              </a:spcBef>
              <a:buSzPct val="92000"/>
              <a:buAutoNum type="arabicPeriod"/>
              <a:tabLst>
                <a:tab pos="137160" algn="l"/>
              </a:tabLst>
            </a:pPr>
            <a:r>
              <a:rPr lang="zh-CN" altLang="en-US" sz="1400" spc="-5" dirty="0">
                <a:solidFill>
                  <a:srgbClr val="262626"/>
                </a:solidFill>
                <a:latin typeface="微软雅黑" panose="020B0503020204020204" charset="-122"/>
                <a:ea typeface="微软雅黑" panose="020B0503020204020204" charset="-122"/>
                <a:cs typeface="微软雅黑" panose="020B0503020204020204" charset="-122"/>
              </a:rPr>
              <a:t>清算至</a:t>
            </a:r>
            <a:r>
              <a:rPr sz="1400" spc="-5" dirty="0" err="1">
                <a:solidFill>
                  <a:srgbClr val="262626"/>
                </a:solidFill>
                <a:latin typeface="微软雅黑" panose="020B0503020204020204" charset="-122"/>
                <a:ea typeface="微软雅黑" panose="020B0503020204020204" charset="-122"/>
                <a:cs typeface="微软雅黑" panose="020B0503020204020204" charset="-122"/>
              </a:rPr>
              <a:t>登记簿绑定交易参与方</a:t>
            </a:r>
            <a:r>
              <a:rPr lang="zh-CN" altLang="en-US" sz="1400" spc="-5" dirty="0">
                <a:solidFill>
                  <a:srgbClr val="262626"/>
                </a:solidFill>
                <a:latin typeface="微软雅黑" panose="020B0503020204020204" charset="-122"/>
                <a:ea typeface="微软雅黑" panose="020B0503020204020204" charset="-122"/>
                <a:cs typeface="微软雅黑" panose="020B0503020204020204" charset="-122"/>
              </a:rPr>
              <a:t>的</a:t>
            </a:r>
            <a:r>
              <a:rPr sz="1400" spc="-5" dirty="0" err="1">
                <a:solidFill>
                  <a:srgbClr val="262626"/>
                </a:solidFill>
                <a:latin typeface="微软雅黑" panose="020B0503020204020204" charset="-122"/>
                <a:ea typeface="微软雅黑" panose="020B0503020204020204" charset="-122"/>
                <a:cs typeface="微软雅黑" panose="020B0503020204020204" charset="-122"/>
              </a:rPr>
              <a:t>银行账户</a:t>
            </a:r>
            <a:endParaRPr sz="1400" dirty="0">
              <a:latin typeface="微软雅黑" panose="020B0503020204020204" charset="-122"/>
              <a:ea typeface="微软雅黑" panose="020B0503020204020204" charset="-122"/>
              <a:cs typeface="微软雅黑" panose="020B0503020204020204" charset="-122"/>
            </a:endParaRPr>
          </a:p>
          <a:p>
            <a:pPr marL="137160" indent="-128270">
              <a:lnSpc>
                <a:spcPct val="100000"/>
              </a:lnSpc>
              <a:spcBef>
                <a:spcPts val="770"/>
              </a:spcBef>
              <a:buSzPct val="92000"/>
              <a:buAutoNum type="arabicPeriod"/>
              <a:tabLst>
                <a:tab pos="137160" algn="l"/>
              </a:tabLst>
            </a:pPr>
            <a:r>
              <a:rPr sz="1400" spc="-15" dirty="0" err="1">
                <a:solidFill>
                  <a:srgbClr val="262626"/>
                </a:solidFill>
                <a:latin typeface="微软雅黑" panose="020B0503020204020204" charset="-122"/>
                <a:ea typeface="微软雅黑" panose="020B0503020204020204" charset="-122"/>
                <a:cs typeface="微软雅黑" panose="020B0503020204020204" charset="-122"/>
              </a:rPr>
              <a:t>支持</a:t>
            </a:r>
            <a:r>
              <a:rPr lang="zh-CN" altLang="en-US" sz="1400" spc="-15" dirty="0">
                <a:solidFill>
                  <a:srgbClr val="262626"/>
                </a:solidFill>
                <a:latin typeface="微软雅黑" panose="020B0503020204020204" charset="-122"/>
                <a:ea typeface="微软雅黑" panose="020B0503020204020204" charset="-122"/>
                <a:cs typeface="微软雅黑" panose="020B0503020204020204" charset="-122"/>
              </a:rPr>
              <a:t>合作银行本行银行账户</a:t>
            </a:r>
            <a:r>
              <a:rPr lang="en-US" altLang="zh-CN" sz="1400" spc="-15" dirty="0">
                <a:solidFill>
                  <a:srgbClr val="262626"/>
                </a:solidFill>
                <a:latin typeface="微软雅黑" panose="020B0503020204020204" charset="-122"/>
                <a:ea typeface="微软雅黑" panose="020B0503020204020204" charset="-122"/>
                <a:cs typeface="微软雅黑" panose="020B0503020204020204" charset="-122"/>
              </a:rPr>
              <a:t>/</a:t>
            </a:r>
            <a:r>
              <a:rPr lang="zh-CN" altLang="en-US" sz="1400" spc="-15" dirty="0">
                <a:solidFill>
                  <a:srgbClr val="262626"/>
                </a:solidFill>
                <a:latin typeface="微软雅黑" panose="020B0503020204020204" charset="-122"/>
                <a:ea typeface="微软雅黑" panose="020B0503020204020204" charset="-122"/>
                <a:cs typeface="微软雅黑" panose="020B0503020204020204" charset="-122"/>
              </a:rPr>
              <a:t>非合作银行的他行银行账户</a:t>
            </a:r>
            <a:endParaRPr lang="en-US" sz="1400" spc="-15" dirty="0">
              <a:solidFill>
                <a:srgbClr val="262626"/>
              </a:solidFill>
              <a:latin typeface="微软雅黑" panose="020B0503020204020204" charset="-122"/>
              <a:ea typeface="微软雅黑" panose="020B0503020204020204" charset="-122"/>
              <a:cs typeface="微软雅黑" panose="020B0503020204020204" charset="-122"/>
            </a:endParaRPr>
          </a:p>
        </p:txBody>
      </p:sp>
      <p:sp>
        <p:nvSpPr>
          <p:cNvPr id="18" name="object 20"/>
          <p:cNvSpPr txBox="1"/>
          <p:nvPr/>
        </p:nvSpPr>
        <p:spPr>
          <a:xfrm>
            <a:off x="784814" y="2004485"/>
            <a:ext cx="6461703" cy="228268"/>
          </a:xfrm>
          <a:prstGeom prst="rect">
            <a:avLst/>
          </a:prstGeom>
        </p:spPr>
        <p:txBody>
          <a:bodyPr vert="horz" wrap="square" lIns="0" tIns="12700" rIns="0" bIns="0" rtlCol="0">
            <a:spAutoFit/>
          </a:bodyPr>
          <a:lstStyle>
            <a:defPPr>
              <a:defRPr kern="0"/>
            </a:defPPr>
          </a:lstStyle>
          <a:p>
            <a:pPr marL="12700">
              <a:lnSpc>
                <a:spcPct val="100000"/>
              </a:lnSpc>
              <a:spcBef>
                <a:spcPts val="100"/>
              </a:spcBef>
              <a:tabLst>
                <a:tab pos="5916295" algn="l"/>
              </a:tabLst>
            </a:pPr>
            <a:r>
              <a:rPr sz="1400" u="sng" dirty="0">
                <a:solidFill>
                  <a:srgbClr val="262626"/>
                </a:solidFill>
                <a:uFill>
                  <a:solidFill>
                    <a:srgbClr val="767171"/>
                  </a:solidFill>
                </a:uFill>
                <a:latin typeface="微软雅黑" panose="020B0503020204020204" charset="-122"/>
                <a:ea typeface="微软雅黑" panose="020B0503020204020204" charset="-122"/>
                <a:cs typeface="微软雅黑" panose="020B0503020204020204" charset="-122"/>
              </a:rPr>
              <a:t>集</a:t>
            </a:r>
            <a:r>
              <a:rPr lang="zh-CN" altLang="en-US" sz="1400" u="sng" dirty="0">
                <a:solidFill>
                  <a:srgbClr val="262626"/>
                </a:solidFill>
                <a:uFill>
                  <a:solidFill>
                    <a:srgbClr val="767171"/>
                  </a:solidFill>
                </a:uFill>
                <a:latin typeface="微软雅黑" panose="020B0503020204020204" charset="-122"/>
                <a:ea typeface="微软雅黑" panose="020B0503020204020204" charset="-122"/>
                <a:cs typeface="微软雅黑" panose="020B0503020204020204" charset="-122"/>
              </a:rPr>
              <a:t>合作银行</a:t>
            </a:r>
            <a:r>
              <a:rPr sz="1400" u="sng" dirty="0">
                <a:solidFill>
                  <a:srgbClr val="262626"/>
                </a:solidFill>
                <a:uFill>
                  <a:solidFill>
                    <a:srgbClr val="767171"/>
                  </a:solidFill>
                </a:uFill>
                <a:latin typeface="微软雅黑" panose="020B0503020204020204" charset="-122"/>
                <a:ea typeface="微软雅黑" panose="020B0503020204020204" charset="-122"/>
                <a:cs typeface="微软雅黑" panose="020B0503020204020204" charset="-122"/>
              </a:rPr>
              <a:t>“</a:t>
            </a:r>
            <a:r>
              <a:rPr sz="1400" b="1" u="sng" dirty="0">
                <a:solidFill>
                  <a:srgbClr val="262626"/>
                </a:solidFill>
                <a:uFill>
                  <a:solidFill>
                    <a:srgbClr val="767171"/>
                  </a:solidFill>
                </a:uFill>
                <a:latin typeface="微软雅黑" panose="020B0503020204020204" charset="-122"/>
                <a:ea typeface="微软雅黑" panose="020B0503020204020204" charset="-122"/>
                <a:cs typeface="微软雅黑" panose="020B0503020204020204" charset="-122"/>
              </a:rPr>
              <a:t>收、管、付</a:t>
            </a:r>
            <a:r>
              <a:rPr sz="1400" u="sng" dirty="0">
                <a:solidFill>
                  <a:srgbClr val="262626"/>
                </a:solidFill>
                <a:uFill>
                  <a:solidFill>
                    <a:srgbClr val="767171"/>
                  </a:solidFill>
                </a:uFill>
                <a:latin typeface="微软雅黑" panose="020B0503020204020204" charset="-122"/>
                <a:ea typeface="微软雅黑" panose="020B0503020204020204" charset="-122"/>
                <a:cs typeface="微软雅黑" panose="020B0503020204020204" charset="-122"/>
              </a:rPr>
              <a:t>”为一体的全流程线上化资金结算解决方案</a:t>
            </a:r>
            <a:r>
              <a:rPr sz="1400" u="sng" spc="-50" dirty="0">
                <a:solidFill>
                  <a:srgbClr val="262626"/>
                </a:solidFill>
                <a:uFill>
                  <a:solidFill>
                    <a:srgbClr val="767171"/>
                  </a:solidFill>
                </a:uFill>
                <a:latin typeface="微软雅黑" panose="020B0503020204020204" charset="-122"/>
                <a:ea typeface="微软雅黑" panose="020B0503020204020204" charset="-122"/>
                <a:cs typeface="微软雅黑" panose="020B0503020204020204" charset="-122"/>
              </a:rPr>
              <a:t>。</a:t>
            </a:r>
            <a:r>
              <a:rPr sz="1200" u="sng" dirty="0">
                <a:solidFill>
                  <a:srgbClr val="262626"/>
                </a:solidFill>
                <a:uFill>
                  <a:solidFill>
                    <a:srgbClr val="767171"/>
                  </a:solidFill>
                </a:uFill>
                <a:latin typeface="微软雅黑" panose="020B0503020204020204" charset="-122"/>
                <a:ea typeface="微软雅黑" panose="020B0503020204020204" charset="-122"/>
                <a:cs typeface="微软雅黑" panose="020B0503020204020204" charset="-122"/>
              </a:rPr>
              <a:t>	</a:t>
            </a:r>
            <a:endParaRPr sz="1200" dirty="0">
              <a:latin typeface="微软雅黑" panose="020B0503020204020204" charset="-122"/>
              <a:ea typeface="微软雅黑" panose="020B0503020204020204" charset="-122"/>
              <a:cs typeface="微软雅黑" panose="020B0503020204020204" charset="-122"/>
            </a:endParaRPr>
          </a:p>
        </p:txBody>
      </p:sp>
      <p:grpSp>
        <p:nvGrpSpPr>
          <p:cNvPr id="19" name="object 23"/>
          <p:cNvGrpSpPr/>
          <p:nvPr/>
        </p:nvGrpSpPr>
        <p:grpSpPr>
          <a:xfrm>
            <a:off x="724575" y="2640425"/>
            <a:ext cx="2787015" cy="502920"/>
            <a:chOff x="669655" y="3049056"/>
            <a:chExt cx="2787015" cy="502920"/>
          </a:xfrm>
        </p:grpSpPr>
        <p:sp>
          <p:nvSpPr>
            <p:cNvPr id="20" name="object 24"/>
            <p:cNvSpPr/>
            <p:nvPr/>
          </p:nvSpPr>
          <p:spPr>
            <a:xfrm>
              <a:off x="669655" y="3049056"/>
              <a:ext cx="2787015" cy="502920"/>
            </a:xfrm>
            <a:custGeom>
              <a:avLst/>
              <a:gdLst/>
              <a:ahLst/>
              <a:cxnLst/>
              <a:rect l="l" t="t" r="r" b="b"/>
              <a:pathLst>
                <a:path w="2787015" h="502920">
                  <a:moveTo>
                    <a:pt x="2702682" y="0"/>
                  </a:moveTo>
                  <a:lnTo>
                    <a:pt x="83801" y="0"/>
                  </a:lnTo>
                  <a:lnTo>
                    <a:pt x="51182" y="6585"/>
                  </a:lnTo>
                  <a:lnTo>
                    <a:pt x="24544" y="24545"/>
                  </a:lnTo>
                  <a:lnTo>
                    <a:pt x="6585" y="51182"/>
                  </a:lnTo>
                  <a:lnTo>
                    <a:pt x="0" y="83802"/>
                  </a:lnTo>
                  <a:lnTo>
                    <a:pt x="0" y="419007"/>
                  </a:lnTo>
                  <a:lnTo>
                    <a:pt x="6585" y="451626"/>
                  </a:lnTo>
                  <a:lnTo>
                    <a:pt x="24544" y="478264"/>
                  </a:lnTo>
                  <a:lnTo>
                    <a:pt x="51182" y="496223"/>
                  </a:lnTo>
                  <a:lnTo>
                    <a:pt x="83801" y="502809"/>
                  </a:lnTo>
                  <a:lnTo>
                    <a:pt x="2702682" y="502809"/>
                  </a:lnTo>
                  <a:lnTo>
                    <a:pt x="2735302" y="496223"/>
                  </a:lnTo>
                  <a:lnTo>
                    <a:pt x="2761939" y="478264"/>
                  </a:lnTo>
                  <a:lnTo>
                    <a:pt x="2779899" y="451626"/>
                  </a:lnTo>
                  <a:lnTo>
                    <a:pt x="2786484" y="419007"/>
                  </a:lnTo>
                  <a:lnTo>
                    <a:pt x="2786484" y="83802"/>
                  </a:lnTo>
                  <a:lnTo>
                    <a:pt x="2779899" y="51182"/>
                  </a:lnTo>
                  <a:lnTo>
                    <a:pt x="2761939" y="24545"/>
                  </a:lnTo>
                  <a:lnTo>
                    <a:pt x="2735302" y="6585"/>
                  </a:lnTo>
                  <a:lnTo>
                    <a:pt x="2702682" y="0"/>
                  </a:lnTo>
                  <a:close/>
                </a:path>
              </a:pathLst>
            </a:custGeom>
            <a:solidFill>
              <a:srgbClr val="FFFFFF"/>
            </a:solidFill>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sp>
          <p:nvSpPr>
            <p:cNvPr id="21" name="object 25"/>
            <p:cNvSpPr/>
            <p:nvPr/>
          </p:nvSpPr>
          <p:spPr>
            <a:xfrm>
              <a:off x="669655" y="3049056"/>
              <a:ext cx="2787015" cy="502920"/>
            </a:xfrm>
            <a:custGeom>
              <a:avLst/>
              <a:gdLst/>
              <a:ahLst/>
              <a:cxnLst/>
              <a:rect l="l" t="t" r="r" b="b"/>
              <a:pathLst>
                <a:path w="2787015" h="502920">
                  <a:moveTo>
                    <a:pt x="0" y="83802"/>
                  </a:moveTo>
                  <a:lnTo>
                    <a:pt x="6585" y="51182"/>
                  </a:lnTo>
                  <a:lnTo>
                    <a:pt x="24544" y="24545"/>
                  </a:lnTo>
                  <a:lnTo>
                    <a:pt x="51182" y="6585"/>
                  </a:lnTo>
                  <a:lnTo>
                    <a:pt x="83801" y="0"/>
                  </a:lnTo>
                  <a:lnTo>
                    <a:pt x="2702683" y="0"/>
                  </a:lnTo>
                  <a:lnTo>
                    <a:pt x="2735302" y="6585"/>
                  </a:lnTo>
                  <a:lnTo>
                    <a:pt x="2761940" y="24545"/>
                  </a:lnTo>
                  <a:lnTo>
                    <a:pt x="2779899" y="51182"/>
                  </a:lnTo>
                  <a:lnTo>
                    <a:pt x="2786485" y="83802"/>
                  </a:lnTo>
                  <a:lnTo>
                    <a:pt x="2786485" y="419007"/>
                  </a:lnTo>
                  <a:lnTo>
                    <a:pt x="2779899" y="451626"/>
                  </a:lnTo>
                  <a:lnTo>
                    <a:pt x="2761940" y="478263"/>
                  </a:lnTo>
                  <a:lnTo>
                    <a:pt x="2735302" y="496223"/>
                  </a:lnTo>
                  <a:lnTo>
                    <a:pt x="2702683" y="502809"/>
                  </a:lnTo>
                  <a:lnTo>
                    <a:pt x="83801" y="502809"/>
                  </a:lnTo>
                  <a:lnTo>
                    <a:pt x="51182" y="496223"/>
                  </a:lnTo>
                  <a:lnTo>
                    <a:pt x="24544" y="478263"/>
                  </a:lnTo>
                  <a:lnTo>
                    <a:pt x="6585" y="451626"/>
                  </a:lnTo>
                  <a:lnTo>
                    <a:pt x="0" y="419007"/>
                  </a:lnTo>
                  <a:lnTo>
                    <a:pt x="0" y="83802"/>
                  </a:lnTo>
                  <a:close/>
                </a:path>
              </a:pathLst>
            </a:custGeom>
            <a:ln w="12700">
              <a:solidFill>
                <a:srgbClr val="0D0D0D"/>
              </a:solidFill>
            </a:ln>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sp>
          <p:nvSpPr>
            <p:cNvPr id="22" name="object 26"/>
            <p:cNvSpPr/>
            <p:nvPr/>
          </p:nvSpPr>
          <p:spPr>
            <a:xfrm>
              <a:off x="726893" y="3105273"/>
              <a:ext cx="1158240" cy="390525"/>
            </a:xfrm>
            <a:custGeom>
              <a:avLst/>
              <a:gdLst/>
              <a:ahLst/>
              <a:cxnLst/>
              <a:rect l="l" t="t" r="r" b="b"/>
              <a:pathLst>
                <a:path w="1158239" h="390525">
                  <a:moveTo>
                    <a:pt x="1093145" y="0"/>
                  </a:moveTo>
                  <a:lnTo>
                    <a:pt x="65064" y="0"/>
                  </a:lnTo>
                  <a:lnTo>
                    <a:pt x="39738" y="5113"/>
                  </a:lnTo>
                  <a:lnTo>
                    <a:pt x="19056" y="19056"/>
                  </a:lnTo>
                  <a:lnTo>
                    <a:pt x="5113" y="39738"/>
                  </a:lnTo>
                  <a:lnTo>
                    <a:pt x="0" y="65064"/>
                  </a:lnTo>
                  <a:lnTo>
                    <a:pt x="0" y="325310"/>
                  </a:lnTo>
                  <a:lnTo>
                    <a:pt x="5113" y="350636"/>
                  </a:lnTo>
                  <a:lnTo>
                    <a:pt x="19056" y="371318"/>
                  </a:lnTo>
                  <a:lnTo>
                    <a:pt x="39738" y="385262"/>
                  </a:lnTo>
                  <a:lnTo>
                    <a:pt x="65064" y="390375"/>
                  </a:lnTo>
                  <a:lnTo>
                    <a:pt x="1093145" y="390375"/>
                  </a:lnTo>
                  <a:lnTo>
                    <a:pt x="1118471" y="385262"/>
                  </a:lnTo>
                  <a:lnTo>
                    <a:pt x="1139153" y="371318"/>
                  </a:lnTo>
                  <a:lnTo>
                    <a:pt x="1153096" y="350636"/>
                  </a:lnTo>
                  <a:lnTo>
                    <a:pt x="1158209" y="325310"/>
                  </a:lnTo>
                  <a:lnTo>
                    <a:pt x="1158209" y="65064"/>
                  </a:lnTo>
                  <a:lnTo>
                    <a:pt x="1153096" y="39738"/>
                  </a:lnTo>
                  <a:lnTo>
                    <a:pt x="1139153" y="19056"/>
                  </a:lnTo>
                  <a:lnTo>
                    <a:pt x="1118471" y="5113"/>
                  </a:lnTo>
                  <a:lnTo>
                    <a:pt x="1093145" y="0"/>
                  </a:lnTo>
                  <a:close/>
                </a:path>
              </a:pathLst>
            </a:custGeom>
            <a:solidFill>
              <a:srgbClr val="FFFFFF"/>
            </a:solidFill>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sp>
          <p:nvSpPr>
            <p:cNvPr id="23" name="object 27"/>
            <p:cNvSpPr/>
            <p:nvPr/>
          </p:nvSpPr>
          <p:spPr>
            <a:xfrm>
              <a:off x="726893" y="3105273"/>
              <a:ext cx="1158240" cy="390525"/>
            </a:xfrm>
            <a:custGeom>
              <a:avLst/>
              <a:gdLst/>
              <a:ahLst/>
              <a:cxnLst/>
              <a:rect l="l" t="t" r="r" b="b"/>
              <a:pathLst>
                <a:path w="1158239" h="390525">
                  <a:moveTo>
                    <a:pt x="0" y="65064"/>
                  </a:moveTo>
                  <a:lnTo>
                    <a:pt x="5113" y="39738"/>
                  </a:lnTo>
                  <a:lnTo>
                    <a:pt x="19056" y="19056"/>
                  </a:lnTo>
                  <a:lnTo>
                    <a:pt x="39738" y="5113"/>
                  </a:lnTo>
                  <a:lnTo>
                    <a:pt x="65064" y="0"/>
                  </a:lnTo>
                  <a:lnTo>
                    <a:pt x="1093146" y="0"/>
                  </a:lnTo>
                  <a:lnTo>
                    <a:pt x="1118471" y="5113"/>
                  </a:lnTo>
                  <a:lnTo>
                    <a:pt x="1139153" y="19056"/>
                  </a:lnTo>
                  <a:lnTo>
                    <a:pt x="1153096" y="39738"/>
                  </a:lnTo>
                  <a:lnTo>
                    <a:pt x="1158210" y="65064"/>
                  </a:lnTo>
                  <a:lnTo>
                    <a:pt x="1158210" y="325311"/>
                  </a:lnTo>
                  <a:lnTo>
                    <a:pt x="1153096" y="350637"/>
                  </a:lnTo>
                  <a:lnTo>
                    <a:pt x="1139153" y="371319"/>
                  </a:lnTo>
                  <a:lnTo>
                    <a:pt x="1118471" y="385262"/>
                  </a:lnTo>
                  <a:lnTo>
                    <a:pt x="1093146" y="390376"/>
                  </a:lnTo>
                  <a:lnTo>
                    <a:pt x="65064" y="390376"/>
                  </a:lnTo>
                  <a:lnTo>
                    <a:pt x="39738" y="385262"/>
                  </a:lnTo>
                  <a:lnTo>
                    <a:pt x="19056" y="371319"/>
                  </a:lnTo>
                  <a:lnTo>
                    <a:pt x="5113" y="350637"/>
                  </a:lnTo>
                  <a:lnTo>
                    <a:pt x="0" y="325311"/>
                  </a:lnTo>
                  <a:lnTo>
                    <a:pt x="0" y="65064"/>
                  </a:lnTo>
                  <a:close/>
                </a:path>
              </a:pathLst>
            </a:custGeom>
            <a:ln w="12700">
              <a:solidFill>
                <a:srgbClr val="0D0D0D"/>
              </a:solidFill>
            </a:ln>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grpSp>
      <p:sp>
        <p:nvSpPr>
          <p:cNvPr id="24" name="object 28"/>
          <p:cNvSpPr txBox="1"/>
          <p:nvPr/>
        </p:nvSpPr>
        <p:spPr>
          <a:xfrm>
            <a:off x="941817" y="2743509"/>
            <a:ext cx="838200" cy="228268"/>
          </a:xfrm>
          <a:prstGeom prst="rect">
            <a:avLst/>
          </a:prstGeom>
        </p:spPr>
        <p:txBody>
          <a:bodyPr vert="horz" wrap="square" lIns="0" tIns="12700" rIns="0" bIns="0" rtlCol="0">
            <a:spAutoFit/>
          </a:bodyPr>
          <a:lstStyle>
            <a:defPPr>
              <a:defRPr kern="0"/>
            </a:defPPr>
          </a:lstStyle>
          <a:p>
            <a:pPr marL="12700">
              <a:lnSpc>
                <a:spcPct val="100000"/>
              </a:lnSpc>
              <a:spcBef>
                <a:spcPts val="100"/>
              </a:spcBef>
            </a:pPr>
            <a:r>
              <a:rPr sz="1400" spc="-15" dirty="0">
                <a:solidFill>
                  <a:srgbClr val="262626"/>
                </a:solidFill>
                <a:latin typeface="微软雅黑" panose="020B0503020204020204" charset="-122"/>
                <a:ea typeface="微软雅黑" panose="020B0503020204020204" charset="-122"/>
                <a:cs typeface="微软雅黑" panose="020B0503020204020204" charset="-122"/>
              </a:rPr>
              <a:t>收单渠道</a:t>
            </a:r>
            <a:endParaRPr sz="1400">
              <a:latin typeface="微软雅黑" panose="020B0503020204020204" charset="-122"/>
              <a:ea typeface="微软雅黑" panose="020B0503020204020204" charset="-122"/>
              <a:cs typeface="微软雅黑" panose="020B0503020204020204" charset="-122"/>
            </a:endParaRPr>
          </a:p>
        </p:txBody>
      </p:sp>
      <p:grpSp>
        <p:nvGrpSpPr>
          <p:cNvPr id="25" name="object 29"/>
          <p:cNvGrpSpPr/>
          <p:nvPr/>
        </p:nvGrpSpPr>
        <p:grpSpPr>
          <a:xfrm>
            <a:off x="2266683" y="2696642"/>
            <a:ext cx="1158240" cy="390525"/>
            <a:chOff x="2211763" y="3105273"/>
            <a:chExt cx="1158240" cy="390525"/>
          </a:xfrm>
        </p:grpSpPr>
        <p:sp>
          <p:nvSpPr>
            <p:cNvPr id="26" name="object 30"/>
            <p:cNvSpPr/>
            <p:nvPr/>
          </p:nvSpPr>
          <p:spPr>
            <a:xfrm>
              <a:off x="2211763" y="3105273"/>
              <a:ext cx="1158240" cy="390525"/>
            </a:xfrm>
            <a:custGeom>
              <a:avLst/>
              <a:gdLst/>
              <a:ahLst/>
              <a:cxnLst/>
              <a:rect l="l" t="t" r="r" b="b"/>
              <a:pathLst>
                <a:path w="1158239" h="390525">
                  <a:moveTo>
                    <a:pt x="1093144" y="0"/>
                  </a:moveTo>
                  <a:lnTo>
                    <a:pt x="65064" y="0"/>
                  </a:lnTo>
                  <a:lnTo>
                    <a:pt x="39738" y="5113"/>
                  </a:lnTo>
                  <a:lnTo>
                    <a:pt x="19056" y="19056"/>
                  </a:lnTo>
                  <a:lnTo>
                    <a:pt x="5113" y="39738"/>
                  </a:lnTo>
                  <a:lnTo>
                    <a:pt x="0" y="65064"/>
                  </a:lnTo>
                  <a:lnTo>
                    <a:pt x="0" y="325310"/>
                  </a:lnTo>
                  <a:lnTo>
                    <a:pt x="5113" y="350636"/>
                  </a:lnTo>
                  <a:lnTo>
                    <a:pt x="19056" y="371318"/>
                  </a:lnTo>
                  <a:lnTo>
                    <a:pt x="39738" y="385262"/>
                  </a:lnTo>
                  <a:lnTo>
                    <a:pt x="65064" y="390375"/>
                  </a:lnTo>
                  <a:lnTo>
                    <a:pt x="1093144" y="390375"/>
                  </a:lnTo>
                  <a:lnTo>
                    <a:pt x="1118471" y="385262"/>
                  </a:lnTo>
                  <a:lnTo>
                    <a:pt x="1139152" y="371318"/>
                  </a:lnTo>
                  <a:lnTo>
                    <a:pt x="1153096" y="350636"/>
                  </a:lnTo>
                  <a:lnTo>
                    <a:pt x="1158209" y="325310"/>
                  </a:lnTo>
                  <a:lnTo>
                    <a:pt x="1158209" y="65064"/>
                  </a:lnTo>
                  <a:lnTo>
                    <a:pt x="1153096" y="39738"/>
                  </a:lnTo>
                  <a:lnTo>
                    <a:pt x="1139152" y="19056"/>
                  </a:lnTo>
                  <a:lnTo>
                    <a:pt x="1118471" y="5113"/>
                  </a:lnTo>
                  <a:lnTo>
                    <a:pt x="1093144" y="0"/>
                  </a:lnTo>
                  <a:close/>
                </a:path>
              </a:pathLst>
            </a:custGeom>
            <a:solidFill>
              <a:srgbClr val="FFFFFF"/>
            </a:solidFill>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sp>
          <p:nvSpPr>
            <p:cNvPr id="27" name="object 31"/>
            <p:cNvSpPr/>
            <p:nvPr/>
          </p:nvSpPr>
          <p:spPr>
            <a:xfrm>
              <a:off x="2211763" y="3105273"/>
              <a:ext cx="1158240" cy="390525"/>
            </a:xfrm>
            <a:custGeom>
              <a:avLst/>
              <a:gdLst/>
              <a:ahLst/>
              <a:cxnLst/>
              <a:rect l="l" t="t" r="r" b="b"/>
              <a:pathLst>
                <a:path w="1158239" h="390525">
                  <a:moveTo>
                    <a:pt x="0" y="65064"/>
                  </a:moveTo>
                  <a:lnTo>
                    <a:pt x="5113" y="39738"/>
                  </a:lnTo>
                  <a:lnTo>
                    <a:pt x="19056" y="19056"/>
                  </a:lnTo>
                  <a:lnTo>
                    <a:pt x="39738" y="5113"/>
                  </a:lnTo>
                  <a:lnTo>
                    <a:pt x="65064" y="0"/>
                  </a:lnTo>
                  <a:lnTo>
                    <a:pt x="1093146" y="0"/>
                  </a:lnTo>
                  <a:lnTo>
                    <a:pt x="1118471" y="5113"/>
                  </a:lnTo>
                  <a:lnTo>
                    <a:pt x="1139153" y="19056"/>
                  </a:lnTo>
                  <a:lnTo>
                    <a:pt x="1153096" y="39738"/>
                  </a:lnTo>
                  <a:lnTo>
                    <a:pt x="1158210" y="65064"/>
                  </a:lnTo>
                  <a:lnTo>
                    <a:pt x="1158210" y="325311"/>
                  </a:lnTo>
                  <a:lnTo>
                    <a:pt x="1153096" y="350637"/>
                  </a:lnTo>
                  <a:lnTo>
                    <a:pt x="1139153" y="371319"/>
                  </a:lnTo>
                  <a:lnTo>
                    <a:pt x="1118471" y="385262"/>
                  </a:lnTo>
                  <a:lnTo>
                    <a:pt x="1093146" y="390376"/>
                  </a:lnTo>
                  <a:lnTo>
                    <a:pt x="65064" y="390376"/>
                  </a:lnTo>
                  <a:lnTo>
                    <a:pt x="39738" y="385262"/>
                  </a:lnTo>
                  <a:lnTo>
                    <a:pt x="19056" y="371319"/>
                  </a:lnTo>
                  <a:lnTo>
                    <a:pt x="5113" y="350637"/>
                  </a:lnTo>
                  <a:lnTo>
                    <a:pt x="0" y="325311"/>
                  </a:lnTo>
                  <a:lnTo>
                    <a:pt x="0" y="65064"/>
                  </a:lnTo>
                  <a:close/>
                </a:path>
              </a:pathLst>
            </a:custGeom>
            <a:ln w="12700">
              <a:solidFill>
                <a:srgbClr val="0D0D0D"/>
              </a:solidFill>
            </a:ln>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grpSp>
      <p:sp>
        <p:nvSpPr>
          <p:cNvPr id="28" name="object 32"/>
          <p:cNvSpPr txBox="1"/>
          <p:nvPr/>
        </p:nvSpPr>
        <p:spPr>
          <a:xfrm>
            <a:off x="2426686" y="2743509"/>
            <a:ext cx="838200" cy="228268"/>
          </a:xfrm>
          <a:prstGeom prst="rect">
            <a:avLst/>
          </a:prstGeom>
        </p:spPr>
        <p:txBody>
          <a:bodyPr vert="horz" wrap="square" lIns="0" tIns="12700" rIns="0" bIns="0" rtlCol="0">
            <a:spAutoFit/>
          </a:bodyPr>
          <a:lstStyle>
            <a:defPPr>
              <a:defRPr kern="0"/>
            </a:defPPr>
          </a:lstStyle>
          <a:p>
            <a:pPr marL="12700">
              <a:lnSpc>
                <a:spcPct val="100000"/>
              </a:lnSpc>
              <a:spcBef>
                <a:spcPts val="100"/>
              </a:spcBef>
            </a:pPr>
            <a:r>
              <a:rPr sz="1400" spc="-15" dirty="0">
                <a:solidFill>
                  <a:srgbClr val="262626"/>
                </a:solidFill>
                <a:latin typeface="微软雅黑" panose="020B0503020204020204" charset="-122"/>
                <a:ea typeface="微软雅黑" panose="020B0503020204020204" charset="-122"/>
                <a:cs typeface="微软雅黑" panose="020B0503020204020204" charset="-122"/>
              </a:rPr>
              <a:t>转账入金</a:t>
            </a:r>
            <a:endParaRPr sz="1400" dirty="0">
              <a:latin typeface="微软雅黑" panose="020B0503020204020204" charset="-122"/>
              <a:ea typeface="微软雅黑" panose="020B0503020204020204" charset="-122"/>
              <a:cs typeface="微软雅黑" panose="020B0503020204020204" charset="-122"/>
            </a:endParaRPr>
          </a:p>
        </p:txBody>
      </p:sp>
      <p:grpSp>
        <p:nvGrpSpPr>
          <p:cNvPr id="29" name="object 33"/>
          <p:cNvGrpSpPr/>
          <p:nvPr/>
        </p:nvGrpSpPr>
        <p:grpSpPr>
          <a:xfrm>
            <a:off x="2021144" y="3209830"/>
            <a:ext cx="245514" cy="541770"/>
            <a:chOff x="1966225" y="3654387"/>
            <a:chExt cx="203200" cy="311785"/>
          </a:xfrm>
        </p:grpSpPr>
        <p:sp>
          <p:nvSpPr>
            <p:cNvPr id="30" name="object 34"/>
            <p:cNvSpPr/>
            <p:nvPr/>
          </p:nvSpPr>
          <p:spPr>
            <a:xfrm>
              <a:off x="1966225" y="3654387"/>
              <a:ext cx="203200" cy="311785"/>
            </a:xfrm>
            <a:custGeom>
              <a:avLst/>
              <a:gdLst/>
              <a:ahLst/>
              <a:cxnLst/>
              <a:rect l="l" t="t" r="r" b="b"/>
              <a:pathLst>
                <a:path w="203200" h="311785">
                  <a:moveTo>
                    <a:pt x="151996" y="0"/>
                  </a:moveTo>
                  <a:lnTo>
                    <a:pt x="50665" y="0"/>
                  </a:lnTo>
                  <a:lnTo>
                    <a:pt x="50665" y="210167"/>
                  </a:lnTo>
                  <a:lnTo>
                    <a:pt x="0" y="210167"/>
                  </a:lnTo>
                  <a:lnTo>
                    <a:pt x="101330" y="311497"/>
                  </a:lnTo>
                  <a:lnTo>
                    <a:pt x="202661" y="210167"/>
                  </a:lnTo>
                  <a:lnTo>
                    <a:pt x="151996" y="210167"/>
                  </a:lnTo>
                  <a:lnTo>
                    <a:pt x="151996" y="0"/>
                  </a:lnTo>
                  <a:close/>
                </a:path>
              </a:pathLst>
            </a:custGeom>
            <a:solidFill>
              <a:srgbClr val="FFFFFF"/>
            </a:solidFill>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sp>
          <p:nvSpPr>
            <p:cNvPr id="31" name="object 35"/>
            <p:cNvSpPr/>
            <p:nvPr/>
          </p:nvSpPr>
          <p:spPr>
            <a:xfrm>
              <a:off x="1966225" y="3654387"/>
              <a:ext cx="203200" cy="311785"/>
            </a:xfrm>
            <a:custGeom>
              <a:avLst/>
              <a:gdLst/>
              <a:ahLst/>
              <a:cxnLst/>
              <a:rect l="l" t="t" r="r" b="b"/>
              <a:pathLst>
                <a:path w="203200" h="311785">
                  <a:moveTo>
                    <a:pt x="0" y="210167"/>
                  </a:moveTo>
                  <a:lnTo>
                    <a:pt x="50665" y="210167"/>
                  </a:lnTo>
                  <a:lnTo>
                    <a:pt x="50665" y="0"/>
                  </a:lnTo>
                  <a:lnTo>
                    <a:pt x="151996" y="0"/>
                  </a:lnTo>
                  <a:lnTo>
                    <a:pt x="151996" y="210167"/>
                  </a:lnTo>
                  <a:lnTo>
                    <a:pt x="202662" y="210167"/>
                  </a:lnTo>
                  <a:lnTo>
                    <a:pt x="101331" y="311498"/>
                  </a:lnTo>
                  <a:lnTo>
                    <a:pt x="0" y="210167"/>
                  </a:lnTo>
                  <a:close/>
                </a:path>
              </a:pathLst>
            </a:custGeom>
            <a:ln w="12700">
              <a:solidFill>
                <a:srgbClr val="0D0D0D"/>
              </a:solidFill>
            </a:ln>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grpSp>
      <p:grpSp>
        <p:nvGrpSpPr>
          <p:cNvPr id="32" name="object 36"/>
          <p:cNvGrpSpPr/>
          <p:nvPr/>
        </p:nvGrpSpPr>
        <p:grpSpPr>
          <a:xfrm>
            <a:off x="745435" y="3817067"/>
            <a:ext cx="2787015" cy="568325"/>
            <a:chOff x="669656" y="4023143"/>
            <a:chExt cx="2787015" cy="568325"/>
          </a:xfrm>
        </p:grpSpPr>
        <p:sp>
          <p:nvSpPr>
            <p:cNvPr id="33" name="object 37"/>
            <p:cNvSpPr/>
            <p:nvPr/>
          </p:nvSpPr>
          <p:spPr>
            <a:xfrm>
              <a:off x="669656" y="4023143"/>
              <a:ext cx="2787015" cy="568325"/>
            </a:xfrm>
            <a:custGeom>
              <a:avLst/>
              <a:gdLst/>
              <a:ahLst/>
              <a:cxnLst/>
              <a:rect l="l" t="t" r="r" b="b"/>
              <a:pathLst>
                <a:path w="2787015" h="568325">
                  <a:moveTo>
                    <a:pt x="2753625" y="0"/>
                  </a:moveTo>
                  <a:lnTo>
                    <a:pt x="32859" y="0"/>
                  </a:lnTo>
                  <a:lnTo>
                    <a:pt x="20069" y="2582"/>
                  </a:lnTo>
                  <a:lnTo>
                    <a:pt x="9624" y="9624"/>
                  </a:lnTo>
                  <a:lnTo>
                    <a:pt x="2582" y="20068"/>
                  </a:lnTo>
                  <a:lnTo>
                    <a:pt x="0" y="32858"/>
                  </a:lnTo>
                  <a:lnTo>
                    <a:pt x="0" y="535274"/>
                  </a:lnTo>
                  <a:lnTo>
                    <a:pt x="2582" y="548065"/>
                  </a:lnTo>
                  <a:lnTo>
                    <a:pt x="9624" y="558510"/>
                  </a:lnTo>
                  <a:lnTo>
                    <a:pt x="20069" y="565552"/>
                  </a:lnTo>
                  <a:lnTo>
                    <a:pt x="32859" y="568134"/>
                  </a:lnTo>
                  <a:lnTo>
                    <a:pt x="2753625" y="568134"/>
                  </a:lnTo>
                  <a:lnTo>
                    <a:pt x="2766415" y="565552"/>
                  </a:lnTo>
                  <a:lnTo>
                    <a:pt x="2776860" y="558510"/>
                  </a:lnTo>
                  <a:lnTo>
                    <a:pt x="2783902" y="548065"/>
                  </a:lnTo>
                  <a:lnTo>
                    <a:pt x="2786485" y="535274"/>
                  </a:lnTo>
                  <a:lnTo>
                    <a:pt x="2786485" y="32858"/>
                  </a:lnTo>
                  <a:lnTo>
                    <a:pt x="2783902" y="20068"/>
                  </a:lnTo>
                  <a:lnTo>
                    <a:pt x="2776860" y="9624"/>
                  </a:lnTo>
                  <a:lnTo>
                    <a:pt x="2766415" y="2582"/>
                  </a:lnTo>
                  <a:lnTo>
                    <a:pt x="2753625" y="0"/>
                  </a:lnTo>
                  <a:close/>
                </a:path>
              </a:pathLst>
            </a:custGeom>
            <a:solidFill>
              <a:srgbClr val="FFFFFF"/>
            </a:solidFill>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sp>
          <p:nvSpPr>
            <p:cNvPr id="34" name="object 38"/>
            <p:cNvSpPr/>
            <p:nvPr/>
          </p:nvSpPr>
          <p:spPr>
            <a:xfrm>
              <a:off x="669656" y="4023143"/>
              <a:ext cx="2787015" cy="568325"/>
            </a:xfrm>
            <a:custGeom>
              <a:avLst/>
              <a:gdLst/>
              <a:ahLst/>
              <a:cxnLst/>
              <a:rect l="l" t="t" r="r" b="b"/>
              <a:pathLst>
                <a:path w="2787015" h="568325">
                  <a:moveTo>
                    <a:pt x="0" y="32859"/>
                  </a:moveTo>
                  <a:lnTo>
                    <a:pt x="2582" y="20069"/>
                  </a:lnTo>
                  <a:lnTo>
                    <a:pt x="9624" y="9624"/>
                  </a:lnTo>
                  <a:lnTo>
                    <a:pt x="20069" y="2582"/>
                  </a:lnTo>
                  <a:lnTo>
                    <a:pt x="32859" y="0"/>
                  </a:lnTo>
                  <a:lnTo>
                    <a:pt x="2753626" y="0"/>
                  </a:lnTo>
                  <a:lnTo>
                    <a:pt x="2766416" y="2582"/>
                  </a:lnTo>
                  <a:lnTo>
                    <a:pt x="2776860" y="9624"/>
                  </a:lnTo>
                  <a:lnTo>
                    <a:pt x="2783902" y="20069"/>
                  </a:lnTo>
                  <a:lnTo>
                    <a:pt x="2786485" y="32859"/>
                  </a:lnTo>
                  <a:lnTo>
                    <a:pt x="2786485" y="535275"/>
                  </a:lnTo>
                  <a:lnTo>
                    <a:pt x="2783902" y="548065"/>
                  </a:lnTo>
                  <a:lnTo>
                    <a:pt x="2776860" y="558510"/>
                  </a:lnTo>
                  <a:lnTo>
                    <a:pt x="2766416" y="565552"/>
                  </a:lnTo>
                  <a:lnTo>
                    <a:pt x="2753626" y="568135"/>
                  </a:lnTo>
                  <a:lnTo>
                    <a:pt x="32859" y="568135"/>
                  </a:lnTo>
                  <a:lnTo>
                    <a:pt x="20069" y="565552"/>
                  </a:lnTo>
                  <a:lnTo>
                    <a:pt x="9624" y="558510"/>
                  </a:lnTo>
                  <a:lnTo>
                    <a:pt x="2582" y="548065"/>
                  </a:lnTo>
                  <a:lnTo>
                    <a:pt x="0" y="535275"/>
                  </a:lnTo>
                  <a:lnTo>
                    <a:pt x="0" y="32859"/>
                  </a:lnTo>
                  <a:close/>
                </a:path>
              </a:pathLst>
            </a:custGeom>
            <a:ln w="12700">
              <a:solidFill>
                <a:srgbClr val="0D0D0D"/>
              </a:solidFill>
            </a:ln>
          </p:spPr>
          <p:txBody>
            <a:bodyPr wrap="square" lIns="0" tIns="0" rIns="0" bIns="0" rtlCol="0"/>
            <a:lstStyle>
              <a:defPPr>
                <a:defRPr kern="0"/>
              </a:defPPr>
            </a:lstStyle>
            <a:p>
              <a:endParaRPr sz="1400">
                <a:latin typeface="微软雅黑" panose="020B0503020204020204" charset="-122"/>
                <a:ea typeface="微软雅黑" panose="020B0503020204020204" charset="-122"/>
              </a:endParaRPr>
            </a:p>
          </p:txBody>
        </p:sp>
      </p:grpSp>
      <p:sp>
        <p:nvSpPr>
          <p:cNvPr id="35" name="object 39"/>
          <p:cNvSpPr txBox="1"/>
          <p:nvPr/>
        </p:nvSpPr>
        <p:spPr>
          <a:xfrm>
            <a:off x="818670" y="3864121"/>
            <a:ext cx="2640330" cy="409728"/>
          </a:xfrm>
          <a:prstGeom prst="rect">
            <a:avLst/>
          </a:prstGeom>
        </p:spPr>
        <p:txBody>
          <a:bodyPr vert="horz" wrap="square" lIns="0" tIns="27305" rIns="0" bIns="0" rtlCol="0">
            <a:spAutoFit/>
          </a:bodyPr>
          <a:lstStyle>
            <a:defPPr>
              <a:defRPr kern="0"/>
            </a:defPPr>
          </a:lstStyle>
          <a:p>
            <a:pPr marR="24130" algn="ctr">
              <a:lnSpc>
                <a:spcPct val="100000"/>
              </a:lnSpc>
              <a:spcBef>
                <a:spcPts val="215"/>
              </a:spcBef>
            </a:pPr>
            <a:r>
              <a:rPr lang="zh-CN" altLang="en-US" sz="1200" spc="-5" dirty="0">
                <a:solidFill>
                  <a:srgbClr val="262626"/>
                </a:solidFill>
                <a:latin typeface="微软雅黑" panose="020B0503020204020204" charset="-122"/>
                <a:ea typeface="微软雅黑" panose="020B0503020204020204" charset="-122"/>
                <a:cs typeface="微软雅黑" panose="020B0503020204020204" charset="-122"/>
              </a:rPr>
              <a:t>银行</a:t>
            </a:r>
            <a:r>
              <a:rPr sz="1200" spc="-5" dirty="0" err="1">
                <a:solidFill>
                  <a:srgbClr val="262626"/>
                </a:solidFill>
                <a:latin typeface="微软雅黑" panose="020B0503020204020204" charset="-122"/>
                <a:ea typeface="微软雅黑" panose="020B0503020204020204" charset="-122"/>
                <a:cs typeface="微软雅黑" panose="020B0503020204020204" charset="-122"/>
              </a:rPr>
              <a:t>资金账户管理体系</a:t>
            </a:r>
            <a:endParaRPr sz="1200" dirty="0">
              <a:latin typeface="微软雅黑" panose="020B0503020204020204" charset="-122"/>
              <a:ea typeface="微软雅黑" panose="020B0503020204020204" charset="-122"/>
              <a:cs typeface="微软雅黑" panose="020B0503020204020204" charset="-122"/>
            </a:endParaRPr>
          </a:p>
          <a:p>
            <a:pPr algn="ctr">
              <a:lnSpc>
                <a:spcPct val="100000"/>
              </a:lnSpc>
              <a:spcBef>
                <a:spcPts val="70"/>
              </a:spcBef>
            </a:pPr>
            <a:r>
              <a:rPr sz="1200" dirty="0">
                <a:solidFill>
                  <a:srgbClr val="262626"/>
                </a:solidFill>
                <a:latin typeface="微软雅黑" panose="020B0503020204020204" charset="-122"/>
                <a:ea typeface="微软雅黑" panose="020B0503020204020204" charset="-122"/>
                <a:cs typeface="微软雅黑" panose="020B0503020204020204" charset="-122"/>
              </a:rPr>
              <a:t>（</a:t>
            </a:r>
            <a:r>
              <a:rPr sz="1200" dirty="0" err="1">
                <a:solidFill>
                  <a:srgbClr val="262626"/>
                </a:solidFill>
                <a:latin typeface="微软雅黑" panose="020B0503020204020204" charset="-122"/>
                <a:ea typeface="微软雅黑" panose="020B0503020204020204" charset="-122"/>
                <a:cs typeface="微软雅黑" panose="020B0503020204020204" charset="-122"/>
              </a:rPr>
              <a:t>交易资金账户</a:t>
            </a:r>
            <a:r>
              <a:rPr sz="1200" dirty="0" err="1">
                <a:solidFill>
                  <a:srgbClr val="262626"/>
                </a:solidFill>
                <a:latin typeface="微软雅黑" panose="020B0503020204020204" charset="-122"/>
                <a:ea typeface="微软雅黑" panose="020B0503020204020204" charset="-122"/>
                <a:cs typeface="Arial" panose="020B0604020202020204"/>
              </a:rPr>
              <a:t>+</a:t>
            </a:r>
            <a:r>
              <a:rPr sz="1200" dirty="0" err="1">
                <a:solidFill>
                  <a:srgbClr val="262626"/>
                </a:solidFill>
                <a:latin typeface="微软雅黑" panose="020B0503020204020204" charset="-122"/>
                <a:ea typeface="微软雅黑" panose="020B0503020204020204" charset="-122"/>
                <a:cs typeface="微软雅黑" panose="020B0503020204020204" charset="-122"/>
              </a:rPr>
              <a:t>资金登记簿体系</a:t>
            </a:r>
            <a:r>
              <a:rPr sz="1200" spc="-50" dirty="0">
                <a:solidFill>
                  <a:srgbClr val="262626"/>
                </a:solidFill>
                <a:latin typeface="微软雅黑" panose="020B0503020204020204" charset="-122"/>
                <a:ea typeface="微软雅黑" panose="020B0503020204020204" charset="-122"/>
                <a:cs typeface="微软雅黑" panose="020B0503020204020204" charset="-122"/>
              </a:rPr>
              <a:t>）</a:t>
            </a:r>
            <a:endParaRPr sz="1200" dirty="0">
              <a:latin typeface="微软雅黑" panose="020B0503020204020204" charset="-122"/>
              <a:ea typeface="微软雅黑" panose="020B0503020204020204" charset="-122"/>
              <a:cs typeface="微软雅黑" panose="020B0503020204020204" charset="-122"/>
            </a:endParaRPr>
          </a:p>
        </p:txBody>
      </p:sp>
      <p:grpSp>
        <p:nvGrpSpPr>
          <p:cNvPr id="36" name="object 40"/>
          <p:cNvGrpSpPr/>
          <p:nvPr/>
        </p:nvGrpSpPr>
        <p:grpSpPr>
          <a:xfrm>
            <a:off x="727576" y="5110711"/>
            <a:ext cx="2787015" cy="527050"/>
            <a:chOff x="669655" y="4999140"/>
            <a:chExt cx="2787015" cy="527050"/>
          </a:xfrm>
        </p:grpSpPr>
        <p:sp>
          <p:nvSpPr>
            <p:cNvPr id="37" name="object 41"/>
            <p:cNvSpPr/>
            <p:nvPr/>
          </p:nvSpPr>
          <p:spPr>
            <a:xfrm>
              <a:off x="669655" y="4999140"/>
              <a:ext cx="2787015" cy="527050"/>
            </a:xfrm>
            <a:custGeom>
              <a:avLst/>
              <a:gdLst/>
              <a:ahLst/>
              <a:cxnLst/>
              <a:rect l="l" t="t" r="r" b="b"/>
              <a:pathLst>
                <a:path w="2787015" h="527050">
                  <a:moveTo>
                    <a:pt x="2752500" y="0"/>
                  </a:moveTo>
                  <a:lnTo>
                    <a:pt x="33983" y="0"/>
                  </a:lnTo>
                  <a:lnTo>
                    <a:pt x="20755" y="2670"/>
                  </a:lnTo>
                  <a:lnTo>
                    <a:pt x="9953" y="9953"/>
                  </a:lnTo>
                  <a:lnTo>
                    <a:pt x="2670" y="20755"/>
                  </a:lnTo>
                  <a:lnTo>
                    <a:pt x="0" y="33983"/>
                  </a:lnTo>
                  <a:lnTo>
                    <a:pt x="0" y="492826"/>
                  </a:lnTo>
                  <a:lnTo>
                    <a:pt x="2670" y="506054"/>
                  </a:lnTo>
                  <a:lnTo>
                    <a:pt x="9953" y="516856"/>
                  </a:lnTo>
                  <a:lnTo>
                    <a:pt x="20755" y="524139"/>
                  </a:lnTo>
                  <a:lnTo>
                    <a:pt x="33983" y="526809"/>
                  </a:lnTo>
                  <a:lnTo>
                    <a:pt x="2752500" y="526809"/>
                  </a:lnTo>
                  <a:lnTo>
                    <a:pt x="2765729" y="524139"/>
                  </a:lnTo>
                  <a:lnTo>
                    <a:pt x="2776531" y="516856"/>
                  </a:lnTo>
                  <a:lnTo>
                    <a:pt x="2783814" y="506054"/>
                  </a:lnTo>
                  <a:lnTo>
                    <a:pt x="2786484" y="492826"/>
                  </a:lnTo>
                  <a:lnTo>
                    <a:pt x="2786484" y="33983"/>
                  </a:lnTo>
                  <a:lnTo>
                    <a:pt x="2783814" y="20755"/>
                  </a:lnTo>
                  <a:lnTo>
                    <a:pt x="2776531" y="9953"/>
                  </a:lnTo>
                  <a:lnTo>
                    <a:pt x="2765729" y="2670"/>
                  </a:lnTo>
                  <a:lnTo>
                    <a:pt x="2752500" y="0"/>
                  </a:lnTo>
                  <a:close/>
                </a:path>
              </a:pathLst>
            </a:custGeom>
            <a:solidFill>
              <a:srgbClr val="FFFFFF"/>
            </a:solidFill>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sp>
          <p:nvSpPr>
            <p:cNvPr id="38" name="object 42"/>
            <p:cNvSpPr/>
            <p:nvPr/>
          </p:nvSpPr>
          <p:spPr>
            <a:xfrm>
              <a:off x="669655" y="4999140"/>
              <a:ext cx="2787015" cy="527050"/>
            </a:xfrm>
            <a:custGeom>
              <a:avLst/>
              <a:gdLst/>
              <a:ahLst/>
              <a:cxnLst/>
              <a:rect l="l" t="t" r="r" b="b"/>
              <a:pathLst>
                <a:path w="2787015" h="527050">
                  <a:moveTo>
                    <a:pt x="0" y="33984"/>
                  </a:moveTo>
                  <a:lnTo>
                    <a:pt x="2670" y="20755"/>
                  </a:lnTo>
                  <a:lnTo>
                    <a:pt x="9953" y="9953"/>
                  </a:lnTo>
                  <a:lnTo>
                    <a:pt x="20755" y="2670"/>
                  </a:lnTo>
                  <a:lnTo>
                    <a:pt x="33983" y="0"/>
                  </a:lnTo>
                  <a:lnTo>
                    <a:pt x="2752501" y="0"/>
                  </a:lnTo>
                  <a:lnTo>
                    <a:pt x="2765729" y="2670"/>
                  </a:lnTo>
                  <a:lnTo>
                    <a:pt x="2776531" y="9953"/>
                  </a:lnTo>
                  <a:lnTo>
                    <a:pt x="2783814" y="20755"/>
                  </a:lnTo>
                  <a:lnTo>
                    <a:pt x="2786485" y="33984"/>
                  </a:lnTo>
                  <a:lnTo>
                    <a:pt x="2786485" y="492826"/>
                  </a:lnTo>
                  <a:lnTo>
                    <a:pt x="2783814" y="506055"/>
                  </a:lnTo>
                  <a:lnTo>
                    <a:pt x="2776531" y="516857"/>
                  </a:lnTo>
                  <a:lnTo>
                    <a:pt x="2765729" y="524140"/>
                  </a:lnTo>
                  <a:lnTo>
                    <a:pt x="2752501" y="526811"/>
                  </a:lnTo>
                  <a:lnTo>
                    <a:pt x="33983" y="526811"/>
                  </a:lnTo>
                  <a:lnTo>
                    <a:pt x="20755" y="524140"/>
                  </a:lnTo>
                  <a:lnTo>
                    <a:pt x="9953" y="516857"/>
                  </a:lnTo>
                  <a:lnTo>
                    <a:pt x="2670" y="506055"/>
                  </a:lnTo>
                  <a:lnTo>
                    <a:pt x="0" y="492826"/>
                  </a:lnTo>
                  <a:lnTo>
                    <a:pt x="0" y="33984"/>
                  </a:lnTo>
                  <a:close/>
                </a:path>
              </a:pathLst>
            </a:custGeom>
            <a:ln w="12700">
              <a:solidFill>
                <a:srgbClr val="0D0D0D"/>
              </a:solidFill>
            </a:ln>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grpSp>
      <p:sp>
        <p:nvSpPr>
          <p:cNvPr id="39" name="object 43"/>
          <p:cNvSpPr txBox="1"/>
          <p:nvPr/>
        </p:nvSpPr>
        <p:spPr>
          <a:xfrm>
            <a:off x="1295317" y="5226623"/>
            <a:ext cx="1651000" cy="197490"/>
          </a:xfrm>
          <a:prstGeom prst="rect">
            <a:avLst/>
          </a:prstGeom>
        </p:spPr>
        <p:txBody>
          <a:bodyPr vert="horz" wrap="square" lIns="0" tIns="12700" rIns="0" bIns="0" rtlCol="0">
            <a:spAutoFit/>
          </a:bodyPr>
          <a:lstStyle>
            <a:defPPr>
              <a:defRPr kern="0"/>
            </a:defPPr>
          </a:lstStyle>
          <a:p>
            <a:pPr marL="12700">
              <a:lnSpc>
                <a:spcPct val="100000"/>
              </a:lnSpc>
              <a:spcBef>
                <a:spcPts val="100"/>
              </a:spcBef>
            </a:pPr>
            <a:r>
              <a:rPr lang="zh-CN" altLang="en-US" sz="1200" spc="-10" dirty="0">
                <a:solidFill>
                  <a:srgbClr val="262626"/>
                </a:solidFill>
                <a:latin typeface="微软雅黑" panose="020B0503020204020204" charset="-122"/>
                <a:ea typeface="微软雅黑" panose="020B0503020204020204" charset="-122"/>
                <a:cs typeface="微软雅黑" panose="020B0503020204020204" charset="-122"/>
              </a:rPr>
              <a:t>银行</a:t>
            </a:r>
            <a:r>
              <a:rPr sz="1200" spc="-10" dirty="0" err="1">
                <a:solidFill>
                  <a:srgbClr val="262626"/>
                </a:solidFill>
                <a:latin typeface="微软雅黑" panose="020B0503020204020204" charset="-122"/>
                <a:ea typeface="微软雅黑" panose="020B0503020204020204" charset="-122"/>
                <a:cs typeface="微软雅黑" panose="020B0503020204020204" charset="-122"/>
              </a:rPr>
              <a:t>跨行支付系统</a:t>
            </a:r>
            <a:endParaRPr sz="1200" dirty="0">
              <a:latin typeface="微软雅黑" panose="020B0503020204020204" charset="-122"/>
              <a:ea typeface="微软雅黑" panose="020B0503020204020204" charset="-122"/>
              <a:cs typeface="微软雅黑" panose="020B0503020204020204" charset="-122"/>
            </a:endParaRPr>
          </a:p>
        </p:txBody>
      </p:sp>
      <p:grpSp>
        <p:nvGrpSpPr>
          <p:cNvPr id="40" name="object 44"/>
          <p:cNvGrpSpPr/>
          <p:nvPr/>
        </p:nvGrpSpPr>
        <p:grpSpPr>
          <a:xfrm>
            <a:off x="2024145" y="4431390"/>
            <a:ext cx="242517" cy="649780"/>
            <a:chOff x="1966225" y="4657813"/>
            <a:chExt cx="198120" cy="311785"/>
          </a:xfrm>
        </p:grpSpPr>
        <p:sp>
          <p:nvSpPr>
            <p:cNvPr id="41" name="object 45"/>
            <p:cNvSpPr/>
            <p:nvPr/>
          </p:nvSpPr>
          <p:spPr>
            <a:xfrm>
              <a:off x="1966225" y="4657813"/>
              <a:ext cx="198120" cy="311785"/>
            </a:xfrm>
            <a:custGeom>
              <a:avLst/>
              <a:gdLst/>
              <a:ahLst/>
              <a:cxnLst/>
              <a:rect l="l" t="t" r="r" b="b"/>
              <a:pathLst>
                <a:path w="198119" h="311785">
                  <a:moveTo>
                    <a:pt x="148492" y="0"/>
                  </a:moveTo>
                  <a:lnTo>
                    <a:pt x="49496" y="0"/>
                  </a:lnTo>
                  <a:lnTo>
                    <a:pt x="49496" y="212502"/>
                  </a:lnTo>
                  <a:lnTo>
                    <a:pt x="0" y="212502"/>
                  </a:lnTo>
                  <a:lnTo>
                    <a:pt x="98995" y="311497"/>
                  </a:lnTo>
                  <a:lnTo>
                    <a:pt x="197990" y="212502"/>
                  </a:lnTo>
                  <a:lnTo>
                    <a:pt x="148492" y="212502"/>
                  </a:lnTo>
                  <a:lnTo>
                    <a:pt x="148492" y="0"/>
                  </a:lnTo>
                  <a:close/>
                </a:path>
              </a:pathLst>
            </a:custGeom>
            <a:solidFill>
              <a:srgbClr val="FFFFFF"/>
            </a:solidFill>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sp>
          <p:nvSpPr>
            <p:cNvPr id="42" name="object 46"/>
            <p:cNvSpPr/>
            <p:nvPr/>
          </p:nvSpPr>
          <p:spPr>
            <a:xfrm>
              <a:off x="1966225" y="4657813"/>
              <a:ext cx="198120" cy="311785"/>
            </a:xfrm>
            <a:custGeom>
              <a:avLst/>
              <a:gdLst/>
              <a:ahLst/>
              <a:cxnLst/>
              <a:rect l="l" t="t" r="r" b="b"/>
              <a:pathLst>
                <a:path w="198119" h="311785">
                  <a:moveTo>
                    <a:pt x="0" y="212502"/>
                  </a:moveTo>
                  <a:lnTo>
                    <a:pt x="49497" y="212502"/>
                  </a:lnTo>
                  <a:lnTo>
                    <a:pt x="49497" y="0"/>
                  </a:lnTo>
                  <a:lnTo>
                    <a:pt x="148493" y="0"/>
                  </a:lnTo>
                  <a:lnTo>
                    <a:pt x="148493" y="212502"/>
                  </a:lnTo>
                  <a:lnTo>
                    <a:pt x="197991" y="212502"/>
                  </a:lnTo>
                  <a:lnTo>
                    <a:pt x="98995" y="311498"/>
                  </a:lnTo>
                  <a:lnTo>
                    <a:pt x="0" y="212502"/>
                  </a:lnTo>
                  <a:close/>
                </a:path>
              </a:pathLst>
            </a:custGeom>
            <a:ln w="12700">
              <a:solidFill>
                <a:srgbClr val="0D0D0D"/>
              </a:solidFill>
            </a:ln>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grpSp>
      <p:grpSp>
        <p:nvGrpSpPr>
          <p:cNvPr id="43" name="object 47"/>
          <p:cNvGrpSpPr/>
          <p:nvPr/>
        </p:nvGrpSpPr>
        <p:grpSpPr>
          <a:xfrm>
            <a:off x="4242136" y="3835845"/>
            <a:ext cx="3571226" cy="1340166"/>
            <a:chOff x="3859609" y="4023143"/>
            <a:chExt cx="3571226" cy="1340166"/>
          </a:xfrm>
        </p:grpSpPr>
        <p:sp>
          <p:nvSpPr>
            <p:cNvPr id="44" name="object 48"/>
            <p:cNvSpPr/>
            <p:nvPr/>
          </p:nvSpPr>
          <p:spPr>
            <a:xfrm>
              <a:off x="3860231" y="4023143"/>
              <a:ext cx="3570604" cy="0"/>
            </a:xfrm>
            <a:custGeom>
              <a:avLst/>
              <a:gdLst/>
              <a:ahLst/>
              <a:cxnLst/>
              <a:rect l="l" t="t" r="r" b="b"/>
              <a:pathLst>
                <a:path w="3570604">
                  <a:moveTo>
                    <a:pt x="0" y="0"/>
                  </a:moveTo>
                  <a:lnTo>
                    <a:pt x="3570583" y="1"/>
                  </a:lnTo>
                </a:path>
              </a:pathLst>
            </a:custGeom>
            <a:ln w="9525">
              <a:solidFill>
                <a:srgbClr val="767171"/>
              </a:solidFill>
            </a:ln>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sp>
          <p:nvSpPr>
            <p:cNvPr id="45" name="object 49"/>
            <p:cNvSpPr/>
            <p:nvPr/>
          </p:nvSpPr>
          <p:spPr>
            <a:xfrm>
              <a:off x="3859609" y="5363309"/>
              <a:ext cx="3570604" cy="0"/>
            </a:xfrm>
            <a:custGeom>
              <a:avLst/>
              <a:gdLst/>
              <a:ahLst/>
              <a:cxnLst/>
              <a:rect l="l" t="t" r="r" b="b"/>
              <a:pathLst>
                <a:path w="3570604">
                  <a:moveTo>
                    <a:pt x="0" y="0"/>
                  </a:moveTo>
                  <a:lnTo>
                    <a:pt x="3570583" y="1"/>
                  </a:lnTo>
                </a:path>
              </a:pathLst>
            </a:custGeom>
            <a:ln w="9525">
              <a:solidFill>
                <a:srgbClr val="767171"/>
              </a:solidFill>
            </a:ln>
          </p:spPr>
          <p:txBody>
            <a:bodyPr wrap="square" lIns="0" tIns="0" rIns="0" bIns="0" rtlCol="0"/>
            <a:lstStyle>
              <a:defPPr>
                <a:defRPr kern="0"/>
              </a:defPPr>
            </a:lstStyle>
            <a:p>
              <a:endParaRPr sz="1200">
                <a:latin typeface="微软雅黑" panose="020B0503020204020204" charset="-122"/>
                <a:ea typeface="微软雅黑" panose="020B0503020204020204" charset="-122"/>
              </a:endParaRPr>
            </a:p>
          </p:txBody>
        </p:sp>
      </p:grpSp>
      <p:sp>
        <p:nvSpPr>
          <p:cNvPr id="46" name="object 19"/>
          <p:cNvSpPr txBox="1"/>
          <p:nvPr/>
        </p:nvSpPr>
        <p:spPr>
          <a:xfrm>
            <a:off x="784814" y="1420644"/>
            <a:ext cx="1698374" cy="289823"/>
          </a:xfrm>
          <a:prstGeom prst="rect">
            <a:avLst/>
          </a:prstGeom>
        </p:spPr>
        <p:txBody>
          <a:bodyPr vert="horz" wrap="square" lIns="0" tIns="12700" rIns="0" bIns="0" rtlCol="0">
            <a:spAutoFit/>
          </a:bodyPr>
          <a:lstStyle>
            <a:defPPr>
              <a:defRPr kern="0"/>
            </a:defPPr>
          </a:lstStyle>
          <a:p>
            <a:pPr marL="12700">
              <a:lnSpc>
                <a:spcPct val="100000"/>
              </a:lnSpc>
              <a:spcBef>
                <a:spcPts val="100"/>
              </a:spcBef>
            </a:pPr>
            <a:r>
              <a:rPr lang="zh-CN" altLang="en-US" b="1" dirty="0">
                <a:latin typeface="微软雅黑" panose="020B0503020204020204" charset="-122"/>
                <a:ea typeface="微软雅黑" panose="020B0503020204020204" charset="-122"/>
                <a:cs typeface="微软雅黑" panose="020B0503020204020204" charset="-122"/>
              </a:rPr>
              <a:t>银行托管版产品</a:t>
            </a:r>
            <a:endParaRPr dirty="0">
              <a:latin typeface="微软雅黑" panose="020B0503020204020204" charset="-122"/>
              <a:ea typeface="微软雅黑" panose="020B0503020204020204" charset="-122"/>
              <a:cs typeface="微软雅黑" panose="020B0503020204020204" charset="-122"/>
            </a:endParaRPr>
          </a:p>
        </p:txBody>
      </p:sp>
      <p:sp>
        <p:nvSpPr>
          <p:cNvPr id="47" name="object 21"/>
          <p:cNvSpPr txBox="1"/>
          <p:nvPr/>
        </p:nvSpPr>
        <p:spPr>
          <a:xfrm>
            <a:off x="2758378" y="1452186"/>
            <a:ext cx="572770" cy="327600"/>
          </a:xfrm>
          <a:prstGeom prst="rect">
            <a:avLst/>
          </a:prstGeom>
          <a:solidFill>
            <a:srgbClr val="9DC3E6"/>
          </a:solidFill>
          <a:ln w="19051">
            <a:solidFill>
              <a:srgbClr val="FFFFFF"/>
            </a:solidFill>
          </a:ln>
        </p:spPr>
        <p:txBody>
          <a:bodyPr vert="horz" wrap="square" lIns="0" tIns="68580" rIns="0" bIns="0" rtlCol="0">
            <a:spAutoFit/>
          </a:bodyPr>
          <a:lstStyle>
            <a:defPPr>
              <a:defRPr kern="0"/>
            </a:defPPr>
          </a:lstStyle>
          <a:p>
            <a:pPr marL="95250">
              <a:lnSpc>
                <a:spcPct val="100000"/>
              </a:lnSpc>
              <a:spcBef>
                <a:spcPts val="540"/>
              </a:spcBef>
            </a:pPr>
            <a:r>
              <a:rPr sz="1200" spc="-20" dirty="0">
                <a:solidFill>
                  <a:srgbClr val="FFFFFF"/>
                </a:solidFill>
                <a:latin typeface="微软雅黑" panose="020B0503020204020204" charset="-122"/>
                <a:ea typeface="微软雅黑" panose="020B0503020204020204" charset="-122"/>
                <a:cs typeface="微软雅黑" panose="020B0503020204020204" charset="-122"/>
              </a:rPr>
              <a:t>强存管</a:t>
            </a:r>
            <a:endParaRPr sz="1200" dirty="0">
              <a:latin typeface="微软雅黑" panose="020B0503020204020204" charset="-122"/>
              <a:ea typeface="微软雅黑" panose="020B0503020204020204" charset="-122"/>
              <a:cs typeface="微软雅黑" panose="020B0503020204020204" charset="-122"/>
            </a:endParaRPr>
          </a:p>
        </p:txBody>
      </p:sp>
      <p:sp>
        <p:nvSpPr>
          <p:cNvPr id="48" name="object 22"/>
          <p:cNvSpPr txBox="1"/>
          <p:nvPr/>
        </p:nvSpPr>
        <p:spPr>
          <a:xfrm>
            <a:off x="3331148" y="1456551"/>
            <a:ext cx="884844" cy="327600"/>
          </a:xfrm>
          <a:prstGeom prst="rect">
            <a:avLst/>
          </a:prstGeom>
          <a:solidFill>
            <a:srgbClr val="9DC3E6"/>
          </a:solidFill>
          <a:ln w="19050">
            <a:solidFill>
              <a:srgbClr val="FFFFFF"/>
            </a:solidFill>
          </a:ln>
        </p:spPr>
        <p:txBody>
          <a:bodyPr vert="horz" wrap="square" lIns="0" tIns="68580" rIns="0" bIns="0" rtlCol="0">
            <a:spAutoFit/>
          </a:bodyPr>
          <a:lstStyle>
            <a:defPPr>
              <a:defRPr kern="0"/>
            </a:defPPr>
          </a:lstStyle>
          <a:p>
            <a:pPr marL="127635">
              <a:lnSpc>
                <a:spcPct val="100000"/>
              </a:lnSpc>
              <a:spcBef>
                <a:spcPts val="540"/>
              </a:spcBef>
            </a:pPr>
            <a:r>
              <a:rPr sz="1200" spc="-15" dirty="0" err="1">
                <a:solidFill>
                  <a:srgbClr val="FFFFFF"/>
                </a:solidFill>
                <a:latin typeface="微软雅黑" panose="020B0503020204020204" charset="-122"/>
                <a:ea typeface="微软雅黑" panose="020B0503020204020204" charset="-122"/>
                <a:cs typeface="微软雅黑" panose="020B0503020204020204" charset="-122"/>
              </a:rPr>
              <a:t>银行</a:t>
            </a:r>
            <a:r>
              <a:rPr lang="zh-CN" altLang="en-US" sz="1200" spc="-15" dirty="0">
                <a:solidFill>
                  <a:srgbClr val="FFFFFF"/>
                </a:solidFill>
                <a:latin typeface="微软雅黑" panose="020B0503020204020204" charset="-122"/>
                <a:ea typeface="微软雅黑" panose="020B0503020204020204" charset="-122"/>
                <a:cs typeface="微软雅黑" panose="020B0503020204020204" charset="-122"/>
              </a:rPr>
              <a:t>出</a:t>
            </a:r>
            <a:r>
              <a:rPr sz="1200" spc="-15" dirty="0">
                <a:solidFill>
                  <a:srgbClr val="FFFFFF"/>
                </a:solidFill>
                <a:latin typeface="微软雅黑" panose="020B0503020204020204" charset="-122"/>
                <a:ea typeface="微软雅黑" panose="020B0503020204020204" charset="-122"/>
                <a:cs typeface="微软雅黑" panose="020B0503020204020204" charset="-122"/>
              </a:rPr>
              <a:t>金</a:t>
            </a:r>
            <a:endParaRPr sz="1200" dirty="0">
              <a:latin typeface="微软雅黑" panose="020B0503020204020204" charset="-122"/>
              <a:ea typeface="微软雅黑" panose="020B0503020204020204" charset="-122"/>
              <a:cs typeface="微软雅黑" panose="020B0503020204020204" charset="-122"/>
            </a:endParaRPr>
          </a:p>
        </p:txBody>
      </p:sp>
      <p:sp>
        <p:nvSpPr>
          <p:cNvPr id="2" name="任意多边形: 形状 18"/>
          <p:cNvSpPr/>
          <p:nvPr>
            <p:custDataLst>
              <p:tags r:id="rId5"/>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49" name="对角圆角矩形 120"/>
          <p:cNvSpPr/>
          <p:nvPr>
            <p:custDataLst>
              <p:tags r:id="rId6"/>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产品说明</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a:blip r:embed="rId1"/>
          <a:stretch>
            <a:fillRect/>
          </a:stretch>
        </p:blipFill>
        <p:spPr>
          <a:xfrm>
            <a:off x="784236" y="1068775"/>
            <a:ext cx="10650121" cy="5715202"/>
          </a:xfrm>
          <a:prstGeom prst="rect">
            <a:avLst/>
          </a:prstGeom>
        </p:spPr>
      </p:pic>
      <p:cxnSp>
        <p:nvCxnSpPr>
          <p:cNvPr id="55" name="直接连接符 54"/>
          <p:cNvCxnSpPr/>
          <p:nvPr/>
        </p:nvCxnSpPr>
        <p:spPr>
          <a:xfrm>
            <a:off x="5895705" y="3907354"/>
            <a:ext cx="21409" cy="1430994"/>
          </a:xfrm>
          <a:prstGeom prst="line">
            <a:avLst/>
          </a:prstGeom>
          <a:ln w="28575">
            <a:solidFill>
              <a:srgbClr val="2A7FF7"/>
            </a:solidFill>
          </a:ln>
        </p:spPr>
        <p:style>
          <a:lnRef idx="1">
            <a:schemeClr val="accent1"/>
          </a:lnRef>
          <a:fillRef idx="0">
            <a:schemeClr val="accent1"/>
          </a:fillRef>
          <a:effectRef idx="0">
            <a:schemeClr val="accent1"/>
          </a:effectRef>
          <a:fontRef idx="minor">
            <a:schemeClr val="tx1"/>
          </a:fontRef>
        </p:style>
      </p:cxnSp>
      <p:sp>
        <p:nvSpPr>
          <p:cNvPr id="143" name="圆角矩形 8"/>
          <p:cNvSpPr/>
          <p:nvPr/>
        </p:nvSpPr>
        <p:spPr>
          <a:xfrm>
            <a:off x="3953644" y="2488690"/>
            <a:ext cx="4093078" cy="1402657"/>
          </a:xfrm>
          <a:prstGeom prst="roundRect">
            <a:avLst>
              <a:gd name="adj" fmla="val 6570"/>
            </a:avLst>
          </a:prstGeom>
          <a:solidFill>
            <a:schemeClr val="bg1">
              <a:alpha val="30000"/>
            </a:schemeClr>
          </a:solidFill>
          <a:ln w="28575">
            <a:solidFill>
              <a:srgbClr val="2A7FF7"/>
            </a:solidFill>
            <a:prstDash val="solid"/>
          </a:ln>
        </p:spPr>
        <p:style>
          <a:lnRef idx="2">
            <a:srgbClr val="70AD47"/>
          </a:lnRef>
          <a:fillRef idx="1">
            <a:sysClr val="window" lastClr="FFFFFF"/>
          </a:fillRef>
          <a:effectRef idx="0">
            <a:srgbClr val="70AD47"/>
          </a:effectRef>
          <a:fontRef idx="minor">
            <a:sysClr val="windowText" lastClr="000000"/>
          </a:fontRef>
        </p:style>
        <p:txBody>
          <a:bodyPr rtlCol="0" anchor="ctr"/>
          <a:lstStyle/>
          <a:p>
            <a:pPr algn="ctr"/>
            <a:endParaRPr kumimoji="1" lang="zh-CN" altLang="en-US" dirty="0"/>
          </a:p>
        </p:txBody>
      </p:sp>
      <p:sp>
        <p:nvSpPr>
          <p:cNvPr id="36" name="文本框 35"/>
          <p:cNvSpPr txBox="1"/>
          <p:nvPr/>
        </p:nvSpPr>
        <p:spPr>
          <a:xfrm>
            <a:off x="840019" y="2352239"/>
            <a:ext cx="583135" cy="2554545"/>
          </a:xfrm>
          <a:prstGeom prst="rect">
            <a:avLst/>
          </a:prstGeom>
          <a:noFill/>
        </p:spPr>
        <p:txBody>
          <a:bodyPr wrap="square" rtlCol="0">
            <a:spAutoFit/>
          </a:bodyPr>
          <a:lstStyle>
            <a:defPPr>
              <a:defRPr lang="zh-CN"/>
            </a:defPPr>
            <a:lvl1pPr>
              <a:defRPr sz="2000" b="1">
                <a:solidFill>
                  <a:srgbClr val="5C83FF"/>
                </a:solidFill>
                <a:latin typeface="微软雅黑" panose="020B0503020204020204" charset="-122"/>
                <a:ea typeface="微软雅黑" panose="020B0503020204020204" charset="-122"/>
              </a:defRPr>
            </a:lvl1pPr>
          </a:lstStyle>
          <a:p>
            <a:r>
              <a:rPr lang="zh-CN" altLang="en-US" dirty="0">
                <a:solidFill>
                  <a:srgbClr val="2A7FF7"/>
                </a:solidFill>
              </a:rPr>
              <a:t>品牌连锁收款场景</a:t>
            </a:r>
            <a:endParaRPr lang="zh-CN" altLang="en-US" dirty="0">
              <a:solidFill>
                <a:srgbClr val="2A7FF7"/>
              </a:solidFill>
            </a:endParaRPr>
          </a:p>
        </p:txBody>
      </p:sp>
      <p:sp>
        <p:nvSpPr>
          <p:cNvPr id="49" name="文本框 48"/>
          <p:cNvSpPr txBox="1"/>
          <p:nvPr/>
        </p:nvSpPr>
        <p:spPr>
          <a:xfrm>
            <a:off x="5055340" y="1060450"/>
            <a:ext cx="1723550" cy="400110"/>
          </a:xfrm>
          <a:prstGeom prst="rect">
            <a:avLst/>
          </a:prstGeom>
          <a:noFill/>
        </p:spPr>
        <p:txBody>
          <a:bodyPr wrap="none" rtlCol="0">
            <a:spAutoFit/>
          </a:bodyPr>
          <a:lstStyle/>
          <a:p>
            <a:pPr algn="ctr"/>
            <a:r>
              <a:rPr kumimoji="1" lang="zh-CN" altLang="en-US" sz="2000" b="1" dirty="0">
                <a:solidFill>
                  <a:srgbClr val="2A7FF7"/>
                </a:solidFill>
                <a:latin typeface="微软雅黑" panose="020B0503020204020204" charset="-122"/>
                <a:ea typeface="微软雅黑" panose="020B0503020204020204" charset="-122"/>
              </a:rPr>
              <a:t>银行虚拟账户</a:t>
            </a:r>
            <a:endParaRPr kumimoji="1" lang="en-US" altLang="zh-CN" sz="2000" b="1" dirty="0">
              <a:solidFill>
                <a:srgbClr val="2A7FF7"/>
              </a:solidFill>
              <a:latin typeface="微软雅黑" panose="020B0503020204020204" charset="-122"/>
              <a:ea typeface="微软雅黑" panose="020B0503020204020204" charset="-122"/>
            </a:endParaRPr>
          </a:p>
        </p:txBody>
      </p:sp>
      <p:sp>
        <p:nvSpPr>
          <p:cNvPr id="99" name="圆角矩形 5"/>
          <p:cNvSpPr/>
          <p:nvPr>
            <p:custDataLst>
              <p:tags r:id="rId2"/>
            </p:custDataLst>
          </p:nvPr>
        </p:nvSpPr>
        <p:spPr>
          <a:xfrm>
            <a:off x="5156275" y="4878336"/>
            <a:ext cx="1569270" cy="250342"/>
          </a:xfrm>
          <a:prstGeom prst="roundRect">
            <a:avLst/>
          </a:prstGeom>
          <a:solidFill>
            <a:srgbClr val="2A7FF7"/>
          </a:solidFill>
          <a:ln>
            <a:noFill/>
          </a:ln>
        </p:spPr>
        <p:style>
          <a:lnRef idx="2">
            <a:srgbClr val="4472C4">
              <a:shade val="15000"/>
            </a:srgbClr>
          </a:lnRef>
          <a:fillRef idx="1">
            <a:srgbClr val="4472C4"/>
          </a:fillRef>
          <a:effectRef idx="0">
            <a:srgbClr val="4472C4"/>
          </a:effectRef>
          <a:fontRef idx="minor">
            <a:sysClr val="window" lastClr="FFFFFF"/>
          </a:fontRef>
        </p:style>
        <p:txBody>
          <a:bodyPr rtlCol="0" anchor="ctr"/>
          <a:lstStyle/>
          <a:p>
            <a:pPr algn="ctr"/>
            <a:r>
              <a:rPr kumimoji="1" lang="zh-CN" altLang="en-US" sz="1200" dirty="0">
                <a:latin typeface="+mn-ea"/>
              </a:rPr>
              <a:t>商家银行虚拟账户</a:t>
            </a:r>
            <a:endParaRPr kumimoji="1" lang="zh-CN" altLang="en-US" sz="1200" dirty="0">
              <a:latin typeface="+mn-ea"/>
            </a:endParaRPr>
          </a:p>
        </p:txBody>
      </p:sp>
      <p:sp>
        <p:nvSpPr>
          <p:cNvPr id="125" name="圆角矩形 2"/>
          <p:cNvSpPr/>
          <p:nvPr>
            <p:custDataLst>
              <p:tags r:id="rId3"/>
            </p:custDataLst>
          </p:nvPr>
        </p:nvSpPr>
        <p:spPr>
          <a:xfrm>
            <a:off x="2271435" y="2521271"/>
            <a:ext cx="1174586" cy="348132"/>
          </a:xfrm>
          <a:prstGeom prst="roundRect">
            <a:avLst/>
          </a:prstGeom>
          <a:solidFill>
            <a:srgbClr val="2A7FF7"/>
          </a:solidFill>
          <a:ln>
            <a:solidFill>
              <a:srgbClr val="2A7FF7"/>
            </a:solidFill>
          </a:ln>
        </p:spPr>
        <p:style>
          <a:lnRef idx="2">
            <a:srgbClr val="4472C4">
              <a:shade val="15000"/>
            </a:srgbClr>
          </a:lnRef>
          <a:fillRef idx="1">
            <a:srgbClr val="4472C4"/>
          </a:fillRef>
          <a:effectRef idx="0">
            <a:srgbClr val="4472C4"/>
          </a:effectRef>
          <a:fontRef idx="minor">
            <a:sysClr val="window" lastClr="FFFFFF"/>
          </a:fontRef>
        </p:style>
        <p:txBody>
          <a:bodyPr rtlCol="0" anchor="ctr"/>
          <a:lstStyle/>
          <a:p>
            <a:pPr algn="ctr"/>
            <a:r>
              <a:rPr kumimoji="1" lang="zh-CN" altLang="en-US" sz="1200" dirty="0">
                <a:latin typeface="+mn-ea"/>
              </a:rPr>
              <a:t>公域电商平台</a:t>
            </a:r>
            <a:endParaRPr kumimoji="1" lang="zh-CN" altLang="en-US" sz="1200" dirty="0">
              <a:latin typeface="+mn-ea"/>
            </a:endParaRPr>
          </a:p>
        </p:txBody>
      </p:sp>
      <p:pic>
        <p:nvPicPr>
          <p:cNvPr id="31" name="图片 30"/>
          <p:cNvPicPr>
            <a:picLocks noChangeAspect="1"/>
          </p:cNvPicPr>
          <p:nvPr/>
        </p:nvPicPr>
        <p:blipFill>
          <a:blip r:embed="rId4"/>
          <a:stretch>
            <a:fillRect/>
          </a:stretch>
        </p:blipFill>
        <p:spPr>
          <a:xfrm>
            <a:off x="4181075" y="2561567"/>
            <a:ext cx="3610490" cy="1293623"/>
          </a:xfrm>
          <a:prstGeom prst="rect">
            <a:avLst/>
          </a:prstGeom>
          <a:solidFill>
            <a:schemeClr val="accent2"/>
          </a:solidFill>
        </p:spPr>
      </p:pic>
      <p:sp>
        <p:nvSpPr>
          <p:cNvPr id="32" name="圆角矩形 2"/>
          <p:cNvSpPr/>
          <p:nvPr>
            <p:custDataLst>
              <p:tags r:id="rId5"/>
            </p:custDataLst>
          </p:nvPr>
        </p:nvSpPr>
        <p:spPr>
          <a:xfrm>
            <a:off x="2271435" y="2961129"/>
            <a:ext cx="1174586" cy="356457"/>
          </a:xfrm>
          <a:prstGeom prst="roundRect">
            <a:avLst/>
          </a:prstGeom>
          <a:solidFill>
            <a:srgbClr val="2A7FF7"/>
          </a:solidFill>
          <a:ln>
            <a:noFill/>
          </a:ln>
        </p:spPr>
        <p:style>
          <a:lnRef idx="2">
            <a:srgbClr val="4472C4">
              <a:shade val="15000"/>
            </a:srgbClr>
          </a:lnRef>
          <a:fillRef idx="1">
            <a:srgbClr val="4472C4"/>
          </a:fillRef>
          <a:effectRef idx="0">
            <a:srgbClr val="4472C4"/>
          </a:effectRef>
          <a:fontRef idx="minor">
            <a:sysClr val="window" lastClr="FFFFFF"/>
          </a:fontRef>
        </p:style>
        <p:txBody>
          <a:bodyPr rtlCol="0" anchor="ctr"/>
          <a:lstStyle/>
          <a:p>
            <a:pPr algn="ctr"/>
            <a:r>
              <a:rPr kumimoji="1" lang="zh-CN" altLang="en-US" sz="1200" dirty="0">
                <a:latin typeface="+mn-ea"/>
              </a:rPr>
              <a:t>自有电商平台</a:t>
            </a:r>
            <a:endParaRPr kumimoji="1" lang="zh-CN" altLang="en-US" sz="1200" dirty="0">
              <a:latin typeface="+mn-ea"/>
            </a:endParaRPr>
          </a:p>
        </p:txBody>
      </p:sp>
      <p:sp>
        <p:nvSpPr>
          <p:cNvPr id="34" name="圆角矩形 2"/>
          <p:cNvSpPr/>
          <p:nvPr>
            <p:custDataLst>
              <p:tags r:id="rId6"/>
            </p:custDataLst>
          </p:nvPr>
        </p:nvSpPr>
        <p:spPr>
          <a:xfrm>
            <a:off x="2271435" y="3421763"/>
            <a:ext cx="1174586" cy="415499"/>
          </a:xfrm>
          <a:prstGeom prst="roundRect">
            <a:avLst/>
          </a:prstGeom>
          <a:solidFill>
            <a:srgbClr val="2A7FF7"/>
          </a:solidFill>
          <a:ln>
            <a:noFill/>
          </a:ln>
        </p:spPr>
        <p:style>
          <a:lnRef idx="2">
            <a:srgbClr val="4472C4">
              <a:shade val="15000"/>
            </a:srgbClr>
          </a:lnRef>
          <a:fillRef idx="1">
            <a:srgbClr val="4472C4"/>
          </a:fillRef>
          <a:effectRef idx="0">
            <a:srgbClr val="4472C4"/>
          </a:effectRef>
          <a:fontRef idx="minor">
            <a:sysClr val="window" lastClr="FFFFFF"/>
          </a:fontRef>
        </p:style>
        <p:txBody>
          <a:bodyPr rtlCol="0" anchor="ctr"/>
          <a:lstStyle/>
          <a:p>
            <a:pPr algn="ctr"/>
            <a:r>
              <a:rPr kumimoji="1" lang="zh-CN" altLang="en-US" sz="1200" dirty="0">
                <a:latin typeface="+mn-ea"/>
              </a:rPr>
              <a:t>第三方支付与聚合支付平台</a:t>
            </a:r>
            <a:endParaRPr kumimoji="1" lang="zh-CN" altLang="en-US" sz="1200" dirty="0">
              <a:latin typeface="+mn-ea"/>
            </a:endParaRPr>
          </a:p>
        </p:txBody>
      </p:sp>
      <p:sp>
        <p:nvSpPr>
          <p:cNvPr id="56" name="圆角矩形 12"/>
          <p:cNvSpPr/>
          <p:nvPr/>
        </p:nvSpPr>
        <p:spPr>
          <a:xfrm>
            <a:off x="5311410" y="4062368"/>
            <a:ext cx="1168589" cy="250342"/>
          </a:xfrm>
          <a:prstGeom prst="roundRect">
            <a:avLst/>
          </a:prstGeom>
          <a:solidFill>
            <a:srgbClr val="FFC000"/>
          </a:solidFill>
          <a:ln>
            <a:noFill/>
          </a:ln>
        </p:spPr>
        <p:style>
          <a:lnRef idx="2">
            <a:srgbClr val="4472C4">
              <a:shade val="15000"/>
            </a:srgbClr>
          </a:lnRef>
          <a:fillRef idx="1">
            <a:srgbClr val="4472C4"/>
          </a:fillRef>
          <a:effectRef idx="0">
            <a:srgbClr val="4472C4"/>
          </a:effectRef>
          <a:fontRef idx="minor">
            <a:sysClr val="window" lastClr="FFFFFF"/>
          </a:fontRef>
        </p:style>
        <p:txBody>
          <a:bodyPr rtlCol="0" anchor="ctr"/>
          <a:lstStyle/>
          <a:p>
            <a:pPr algn="ctr"/>
            <a:r>
              <a:rPr kumimoji="1" lang="zh-CN" altLang="en-US" sz="1600" b="1" dirty="0">
                <a:latin typeface="微软雅黑 Light" panose="020B0502040204020203" pitchFamily="34" charset="-122"/>
                <a:ea typeface="微软雅黑 Light" panose="020B0502040204020203" pitchFamily="34" charset="-122"/>
              </a:rPr>
              <a:t>资金入户</a:t>
            </a:r>
            <a:endParaRPr kumimoji="1" lang="zh-CN" altLang="en-US" sz="1600" b="1" dirty="0">
              <a:latin typeface="微软雅黑 Light" panose="020B0502040204020203" pitchFamily="34" charset="-122"/>
              <a:ea typeface="微软雅黑 Light" panose="020B0502040204020203" pitchFamily="34" charset="-122"/>
            </a:endParaRPr>
          </a:p>
        </p:txBody>
      </p:sp>
      <p:sp>
        <p:nvSpPr>
          <p:cNvPr id="58" name="圆角矩形 12"/>
          <p:cNvSpPr/>
          <p:nvPr/>
        </p:nvSpPr>
        <p:spPr>
          <a:xfrm>
            <a:off x="5381738" y="5330131"/>
            <a:ext cx="1027934" cy="240996"/>
          </a:xfrm>
          <a:prstGeom prst="roundRect">
            <a:avLst/>
          </a:prstGeom>
          <a:solidFill>
            <a:srgbClr val="FFC000"/>
          </a:solidFill>
          <a:ln>
            <a:noFill/>
          </a:ln>
        </p:spPr>
        <p:style>
          <a:lnRef idx="2">
            <a:srgbClr val="4472C4">
              <a:shade val="15000"/>
            </a:srgbClr>
          </a:lnRef>
          <a:fillRef idx="1">
            <a:srgbClr val="4472C4"/>
          </a:fillRef>
          <a:effectRef idx="0">
            <a:srgbClr val="4472C4"/>
          </a:effectRef>
          <a:fontRef idx="minor">
            <a:sysClr val="window" lastClr="FFFFFF"/>
          </a:fontRef>
        </p:style>
        <p:txBody>
          <a:bodyPr rtlCol="0" anchor="ctr"/>
          <a:lstStyle/>
          <a:p>
            <a:pPr algn="ctr"/>
            <a:r>
              <a:rPr kumimoji="1" lang="zh-CN" altLang="en-US" sz="1600" b="1" dirty="0">
                <a:latin typeface="微软雅黑 Light" panose="020B0502040204020203" pitchFamily="34" charset="-122"/>
                <a:ea typeface="微软雅黑 Light" panose="020B0502040204020203" pitchFamily="34" charset="-122"/>
              </a:rPr>
              <a:t>分账</a:t>
            </a:r>
            <a:endParaRPr kumimoji="1" lang="zh-CN" altLang="en-US" sz="1600" b="1" dirty="0">
              <a:latin typeface="微软雅黑 Light" panose="020B0502040204020203" pitchFamily="34" charset="-122"/>
              <a:ea typeface="微软雅黑 Light" panose="020B0502040204020203" pitchFamily="34" charset="-122"/>
            </a:endParaRPr>
          </a:p>
        </p:txBody>
      </p:sp>
      <p:sp>
        <p:nvSpPr>
          <p:cNvPr id="66" name="圆角矩形 5"/>
          <p:cNvSpPr/>
          <p:nvPr>
            <p:custDataLst>
              <p:tags r:id="rId7"/>
            </p:custDataLst>
          </p:nvPr>
        </p:nvSpPr>
        <p:spPr>
          <a:xfrm>
            <a:off x="5132675" y="1782484"/>
            <a:ext cx="1569270" cy="250342"/>
          </a:xfrm>
          <a:prstGeom prst="roundRect">
            <a:avLst/>
          </a:prstGeom>
          <a:solidFill>
            <a:srgbClr val="2A7FF7"/>
          </a:solidFill>
          <a:ln>
            <a:solidFill>
              <a:srgbClr val="2A7FF7"/>
            </a:solidFill>
          </a:ln>
        </p:spPr>
        <p:style>
          <a:lnRef idx="2">
            <a:srgbClr val="4472C4">
              <a:shade val="15000"/>
            </a:srgbClr>
          </a:lnRef>
          <a:fillRef idx="1">
            <a:srgbClr val="4472C4"/>
          </a:fillRef>
          <a:effectRef idx="0">
            <a:srgbClr val="4472C4"/>
          </a:effectRef>
          <a:fontRef idx="minor">
            <a:sysClr val="window" lastClr="FFFFFF"/>
          </a:fontRef>
        </p:style>
        <p:txBody>
          <a:bodyPr rtlCol="0" anchor="ctr"/>
          <a:lstStyle/>
          <a:p>
            <a:pPr algn="ctr"/>
            <a:r>
              <a:rPr kumimoji="1" lang="en-US" altLang="zh-CN" sz="1200" dirty="0">
                <a:latin typeface="+mn-ea"/>
              </a:rPr>
              <a:t>C</a:t>
            </a:r>
            <a:r>
              <a:rPr kumimoji="1" lang="zh-CN" altLang="en-US" sz="1200" dirty="0">
                <a:latin typeface="+mn-ea"/>
              </a:rPr>
              <a:t>端消费者购买</a:t>
            </a:r>
            <a:endParaRPr kumimoji="1" lang="zh-CN" altLang="en-US" sz="1200" dirty="0">
              <a:latin typeface="+mn-ea"/>
            </a:endParaRPr>
          </a:p>
        </p:txBody>
      </p:sp>
      <p:grpSp>
        <p:nvGrpSpPr>
          <p:cNvPr id="150" name="组合 149"/>
          <p:cNvGrpSpPr/>
          <p:nvPr/>
        </p:nvGrpSpPr>
        <p:grpSpPr>
          <a:xfrm>
            <a:off x="2895603" y="5571128"/>
            <a:ext cx="6413860" cy="618576"/>
            <a:chOff x="2895603" y="5571127"/>
            <a:chExt cx="6361612" cy="890705"/>
          </a:xfrm>
        </p:grpSpPr>
        <p:cxnSp>
          <p:nvCxnSpPr>
            <p:cNvPr id="70" name="连接符: 肘形 69"/>
            <p:cNvCxnSpPr>
              <a:stCxn id="58" idx="2"/>
            </p:cNvCxnSpPr>
            <p:nvPr/>
          </p:nvCxnSpPr>
          <p:spPr>
            <a:xfrm rot="5400000">
              <a:off x="4645447" y="4522323"/>
              <a:ext cx="201454" cy="2299062"/>
            </a:xfrm>
            <a:prstGeom prst="bentConnector2">
              <a:avLst/>
            </a:prstGeom>
            <a:ln w="28575">
              <a:solidFill>
                <a:srgbClr val="2A7FF7"/>
              </a:solidFill>
            </a:ln>
          </p:spPr>
          <p:style>
            <a:lnRef idx="1">
              <a:schemeClr val="accent1"/>
            </a:lnRef>
            <a:fillRef idx="0">
              <a:schemeClr val="accent1"/>
            </a:fillRef>
            <a:effectRef idx="0">
              <a:schemeClr val="accent1"/>
            </a:effectRef>
            <a:fontRef idx="minor">
              <a:schemeClr val="tx1"/>
            </a:fontRef>
          </p:style>
        </p:cxnSp>
        <p:cxnSp>
          <p:nvCxnSpPr>
            <p:cNvPr id="78" name="连接符: 肘形 77"/>
            <p:cNvCxnSpPr>
              <a:stCxn id="58" idx="2"/>
            </p:cNvCxnSpPr>
            <p:nvPr/>
          </p:nvCxnSpPr>
          <p:spPr>
            <a:xfrm rot="16200000" flipH="1">
              <a:off x="7170459" y="4296373"/>
              <a:ext cx="201452" cy="2750960"/>
            </a:xfrm>
            <a:prstGeom prst="bentConnector2">
              <a:avLst/>
            </a:prstGeom>
            <a:ln w="28575">
              <a:solidFill>
                <a:srgbClr val="2A7FF7"/>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3596643" y="5773340"/>
              <a:ext cx="0" cy="226861"/>
            </a:xfrm>
            <a:prstGeom prst="line">
              <a:avLst/>
            </a:prstGeom>
            <a:ln w="28575">
              <a:solidFill>
                <a:srgbClr val="2A7FF7"/>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8655376" y="5773340"/>
              <a:ext cx="0" cy="226861"/>
            </a:xfrm>
            <a:prstGeom prst="line">
              <a:avLst/>
            </a:prstGeom>
            <a:ln w="28575">
              <a:solidFill>
                <a:srgbClr val="2A7FF7"/>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2895603" y="6000201"/>
              <a:ext cx="1402080" cy="0"/>
            </a:xfrm>
            <a:prstGeom prst="line">
              <a:avLst/>
            </a:prstGeom>
            <a:ln w="28575">
              <a:solidFill>
                <a:srgbClr val="2A7FF7"/>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2895603" y="6000201"/>
              <a:ext cx="0" cy="439860"/>
            </a:xfrm>
            <a:prstGeom prst="line">
              <a:avLst/>
            </a:prstGeom>
            <a:ln w="28575">
              <a:solidFill>
                <a:srgbClr val="2A7FF7"/>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4297683" y="6000201"/>
              <a:ext cx="0" cy="439861"/>
            </a:xfrm>
            <a:prstGeom prst="line">
              <a:avLst/>
            </a:prstGeom>
            <a:ln w="28575">
              <a:solidFill>
                <a:srgbClr val="2A7FF7"/>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7855135" y="6021972"/>
              <a:ext cx="1402080" cy="0"/>
            </a:xfrm>
            <a:prstGeom prst="line">
              <a:avLst/>
            </a:prstGeom>
            <a:ln w="28575">
              <a:solidFill>
                <a:srgbClr val="2A7FF7"/>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855135" y="6021972"/>
              <a:ext cx="0" cy="439860"/>
            </a:xfrm>
            <a:prstGeom prst="line">
              <a:avLst/>
            </a:prstGeom>
            <a:ln w="28575">
              <a:solidFill>
                <a:srgbClr val="2A7FF7"/>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9257215" y="6021972"/>
              <a:ext cx="0" cy="439860"/>
            </a:xfrm>
            <a:prstGeom prst="line">
              <a:avLst/>
            </a:prstGeom>
            <a:ln w="28575">
              <a:solidFill>
                <a:srgbClr val="2A7FF7"/>
              </a:solidFill>
            </a:ln>
          </p:spPr>
          <p:style>
            <a:lnRef idx="1">
              <a:schemeClr val="accent1"/>
            </a:lnRef>
            <a:fillRef idx="0">
              <a:schemeClr val="accent1"/>
            </a:fillRef>
            <a:effectRef idx="0">
              <a:schemeClr val="accent1"/>
            </a:effectRef>
            <a:fontRef idx="minor">
              <a:schemeClr val="tx1"/>
            </a:fontRef>
          </p:style>
        </p:cxnSp>
      </p:grpSp>
      <p:sp>
        <p:nvSpPr>
          <p:cNvPr id="114" name="圆角矩形 5"/>
          <p:cNvSpPr/>
          <p:nvPr>
            <p:custDataLst>
              <p:tags r:id="rId8"/>
            </p:custDataLst>
          </p:nvPr>
        </p:nvSpPr>
        <p:spPr>
          <a:xfrm>
            <a:off x="2304507" y="6493723"/>
            <a:ext cx="1182191" cy="258379"/>
          </a:xfrm>
          <a:prstGeom prst="roundRect">
            <a:avLst/>
          </a:prstGeom>
          <a:solidFill>
            <a:srgbClr val="5C83FF"/>
          </a:solidFill>
          <a:ln>
            <a:noFill/>
          </a:ln>
        </p:spPr>
        <p:style>
          <a:lnRef idx="2">
            <a:srgbClr val="4472C4">
              <a:shade val="15000"/>
            </a:srgbClr>
          </a:lnRef>
          <a:fillRef idx="1">
            <a:srgbClr val="4472C4"/>
          </a:fillRef>
          <a:effectRef idx="0">
            <a:srgbClr val="4472C4"/>
          </a:effectRef>
          <a:fontRef idx="minor">
            <a:sysClr val="window" lastClr="FFFFFF"/>
          </a:fontRef>
        </p:style>
        <p:txBody>
          <a:bodyPr rtlCol="0" anchor="ctr"/>
          <a:lstStyle/>
          <a:p>
            <a:pPr algn="ctr"/>
            <a:r>
              <a:rPr kumimoji="1" lang="zh-CN" altLang="en-US" sz="1200" dirty="0">
                <a:latin typeface="+mn-ea"/>
              </a:rPr>
              <a:t>企业银行公户</a:t>
            </a:r>
            <a:endParaRPr kumimoji="1" lang="zh-CN" altLang="en-US" sz="1200" dirty="0">
              <a:latin typeface="+mn-ea"/>
            </a:endParaRPr>
          </a:p>
        </p:txBody>
      </p:sp>
      <p:sp>
        <p:nvSpPr>
          <p:cNvPr id="115" name="圆角矩形 5"/>
          <p:cNvSpPr/>
          <p:nvPr>
            <p:custDataLst>
              <p:tags r:id="rId9"/>
            </p:custDataLst>
          </p:nvPr>
        </p:nvSpPr>
        <p:spPr>
          <a:xfrm>
            <a:off x="3758634" y="6493724"/>
            <a:ext cx="1182191" cy="258379"/>
          </a:xfrm>
          <a:prstGeom prst="roundRect">
            <a:avLst/>
          </a:prstGeom>
          <a:solidFill>
            <a:srgbClr val="5C83FF"/>
          </a:solidFill>
          <a:ln>
            <a:noFill/>
          </a:ln>
        </p:spPr>
        <p:style>
          <a:lnRef idx="2">
            <a:srgbClr val="4472C4">
              <a:shade val="15000"/>
            </a:srgbClr>
          </a:lnRef>
          <a:fillRef idx="1">
            <a:srgbClr val="4472C4"/>
          </a:fillRef>
          <a:effectRef idx="0">
            <a:srgbClr val="4472C4"/>
          </a:effectRef>
          <a:fontRef idx="minor">
            <a:sysClr val="window" lastClr="FFFFFF"/>
          </a:fontRef>
        </p:style>
        <p:txBody>
          <a:bodyPr rtlCol="0" anchor="ctr"/>
          <a:lstStyle/>
          <a:p>
            <a:pPr algn="ctr"/>
            <a:r>
              <a:rPr kumimoji="1" lang="zh-CN" altLang="en-US" sz="1200" dirty="0">
                <a:latin typeface="+mn-ea"/>
              </a:rPr>
              <a:t>个人银行私户</a:t>
            </a:r>
            <a:endParaRPr kumimoji="1" lang="zh-CN" altLang="en-US" sz="1200" dirty="0">
              <a:latin typeface="+mn-ea"/>
            </a:endParaRPr>
          </a:p>
        </p:txBody>
      </p:sp>
      <p:sp>
        <p:nvSpPr>
          <p:cNvPr id="117" name="圆角矩形 5"/>
          <p:cNvSpPr/>
          <p:nvPr>
            <p:custDataLst>
              <p:tags r:id="rId10"/>
            </p:custDataLst>
          </p:nvPr>
        </p:nvSpPr>
        <p:spPr>
          <a:xfrm>
            <a:off x="7584100" y="6499369"/>
            <a:ext cx="2082417" cy="251182"/>
          </a:xfrm>
          <a:prstGeom prst="roundRect">
            <a:avLst/>
          </a:prstGeom>
          <a:solidFill>
            <a:srgbClr val="5C83FF"/>
          </a:solidFill>
          <a:ln>
            <a:noFill/>
          </a:ln>
        </p:spPr>
        <p:style>
          <a:lnRef idx="2">
            <a:srgbClr val="4472C4">
              <a:shade val="15000"/>
            </a:srgbClr>
          </a:lnRef>
          <a:fillRef idx="1">
            <a:srgbClr val="4472C4"/>
          </a:fillRef>
          <a:effectRef idx="0">
            <a:srgbClr val="4472C4"/>
          </a:effectRef>
          <a:fontRef idx="minor">
            <a:sysClr val="window" lastClr="FFFFFF"/>
          </a:fontRef>
        </p:style>
        <p:txBody>
          <a:bodyPr rtlCol="0" anchor="ctr"/>
          <a:lstStyle/>
          <a:p>
            <a:pPr algn="ctr"/>
            <a:r>
              <a:rPr kumimoji="1" lang="zh-CN" altLang="en-US" sz="1200" dirty="0">
                <a:latin typeface="+mn-ea"/>
              </a:rPr>
              <a:t>按商家需求自由分账结算</a:t>
            </a:r>
            <a:endParaRPr kumimoji="1" lang="zh-CN" altLang="en-US" sz="1200" dirty="0">
              <a:latin typeface="+mn-ea"/>
            </a:endParaRPr>
          </a:p>
        </p:txBody>
      </p:sp>
      <p:sp>
        <p:nvSpPr>
          <p:cNvPr id="123" name="任意多边形: 形状 122"/>
          <p:cNvSpPr/>
          <p:nvPr/>
        </p:nvSpPr>
        <p:spPr>
          <a:xfrm>
            <a:off x="5612272" y="4388607"/>
            <a:ext cx="609684" cy="481458"/>
          </a:xfrm>
          <a:custGeom>
            <a:avLst/>
            <a:gdLst>
              <a:gd name="T0" fmla="*/ 225185 h 604667"/>
              <a:gd name="T1" fmla="*/ 225185 h 604667"/>
              <a:gd name="T2" fmla="*/ 225185 h 604667"/>
              <a:gd name="T3" fmla="*/ 225185 h 604667"/>
              <a:gd name="T4" fmla="*/ 225185 h 604667"/>
              <a:gd name="T5" fmla="*/ 225185 h 604667"/>
              <a:gd name="T6" fmla="*/ 225185 h 604667"/>
              <a:gd name="T7" fmla="*/ 225185 h 604667"/>
              <a:gd name="T8" fmla="*/ 225185 h 604667"/>
              <a:gd name="T9" fmla="*/ 225185 h 604667"/>
              <a:gd name="T10" fmla="*/ 225185 h 604667"/>
              <a:gd name="T11" fmla="*/ 225185 h 604667"/>
              <a:gd name="T12" fmla="*/ 225185 h 604667"/>
              <a:gd name="T13" fmla="*/ 225185 h 604667"/>
              <a:gd name="T14" fmla="*/ 225185 h 604667"/>
              <a:gd name="T15" fmla="*/ 225185 h 604667"/>
              <a:gd name="T16" fmla="*/ 225185 h 604667"/>
              <a:gd name="T17" fmla="*/ 225185 h 604667"/>
              <a:gd name="T18" fmla="*/ 225185 h 604667"/>
              <a:gd name="T19" fmla="*/ 225185 h 604667"/>
              <a:gd name="T20" fmla="*/ 225185 h 604667"/>
              <a:gd name="T21" fmla="*/ 225185 h 604667"/>
              <a:gd name="T22" fmla="*/ 225185 h 604667"/>
              <a:gd name="T23" fmla="*/ 225185 h 604667"/>
              <a:gd name="T24" fmla="*/ 225185 h 604667"/>
              <a:gd name="T25" fmla="*/ 225185 h 604667"/>
              <a:gd name="T26" fmla="*/ 225185 h 604667"/>
              <a:gd name="T27" fmla="*/ 225185 h 604667"/>
              <a:gd name="T28" fmla="*/ 225185 h 604667"/>
              <a:gd name="T29" fmla="*/ 225185 h 604667"/>
              <a:gd name="T30" fmla="*/ 225185 h 604667"/>
              <a:gd name="T31" fmla="*/ 225185 h 604667"/>
              <a:gd name="T32" fmla="*/ 225185 h 604667"/>
              <a:gd name="T33" fmla="*/ 225185 h 604667"/>
              <a:gd name="T34" fmla="*/ 225185 h 604667"/>
              <a:gd name="T35" fmla="*/ 225185 h 604667"/>
              <a:gd name="T36" fmla="*/ 225185 h 604667"/>
              <a:gd name="T37" fmla="*/ 225185 h 604667"/>
              <a:gd name="T38" fmla="*/ 225185 h 604667"/>
              <a:gd name="T39" fmla="*/ 225185 h 604667"/>
              <a:gd name="T40" fmla="*/ 225185 h 604667"/>
              <a:gd name="T41" fmla="*/ 225185 h 604667"/>
              <a:gd name="T42" fmla="*/ 225185 h 604667"/>
              <a:gd name="T43" fmla="*/ 225185 h 604667"/>
              <a:gd name="T44" fmla="*/ 225185 h 604667"/>
              <a:gd name="T45" fmla="*/ 225185 h 604667"/>
              <a:gd name="T46" fmla="*/ 225185 h 604667"/>
              <a:gd name="T47" fmla="*/ 225185 h 604667"/>
              <a:gd name="T48" fmla="*/ 225185 h 604667"/>
              <a:gd name="T49" fmla="*/ 225185 h 604667"/>
              <a:gd name="T50" fmla="*/ 225185 h 604667"/>
              <a:gd name="T51" fmla="*/ 225185 h 604667"/>
              <a:gd name="T52" fmla="*/ 225185 h 604667"/>
              <a:gd name="T53" fmla="*/ 225185 h 604667"/>
              <a:gd name="T54" fmla="*/ 225185 h 604667"/>
              <a:gd name="T55" fmla="*/ 225185 h 604667"/>
              <a:gd name="T56" fmla="*/ 225185 h 604667"/>
              <a:gd name="T57" fmla="*/ 225185 h 604667"/>
              <a:gd name="T58" fmla="*/ 225185 h 604667"/>
              <a:gd name="T59" fmla="*/ 225185 h 604667"/>
              <a:gd name="T60" fmla="*/ 225185 h 604667"/>
              <a:gd name="T61" fmla="*/ 225185 h 604667"/>
              <a:gd name="T62" fmla="*/ 225185 h 604667"/>
              <a:gd name="T63" fmla="*/ 225185 h 604667"/>
              <a:gd name="T64" fmla="*/ 225185 h 604667"/>
              <a:gd name="T65" fmla="*/ 225185 h 604667"/>
              <a:gd name="T66" fmla="*/ 225185 h 604667"/>
              <a:gd name="T67" fmla="*/ 225185 h 604667"/>
              <a:gd name="T68" fmla="*/ 225185 h 604667"/>
              <a:gd name="T69" fmla="*/ 225185 h 604667"/>
              <a:gd name="T70" fmla="*/ 225185 h 604667"/>
              <a:gd name="T71" fmla="*/ 225185 h 604667"/>
              <a:gd name="T72" fmla="*/ 225185 h 604667"/>
              <a:gd name="T73" fmla="*/ 225185 h 604667"/>
              <a:gd name="T74" fmla="*/ 225185 h 604667"/>
              <a:gd name="T75" fmla="*/ 225185 h 604667"/>
              <a:gd name="T76" fmla="*/ 225185 h 604667"/>
              <a:gd name="T77" fmla="*/ 225185 h 604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98" h="2371">
                <a:moveTo>
                  <a:pt x="2928" y="587"/>
                </a:moveTo>
                <a:lnTo>
                  <a:pt x="1537" y="10"/>
                </a:lnTo>
                <a:cubicBezTo>
                  <a:pt x="1512" y="0"/>
                  <a:pt x="1485" y="0"/>
                  <a:pt x="1460" y="10"/>
                </a:cubicBezTo>
                <a:lnTo>
                  <a:pt x="69" y="587"/>
                </a:lnTo>
                <a:cubicBezTo>
                  <a:pt x="25" y="605"/>
                  <a:pt x="0" y="652"/>
                  <a:pt x="9" y="699"/>
                </a:cubicBezTo>
                <a:cubicBezTo>
                  <a:pt x="18" y="745"/>
                  <a:pt x="59" y="779"/>
                  <a:pt x="107" y="779"/>
                </a:cubicBezTo>
                <a:lnTo>
                  <a:pt x="207" y="779"/>
                </a:lnTo>
                <a:lnTo>
                  <a:pt x="207" y="1798"/>
                </a:lnTo>
                <a:cubicBezTo>
                  <a:pt x="170" y="1813"/>
                  <a:pt x="144" y="1849"/>
                  <a:pt x="144" y="1891"/>
                </a:cubicBezTo>
                <a:lnTo>
                  <a:pt x="144" y="2271"/>
                </a:lnTo>
                <a:cubicBezTo>
                  <a:pt x="144" y="2326"/>
                  <a:pt x="189" y="2371"/>
                  <a:pt x="244" y="2371"/>
                </a:cubicBezTo>
                <a:lnTo>
                  <a:pt x="2753" y="2371"/>
                </a:lnTo>
                <a:cubicBezTo>
                  <a:pt x="2808" y="2371"/>
                  <a:pt x="2853" y="2326"/>
                  <a:pt x="2853" y="2271"/>
                </a:cubicBezTo>
                <a:lnTo>
                  <a:pt x="2853" y="1891"/>
                </a:lnTo>
                <a:cubicBezTo>
                  <a:pt x="2853" y="1849"/>
                  <a:pt x="2827" y="1813"/>
                  <a:pt x="2790" y="1798"/>
                </a:cubicBezTo>
                <a:lnTo>
                  <a:pt x="2790" y="779"/>
                </a:lnTo>
                <a:lnTo>
                  <a:pt x="2890" y="779"/>
                </a:lnTo>
                <a:cubicBezTo>
                  <a:pt x="2938" y="779"/>
                  <a:pt x="2979" y="745"/>
                  <a:pt x="2988" y="699"/>
                </a:cubicBezTo>
                <a:cubicBezTo>
                  <a:pt x="2998" y="652"/>
                  <a:pt x="2973" y="605"/>
                  <a:pt x="2928" y="587"/>
                </a:cubicBezTo>
                <a:close/>
                <a:moveTo>
                  <a:pt x="1683" y="1791"/>
                </a:moveTo>
                <a:lnTo>
                  <a:pt x="1683" y="779"/>
                </a:lnTo>
                <a:lnTo>
                  <a:pt x="1868" y="779"/>
                </a:lnTo>
                <a:lnTo>
                  <a:pt x="1868" y="1791"/>
                </a:lnTo>
                <a:lnTo>
                  <a:pt x="1683" y="1791"/>
                </a:lnTo>
                <a:close/>
                <a:moveTo>
                  <a:pt x="1314" y="1791"/>
                </a:moveTo>
                <a:lnTo>
                  <a:pt x="1129" y="1791"/>
                </a:lnTo>
                <a:lnTo>
                  <a:pt x="1129" y="779"/>
                </a:lnTo>
                <a:lnTo>
                  <a:pt x="1314" y="779"/>
                </a:lnTo>
                <a:lnTo>
                  <a:pt x="1314" y="1791"/>
                </a:lnTo>
                <a:close/>
                <a:moveTo>
                  <a:pt x="761" y="779"/>
                </a:moveTo>
                <a:lnTo>
                  <a:pt x="761" y="1791"/>
                </a:lnTo>
                <a:lnTo>
                  <a:pt x="576" y="1791"/>
                </a:lnTo>
                <a:lnTo>
                  <a:pt x="576" y="779"/>
                </a:lnTo>
                <a:lnTo>
                  <a:pt x="761" y="779"/>
                </a:lnTo>
                <a:close/>
                <a:moveTo>
                  <a:pt x="2237" y="1791"/>
                </a:moveTo>
                <a:lnTo>
                  <a:pt x="2237" y="779"/>
                </a:lnTo>
                <a:lnTo>
                  <a:pt x="2422" y="779"/>
                </a:lnTo>
                <a:lnTo>
                  <a:pt x="2422" y="1791"/>
                </a:lnTo>
                <a:lnTo>
                  <a:pt x="2237" y="1791"/>
                </a:lnTo>
                <a:close/>
              </a:path>
            </a:pathLst>
          </a:custGeom>
          <a:solidFill>
            <a:srgbClr val="DBEBFB"/>
          </a:solidFill>
          <a:ln w="28575">
            <a:solidFill>
              <a:srgbClr val="2A7F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任意多边形: 形状 132"/>
          <p:cNvSpPr/>
          <p:nvPr/>
        </p:nvSpPr>
        <p:spPr>
          <a:xfrm>
            <a:off x="5651786" y="1417015"/>
            <a:ext cx="416091" cy="358425"/>
          </a:xfrm>
          <a:custGeom>
            <a:avLst/>
            <a:gdLst>
              <a:gd name="T0" fmla="*/ 654 w 1183"/>
              <a:gd name="T1" fmla="*/ 196 h 920"/>
              <a:gd name="T2" fmla="*/ 849 w 1183"/>
              <a:gd name="T3" fmla="*/ 0 h 920"/>
              <a:gd name="T4" fmla="*/ 1045 w 1183"/>
              <a:gd name="T5" fmla="*/ 196 h 920"/>
              <a:gd name="T6" fmla="*/ 849 w 1183"/>
              <a:gd name="T7" fmla="*/ 391 h 920"/>
              <a:gd name="T8" fmla="*/ 654 w 1183"/>
              <a:gd name="T9" fmla="*/ 196 h 920"/>
              <a:gd name="T10" fmla="*/ 932 w 1183"/>
              <a:gd name="T11" fmla="*/ 405 h 920"/>
              <a:gd name="T12" fmla="*/ 767 w 1183"/>
              <a:gd name="T13" fmla="*/ 405 h 920"/>
              <a:gd name="T14" fmla="*/ 516 w 1183"/>
              <a:gd name="T15" fmla="*/ 655 h 920"/>
              <a:gd name="T16" fmla="*/ 516 w 1183"/>
              <a:gd name="T17" fmla="*/ 858 h 920"/>
              <a:gd name="T18" fmla="*/ 517 w 1183"/>
              <a:gd name="T19" fmla="*/ 861 h 920"/>
              <a:gd name="T20" fmla="*/ 531 w 1183"/>
              <a:gd name="T21" fmla="*/ 866 h 920"/>
              <a:gd name="T22" fmla="*/ 871 w 1183"/>
              <a:gd name="T23" fmla="*/ 920 h 920"/>
              <a:gd name="T24" fmla="*/ 1168 w 1183"/>
              <a:gd name="T25" fmla="*/ 865 h 920"/>
              <a:gd name="T26" fmla="*/ 1181 w 1183"/>
              <a:gd name="T27" fmla="*/ 858 h 920"/>
              <a:gd name="T28" fmla="*/ 1183 w 1183"/>
              <a:gd name="T29" fmla="*/ 858 h 920"/>
              <a:gd name="T30" fmla="*/ 1183 w 1183"/>
              <a:gd name="T31" fmla="*/ 655 h 920"/>
              <a:gd name="T32" fmla="*/ 932 w 1183"/>
              <a:gd name="T33" fmla="*/ 405 h 920"/>
              <a:gd name="T34" fmla="*/ 333 w 1183"/>
              <a:gd name="T35" fmla="*/ 391 h 920"/>
              <a:gd name="T36" fmla="*/ 529 w 1183"/>
              <a:gd name="T37" fmla="*/ 196 h 920"/>
              <a:gd name="T38" fmla="*/ 333 w 1183"/>
              <a:gd name="T39" fmla="*/ 0 h 920"/>
              <a:gd name="T40" fmla="*/ 138 w 1183"/>
              <a:gd name="T41" fmla="*/ 196 h 920"/>
              <a:gd name="T42" fmla="*/ 333 w 1183"/>
              <a:gd name="T43" fmla="*/ 391 h 920"/>
              <a:gd name="T44" fmla="*/ 471 w 1183"/>
              <a:gd name="T45" fmla="*/ 858 h 920"/>
              <a:gd name="T46" fmla="*/ 471 w 1183"/>
              <a:gd name="T47" fmla="*/ 655 h 920"/>
              <a:gd name="T48" fmla="*/ 556 w 1183"/>
              <a:gd name="T49" fmla="*/ 448 h 920"/>
              <a:gd name="T50" fmla="*/ 416 w 1183"/>
              <a:gd name="T51" fmla="*/ 405 h 920"/>
              <a:gd name="T52" fmla="*/ 250 w 1183"/>
              <a:gd name="T53" fmla="*/ 405 h 920"/>
              <a:gd name="T54" fmla="*/ 0 w 1183"/>
              <a:gd name="T55" fmla="*/ 655 h 920"/>
              <a:gd name="T56" fmla="*/ 0 w 1183"/>
              <a:gd name="T57" fmla="*/ 858 h 920"/>
              <a:gd name="T58" fmla="*/ 1 w 1183"/>
              <a:gd name="T59" fmla="*/ 861 h 920"/>
              <a:gd name="T60" fmla="*/ 15 w 1183"/>
              <a:gd name="T61" fmla="*/ 866 h 920"/>
              <a:gd name="T62" fmla="*/ 355 w 1183"/>
              <a:gd name="T63" fmla="*/ 920 h 920"/>
              <a:gd name="T64" fmla="*/ 509 w 1183"/>
              <a:gd name="T65" fmla="*/ 907 h 920"/>
              <a:gd name="T66" fmla="*/ 477 w 1183"/>
              <a:gd name="T67" fmla="*/ 897 h 920"/>
              <a:gd name="T68" fmla="*/ 471 w 1183"/>
              <a:gd name="T69" fmla="*/ 858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3" h="920">
                <a:moveTo>
                  <a:pt x="654" y="196"/>
                </a:moveTo>
                <a:cubicBezTo>
                  <a:pt x="654" y="88"/>
                  <a:pt x="741" y="0"/>
                  <a:pt x="849" y="0"/>
                </a:cubicBezTo>
                <a:cubicBezTo>
                  <a:pt x="957" y="0"/>
                  <a:pt x="1045" y="88"/>
                  <a:pt x="1045" y="196"/>
                </a:cubicBezTo>
                <a:cubicBezTo>
                  <a:pt x="1045" y="304"/>
                  <a:pt x="957" y="391"/>
                  <a:pt x="849" y="391"/>
                </a:cubicBezTo>
                <a:cubicBezTo>
                  <a:pt x="741" y="391"/>
                  <a:pt x="654" y="304"/>
                  <a:pt x="654" y="196"/>
                </a:cubicBezTo>
                <a:close/>
                <a:moveTo>
                  <a:pt x="932" y="405"/>
                </a:moveTo>
                <a:lnTo>
                  <a:pt x="767" y="405"/>
                </a:lnTo>
                <a:cubicBezTo>
                  <a:pt x="628" y="405"/>
                  <a:pt x="516" y="517"/>
                  <a:pt x="516" y="655"/>
                </a:cubicBezTo>
                <a:lnTo>
                  <a:pt x="516" y="858"/>
                </a:lnTo>
                <a:lnTo>
                  <a:pt x="517" y="861"/>
                </a:lnTo>
                <a:lnTo>
                  <a:pt x="531" y="866"/>
                </a:lnTo>
                <a:cubicBezTo>
                  <a:pt x="662" y="907"/>
                  <a:pt x="777" y="920"/>
                  <a:pt x="871" y="920"/>
                </a:cubicBezTo>
                <a:cubicBezTo>
                  <a:pt x="1055" y="920"/>
                  <a:pt x="1162" y="868"/>
                  <a:pt x="1168" y="865"/>
                </a:cubicBezTo>
                <a:lnTo>
                  <a:pt x="1181" y="858"/>
                </a:lnTo>
                <a:lnTo>
                  <a:pt x="1183" y="858"/>
                </a:lnTo>
                <a:lnTo>
                  <a:pt x="1183" y="655"/>
                </a:lnTo>
                <a:cubicBezTo>
                  <a:pt x="1183" y="517"/>
                  <a:pt x="1070" y="405"/>
                  <a:pt x="932" y="405"/>
                </a:cubicBezTo>
                <a:close/>
                <a:moveTo>
                  <a:pt x="333" y="391"/>
                </a:moveTo>
                <a:cubicBezTo>
                  <a:pt x="441" y="391"/>
                  <a:pt x="529" y="304"/>
                  <a:pt x="529" y="196"/>
                </a:cubicBezTo>
                <a:cubicBezTo>
                  <a:pt x="529" y="88"/>
                  <a:pt x="441" y="0"/>
                  <a:pt x="333" y="0"/>
                </a:cubicBezTo>
                <a:cubicBezTo>
                  <a:pt x="225" y="0"/>
                  <a:pt x="138" y="88"/>
                  <a:pt x="138" y="196"/>
                </a:cubicBezTo>
                <a:cubicBezTo>
                  <a:pt x="138" y="304"/>
                  <a:pt x="225" y="391"/>
                  <a:pt x="333" y="391"/>
                </a:cubicBezTo>
                <a:close/>
                <a:moveTo>
                  <a:pt x="471" y="858"/>
                </a:moveTo>
                <a:lnTo>
                  <a:pt x="471" y="655"/>
                </a:lnTo>
                <a:cubicBezTo>
                  <a:pt x="471" y="574"/>
                  <a:pt x="504" y="501"/>
                  <a:pt x="556" y="448"/>
                </a:cubicBezTo>
                <a:cubicBezTo>
                  <a:pt x="516" y="421"/>
                  <a:pt x="468" y="405"/>
                  <a:pt x="416" y="405"/>
                </a:cubicBezTo>
                <a:lnTo>
                  <a:pt x="250" y="405"/>
                </a:lnTo>
                <a:cubicBezTo>
                  <a:pt x="112" y="405"/>
                  <a:pt x="0" y="517"/>
                  <a:pt x="0" y="655"/>
                </a:cubicBezTo>
                <a:lnTo>
                  <a:pt x="0" y="858"/>
                </a:lnTo>
                <a:lnTo>
                  <a:pt x="1" y="861"/>
                </a:lnTo>
                <a:lnTo>
                  <a:pt x="15" y="866"/>
                </a:lnTo>
                <a:cubicBezTo>
                  <a:pt x="146" y="907"/>
                  <a:pt x="261" y="920"/>
                  <a:pt x="355" y="920"/>
                </a:cubicBezTo>
                <a:cubicBezTo>
                  <a:pt x="415" y="920"/>
                  <a:pt x="466" y="915"/>
                  <a:pt x="509" y="907"/>
                </a:cubicBezTo>
                <a:lnTo>
                  <a:pt x="477" y="897"/>
                </a:lnTo>
                <a:lnTo>
                  <a:pt x="471" y="858"/>
                </a:lnTo>
                <a:close/>
              </a:path>
            </a:pathLst>
          </a:custGeom>
          <a:solidFill>
            <a:srgbClr val="DBEBFB"/>
          </a:solidFill>
          <a:ln w="28575">
            <a:solidFill>
              <a:srgbClr val="2A7F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圆角矩形 5"/>
          <p:cNvSpPr/>
          <p:nvPr>
            <p:custDataLst>
              <p:tags r:id="rId11"/>
            </p:custDataLst>
          </p:nvPr>
        </p:nvSpPr>
        <p:spPr>
          <a:xfrm>
            <a:off x="7761209" y="4879872"/>
            <a:ext cx="609684" cy="250342"/>
          </a:xfrm>
          <a:prstGeom prst="roundRect">
            <a:avLst/>
          </a:prstGeom>
          <a:solidFill>
            <a:srgbClr val="2A7FF7"/>
          </a:solidFill>
          <a:ln>
            <a:noFill/>
          </a:ln>
        </p:spPr>
        <p:style>
          <a:lnRef idx="2">
            <a:srgbClr val="4472C4">
              <a:shade val="15000"/>
            </a:srgbClr>
          </a:lnRef>
          <a:fillRef idx="1">
            <a:srgbClr val="4472C4"/>
          </a:fillRef>
          <a:effectRef idx="0">
            <a:srgbClr val="4472C4"/>
          </a:effectRef>
          <a:fontRef idx="minor">
            <a:sysClr val="window" lastClr="FFFFFF"/>
          </a:fontRef>
        </p:style>
        <p:txBody>
          <a:bodyPr rtlCol="0" anchor="ctr"/>
          <a:lstStyle/>
          <a:p>
            <a:pPr algn="ctr"/>
            <a:r>
              <a:rPr kumimoji="1" lang="zh-CN" altLang="en-US" sz="1200" dirty="0">
                <a:latin typeface="+mn-ea"/>
              </a:rPr>
              <a:t>央行</a:t>
            </a:r>
            <a:endParaRPr kumimoji="1" lang="zh-CN" altLang="en-US" sz="1200" dirty="0">
              <a:latin typeface="+mn-ea"/>
            </a:endParaRPr>
          </a:p>
        </p:txBody>
      </p:sp>
      <p:sp>
        <p:nvSpPr>
          <p:cNvPr id="144" name="右箭头 78"/>
          <p:cNvSpPr/>
          <p:nvPr/>
        </p:nvSpPr>
        <p:spPr>
          <a:xfrm rot="10800000" flipV="1">
            <a:off x="6555213" y="4472979"/>
            <a:ext cx="609685" cy="375262"/>
          </a:xfrm>
          <a:prstGeom prst="rightArrow">
            <a:avLst>
              <a:gd name="adj1" fmla="val 43919"/>
              <a:gd name="adj2" fmla="val 50000"/>
            </a:avLst>
          </a:prstGeom>
          <a:gradFill>
            <a:gsLst>
              <a:gs pos="0">
                <a:srgbClr val="ED7D31">
                  <a:lumMod val="5000"/>
                  <a:lumOff val="95000"/>
                </a:srgbClr>
              </a:gs>
              <a:gs pos="0">
                <a:srgbClr val="5C83FF">
                  <a:alpha val="0"/>
                </a:srgbClr>
              </a:gs>
              <a:gs pos="100000">
                <a:srgbClr val="5C83FF">
                  <a:alpha val="61301"/>
                </a:srgbClr>
              </a:gs>
            </a:gsLst>
            <a:lin ang="0" scaled="1"/>
          </a:gradFill>
          <a:ln>
            <a:noFill/>
          </a:ln>
        </p:spPr>
        <p:style>
          <a:lnRef idx="2">
            <a:srgbClr val="70AD47"/>
          </a:lnRef>
          <a:fillRef idx="1">
            <a:sysClr val="window" lastClr="FFFFFF"/>
          </a:fillRef>
          <a:effectRef idx="0">
            <a:srgbClr val="70AD47"/>
          </a:effectRef>
          <a:fontRef idx="minor">
            <a:sysClr val="windowText" lastClr="000000"/>
          </a:fontRef>
        </p:style>
        <p:txBody>
          <a:bodyPr rtlCol="0" anchor="ctr"/>
          <a:lstStyle/>
          <a:p>
            <a:pPr algn="ctr"/>
            <a:endParaRPr kumimoji="1" lang="zh-CN" altLang="en-US"/>
          </a:p>
        </p:txBody>
      </p:sp>
      <p:sp>
        <p:nvSpPr>
          <p:cNvPr id="145" name="圆角矩形 12"/>
          <p:cNvSpPr/>
          <p:nvPr/>
        </p:nvSpPr>
        <p:spPr>
          <a:xfrm>
            <a:off x="6860059" y="4432919"/>
            <a:ext cx="724041" cy="236396"/>
          </a:xfrm>
          <a:prstGeom prst="roundRect">
            <a:avLst/>
          </a:prstGeom>
          <a:solidFill>
            <a:srgbClr val="FFC000"/>
          </a:solidFill>
          <a:ln>
            <a:noFill/>
          </a:ln>
        </p:spPr>
        <p:style>
          <a:lnRef idx="2">
            <a:srgbClr val="4472C4">
              <a:shade val="15000"/>
            </a:srgbClr>
          </a:lnRef>
          <a:fillRef idx="1">
            <a:srgbClr val="4472C4"/>
          </a:fillRef>
          <a:effectRef idx="0">
            <a:srgbClr val="4472C4"/>
          </a:effectRef>
          <a:fontRef idx="minor">
            <a:sysClr val="window" lastClr="FFFFFF"/>
          </a:fontRef>
        </p:style>
        <p:txBody>
          <a:bodyPr rtlCol="0" anchor="ctr"/>
          <a:lstStyle/>
          <a:p>
            <a:pPr algn="ctr"/>
            <a:r>
              <a:rPr kumimoji="1" lang="zh-CN" altLang="en-US" sz="1600" b="1" dirty="0">
                <a:latin typeface="微软雅黑 Light" panose="020B0502040204020203" pitchFamily="34" charset="-122"/>
                <a:ea typeface="微软雅黑 Light" panose="020B0502040204020203" pitchFamily="34" charset="-122"/>
              </a:rPr>
              <a:t>监管</a:t>
            </a:r>
            <a:endParaRPr kumimoji="1" lang="zh-CN" altLang="en-US" sz="1600" b="1" dirty="0">
              <a:latin typeface="微软雅黑 Light" panose="020B0502040204020203" pitchFamily="34" charset="-122"/>
              <a:ea typeface="微软雅黑 Light" panose="020B0502040204020203" pitchFamily="34" charset="-122"/>
            </a:endParaRPr>
          </a:p>
        </p:txBody>
      </p:sp>
      <p:cxnSp>
        <p:nvCxnSpPr>
          <p:cNvPr id="147" name="直接连接符 146"/>
          <p:cNvCxnSpPr/>
          <p:nvPr/>
        </p:nvCxnSpPr>
        <p:spPr>
          <a:xfrm>
            <a:off x="5895705" y="2032826"/>
            <a:ext cx="0" cy="455865"/>
          </a:xfrm>
          <a:prstGeom prst="line">
            <a:avLst/>
          </a:prstGeom>
          <a:ln w="28575">
            <a:solidFill>
              <a:srgbClr val="2A7FF7"/>
            </a:solidFill>
          </a:ln>
        </p:spPr>
        <p:style>
          <a:lnRef idx="1">
            <a:schemeClr val="accent1"/>
          </a:lnRef>
          <a:fillRef idx="0">
            <a:schemeClr val="accent1"/>
          </a:fillRef>
          <a:effectRef idx="0">
            <a:schemeClr val="accent1"/>
          </a:effectRef>
          <a:fontRef idx="minor">
            <a:schemeClr val="tx1"/>
          </a:fontRef>
        </p:style>
      </p:cxnSp>
      <p:sp>
        <p:nvSpPr>
          <p:cNvPr id="48" name="圆角矩形 12"/>
          <p:cNvSpPr/>
          <p:nvPr/>
        </p:nvSpPr>
        <p:spPr>
          <a:xfrm>
            <a:off x="5484287" y="2128264"/>
            <a:ext cx="791412" cy="250342"/>
          </a:xfrm>
          <a:prstGeom prst="roundRect">
            <a:avLst/>
          </a:prstGeom>
          <a:solidFill>
            <a:srgbClr val="FFC000"/>
          </a:solidFill>
          <a:ln>
            <a:noFill/>
          </a:ln>
        </p:spPr>
        <p:style>
          <a:lnRef idx="2">
            <a:srgbClr val="4472C4">
              <a:shade val="15000"/>
            </a:srgbClr>
          </a:lnRef>
          <a:fillRef idx="1">
            <a:srgbClr val="4472C4"/>
          </a:fillRef>
          <a:effectRef idx="0">
            <a:srgbClr val="4472C4"/>
          </a:effectRef>
          <a:fontRef idx="minor">
            <a:sysClr val="window" lastClr="FFFFFF"/>
          </a:fontRef>
        </p:style>
        <p:txBody>
          <a:bodyPr rtlCol="0" anchor="ctr"/>
          <a:lstStyle/>
          <a:p>
            <a:pPr algn="ctr"/>
            <a:r>
              <a:rPr kumimoji="1" lang="zh-CN" altLang="en-US" sz="1600" b="1" dirty="0">
                <a:latin typeface="微软雅黑 Light" panose="020B0502040204020203" pitchFamily="34" charset="-122"/>
                <a:ea typeface="微软雅黑 Light" panose="020B0502040204020203" pitchFamily="34" charset="-122"/>
              </a:rPr>
              <a:t>支付</a:t>
            </a:r>
            <a:endParaRPr kumimoji="1" lang="zh-CN" altLang="en-US" sz="1600" b="1" dirty="0">
              <a:latin typeface="微软雅黑 Light" panose="020B0502040204020203" pitchFamily="34" charset="-122"/>
              <a:ea typeface="微软雅黑 Light" panose="020B0502040204020203" pitchFamily="34" charset="-122"/>
            </a:endParaRPr>
          </a:p>
        </p:txBody>
      </p:sp>
      <p:sp>
        <p:nvSpPr>
          <p:cNvPr id="2" name="任意多边形: 形状 1"/>
          <p:cNvSpPr/>
          <p:nvPr/>
        </p:nvSpPr>
        <p:spPr>
          <a:xfrm>
            <a:off x="2602149" y="6179925"/>
            <a:ext cx="586910" cy="305474"/>
          </a:xfrm>
          <a:custGeom>
            <a:avLst/>
            <a:gdLst>
              <a:gd name="T0" fmla="*/ 9297 w 10878"/>
              <a:gd name="T1" fmla="*/ 0 h 8528"/>
              <a:gd name="T2" fmla="*/ 1581 w 10878"/>
              <a:gd name="T3" fmla="*/ 0 h 8528"/>
              <a:gd name="T4" fmla="*/ 0 w 10878"/>
              <a:gd name="T5" fmla="*/ 1507 h 8528"/>
              <a:gd name="T6" fmla="*/ 0 w 10878"/>
              <a:gd name="T7" fmla="*/ 2302 h 8528"/>
              <a:gd name="T8" fmla="*/ 10878 w 10878"/>
              <a:gd name="T9" fmla="*/ 2302 h 8528"/>
              <a:gd name="T10" fmla="*/ 10878 w 10878"/>
              <a:gd name="T11" fmla="*/ 1507 h 8528"/>
              <a:gd name="T12" fmla="*/ 9297 w 10878"/>
              <a:gd name="T13" fmla="*/ 0 h 8528"/>
              <a:gd name="T14" fmla="*/ 0 w 10878"/>
              <a:gd name="T15" fmla="*/ 7021 h 8528"/>
              <a:gd name="T16" fmla="*/ 1581 w 10878"/>
              <a:gd name="T17" fmla="*/ 8528 h 8528"/>
              <a:gd name="T18" fmla="*/ 9297 w 10878"/>
              <a:gd name="T19" fmla="*/ 8528 h 8528"/>
              <a:gd name="T20" fmla="*/ 10878 w 10878"/>
              <a:gd name="T21" fmla="*/ 7021 h 8528"/>
              <a:gd name="T22" fmla="*/ 10878 w 10878"/>
              <a:gd name="T23" fmla="*/ 3844 h 8528"/>
              <a:gd name="T24" fmla="*/ 0 w 10878"/>
              <a:gd name="T25" fmla="*/ 3844 h 8528"/>
              <a:gd name="T26" fmla="*/ 0 w 10878"/>
              <a:gd name="T27" fmla="*/ 7021 h 8528"/>
              <a:gd name="T28" fmla="*/ 6564 w 10878"/>
              <a:gd name="T29" fmla="*/ 6205 h 8528"/>
              <a:gd name="T30" fmla="*/ 8826 w 10878"/>
              <a:gd name="T31" fmla="*/ 6205 h 8528"/>
              <a:gd name="T32" fmla="*/ 9236 w 10878"/>
              <a:gd name="T33" fmla="*/ 6615 h 8528"/>
              <a:gd name="T34" fmla="*/ 8826 w 10878"/>
              <a:gd name="T35" fmla="*/ 7026 h 8528"/>
              <a:gd name="T36" fmla="*/ 6564 w 10878"/>
              <a:gd name="T37" fmla="*/ 7026 h 8528"/>
              <a:gd name="T38" fmla="*/ 6154 w 10878"/>
              <a:gd name="T39" fmla="*/ 6615 h 8528"/>
              <a:gd name="T40" fmla="*/ 6564 w 10878"/>
              <a:gd name="T41" fmla="*/ 6205 h 8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78" h="8528">
                <a:moveTo>
                  <a:pt x="9297" y="0"/>
                </a:moveTo>
                <a:lnTo>
                  <a:pt x="1581" y="0"/>
                </a:lnTo>
                <a:cubicBezTo>
                  <a:pt x="709" y="0"/>
                  <a:pt x="0" y="676"/>
                  <a:pt x="0" y="1507"/>
                </a:cubicBezTo>
                <a:lnTo>
                  <a:pt x="0" y="2302"/>
                </a:lnTo>
                <a:lnTo>
                  <a:pt x="10878" y="2302"/>
                </a:lnTo>
                <a:lnTo>
                  <a:pt x="10878" y="1507"/>
                </a:lnTo>
                <a:cubicBezTo>
                  <a:pt x="10878" y="676"/>
                  <a:pt x="10169" y="0"/>
                  <a:pt x="9297" y="0"/>
                </a:cubicBezTo>
                <a:close/>
                <a:moveTo>
                  <a:pt x="0" y="7021"/>
                </a:moveTo>
                <a:cubicBezTo>
                  <a:pt x="0" y="7852"/>
                  <a:pt x="709" y="8528"/>
                  <a:pt x="1581" y="8528"/>
                </a:cubicBezTo>
                <a:lnTo>
                  <a:pt x="9297" y="8528"/>
                </a:lnTo>
                <a:cubicBezTo>
                  <a:pt x="10169" y="8528"/>
                  <a:pt x="10878" y="7852"/>
                  <a:pt x="10878" y="7021"/>
                </a:cubicBezTo>
                <a:lnTo>
                  <a:pt x="10878" y="3844"/>
                </a:lnTo>
                <a:lnTo>
                  <a:pt x="0" y="3844"/>
                </a:lnTo>
                <a:lnTo>
                  <a:pt x="0" y="7021"/>
                </a:lnTo>
                <a:close/>
                <a:moveTo>
                  <a:pt x="6564" y="6205"/>
                </a:moveTo>
                <a:lnTo>
                  <a:pt x="8826" y="6205"/>
                </a:lnTo>
                <a:cubicBezTo>
                  <a:pt x="9053" y="6205"/>
                  <a:pt x="9236" y="6389"/>
                  <a:pt x="9236" y="6615"/>
                </a:cubicBezTo>
                <a:cubicBezTo>
                  <a:pt x="9236" y="6842"/>
                  <a:pt x="9053" y="7026"/>
                  <a:pt x="8826" y="7026"/>
                </a:cubicBezTo>
                <a:lnTo>
                  <a:pt x="6564" y="7026"/>
                </a:lnTo>
                <a:cubicBezTo>
                  <a:pt x="6337" y="7026"/>
                  <a:pt x="6154" y="6842"/>
                  <a:pt x="6154" y="6615"/>
                </a:cubicBezTo>
                <a:cubicBezTo>
                  <a:pt x="6154" y="6389"/>
                  <a:pt x="6337" y="6205"/>
                  <a:pt x="6564" y="620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任意多边形: 形状 3"/>
          <p:cNvSpPr/>
          <p:nvPr/>
        </p:nvSpPr>
        <p:spPr>
          <a:xfrm>
            <a:off x="4015743" y="6179925"/>
            <a:ext cx="586910" cy="305474"/>
          </a:xfrm>
          <a:custGeom>
            <a:avLst/>
            <a:gdLst>
              <a:gd name="connsiteX0" fmla="*/ 30474 w 609487"/>
              <a:gd name="connsiteY0" fmla="*/ 343406 h 486280"/>
              <a:gd name="connsiteX1" fmla="*/ 579013 w 609487"/>
              <a:gd name="connsiteY1" fmla="*/ 343406 h 486280"/>
              <a:gd name="connsiteX2" fmla="*/ 579013 w 609487"/>
              <a:gd name="connsiteY2" fmla="*/ 373886 h 486280"/>
              <a:gd name="connsiteX3" fmla="*/ 30474 w 609487"/>
              <a:gd name="connsiteY3" fmla="*/ 373886 h 486280"/>
              <a:gd name="connsiteX4" fmla="*/ 196807 w 609487"/>
              <a:gd name="connsiteY4" fmla="*/ 182905 h 486280"/>
              <a:gd name="connsiteX5" fmla="*/ 227281 w 609487"/>
              <a:gd name="connsiteY5" fmla="*/ 182905 h 486280"/>
              <a:gd name="connsiteX6" fmla="*/ 227281 w 609487"/>
              <a:gd name="connsiteY6" fmla="*/ 213386 h 486280"/>
              <a:gd name="connsiteX7" fmla="*/ 196807 w 609487"/>
              <a:gd name="connsiteY7" fmla="*/ 213386 h 486280"/>
              <a:gd name="connsiteX8" fmla="*/ 135859 w 609487"/>
              <a:gd name="connsiteY8" fmla="*/ 182905 h 486280"/>
              <a:gd name="connsiteX9" fmla="*/ 166333 w 609487"/>
              <a:gd name="connsiteY9" fmla="*/ 182905 h 486280"/>
              <a:gd name="connsiteX10" fmla="*/ 166333 w 609487"/>
              <a:gd name="connsiteY10" fmla="*/ 213386 h 486280"/>
              <a:gd name="connsiteX11" fmla="*/ 135859 w 609487"/>
              <a:gd name="connsiteY11" fmla="*/ 213386 h 486280"/>
              <a:gd name="connsiteX12" fmla="*/ 74912 w 609487"/>
              <a:gd name="connsiteY12" fmla="*/ 182905 h 486280"/>
              <a:gd name="connsiteX13" fmla="*/ 105386 w 609487"/>
              <a:gd name="connsiteY13" fmla="*/ 182905 h 486280"/>
              <a:gd name="connsiteX14" fmla="*/ 105386 w 609487"/>
              <a:gd name="connsiteY14" fmla="*/ 213386 h 486280"/>
              <a:gd name="connsiteX15" fmla="*/ 74912 w 609487"/>
              <a:gd name="connsiteY15" fmla="*/ 213386 h 486280"/>
              <a:gd name="connsiteX16" fmla="*/ 498356 w 609487"/>
              <a:gd name="connsiteY16" fmla="*/ 91463 h 486280"/>
              <a:gd name="connsiteX17" fmla="*/ 550972 w 609487"/>
              <a:gd name="connsiteY17" fmla="*/ 91463 h 486280"/>
              <a:gd name="connsiteX18" fmla="*/ 505261 w 609487"/>
              <a:gd name="connsiteY18" fmla="*/ 213386 h 486280"/>
              <a:gd name="connsiteX19" fmla="*/ 452646 w 609487"/>
              <a:gd name="connsiteY19" fmla="*/ 213386 h 486280"/>
              <a:gd name="connsiteX20" fmla="*/ 426124 w 609487"/>
              <a:gd name="connsiteY20" fmla="*/ 91463 h 486280"/>
              <a:gd name="connsiteX21" fmla="*/ 456598 w 609487"/>
              <a:gd name="connsiteY21" fmla="*/ 91463 h 486280"/>
              <a:gd name="connsiteX22" fmla="*/ 410887 w 609487"/>
              <a:gd name="connsiteY22" fmla="*/ 213386 h 486280"/>
              <a:gd name="connsiteX23" fmla="*/ 380413 w 609487"/>
              <a:gd name="connsiteY23" fmla="*/ 213386 h 486280"/>
              <a:gd name="connsiteX24" fmla="*/ 366271 w 609487"/>
              <a:gd name="connsiteY24" fmla="*/ 91463 h 486280"/>
              <a:gd name="connsiteX25" fmla="*/ 396745 w 609487"/>
              <a:gd name="connsiteY25" fmla="*/ 91463 h 486280"/>
              <a:gd name="connsiteX26" fmla="*/ 351034 w 609487"/>
              <a:gd name="connsiteY26" fmla="*/ 213386 h 486280"/>
              <a:gd name="connsiteX27" fmla="*/ 320560 w 609487"/>
              <a:gd name="connsiteY27" fmla="*/ 213386 h 486280"/>
              <a:gd name="connsiteX28" fmla="*/ 60949 w 609487"/>
              <a:gd name="connsiteY28" fmla="*/ 30482 h 486280"/>
              <a:gd name="connsiteX29" fmla="*/ 30474 w 609487"/>
              <a:gd name="connsiteY29" fmla="*/ 60963 h 486280"/>
              <a:gd name="connsiteX30" fmla="*/ 30474 w 609487"/>
              <a:gd name="connsiteY30" fmla="*/ 343406 h 486280"/>
              <a:gd name="connsiteX31" fmla="*/ 27677 w 609487"/>
              <a:gd name="connsiteY31" fmla="*/ 343406 h 486280"/>
              <a:gd name="connsiteX32" fmla="*/ 27677 w 609487"/>
              <a:gd name="connsiteY32" fmla="*/ 373886 h 486280"/>
              <a:gd name="connsiteX33" fmla="*/ 30474 w 609487"/>
              <a:gd name="connsiteY33" fmla="*/ 373886 h 486280"/>
              <a:gd name="connsiteX34" fmla="*/ 30474 w 609487"/>
              <a:gd name="connsiteY34" fmla="*/ 425317 h 486280"/>
              <a:gd name="connsiteX35" fmla="*/ 60949 w 609487"/>
              <a:gd name="connsiteY35" fmla="*/ 455798 h 486280"/>
              <a:gd name="connsiteX36" fmla="*/ 548538 w 609487"/>
              <a:gd name="connsiteY36" fmla="*/ 455798 h 486280"/>
              <a:gd name="connsiteX37" fmla="*/ 579013 w 609487"/>
              <a:gd name="connsiteY37" fmla="*/ 425317 h 486280"/>
              <a:gd name="connsiteX38" fmla="*/ 579013 w 609487"/>
              <a:gd name="connsiteY38" fmla="*/ 373886 h 486280"/>
              <a:gd name="connsiteX39" fmla="*/ 581017 w 609487"/>
              <a:gd name="connsiteY39" fmla="*/ 373886 h 486280"/>
              <a:gd name="connsiteX40" fmla="*/ 581017 w 609487"/>
              <a:gd name="connsiteY40" fmla="*/ 343406 h 486280"/>
              <a:gd name="connsiteX41" fmla="*/ 579013 w 609487"/>
              <a:gd name="connsiteY41" fmla="*/ 343406 h 486280"/>
              <a:gd name="connsiteX42" fmla="*/ 579013 w 609487"/>
              <a:gd name="connsiteY42" fmla="*/ 60963 h 486280"/>
              <a:gd name="connsiteX43" fmla="*/ 548538 w 609487"/>
              <a:gd name="connsiteY43" fmla="*/ 30482 h 486280"/>
              <a:gd name="connsiteX44" fmla="*/ 60949 w 609487"/>
              <a:gd name="connsiteY44" fmla="*/ 0 h 486280"/>
              <a:gd name="connsiteX45" fmla="*/ 548538 w 609487"/>
              <a:gd name="connsiteY45" fmla="*/ 0 h 486280"/>
              <a:gd name="connsiteX46" fmla="*/ 609487 w 609487"/>
              <a:gd name="connsiteY46" fmla="*/ 60963 h 486280"/>
              <a:gd name="connsiteX47" fmla="*/ 609487 w 609487"/>
              <a:gd name="connsiteY47" fmla="*/ 425317 h 486280"/>
              <a:gd name="connsiteX48" fmla="*/ 548538 w 609487"/>
              <a:gd name="connsiteY48" fmla="*/ 486280 h 486280"/>
              <a:gd name="connsiteX49" fmla="*/ 60949 w 609487"/>
              <a:gd name="connsiteY49" fmla="*/ 486280 h 486280"/>
              <a:gd name="connsiteX50" fmla="*/ 0 w 609487"/>
              <a:gd name="connsiteY50" fmla="*/ 425317 h 486280"/>
              <a:gd name="connsiteX51" fmla="*/ 0 w 609487"/>
              <a:gd name="connsiteY51" fmla="*/ 60963 h 486280"/>
              <a:gd name="connsiteX52" fmla="*/ 60949 w 609487"/>
              <a:gd name="connsiteY52" fmla="*/ 0 h 486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9487" h="486280">
                <a:moveTo>
                  <a:pt x="30474" y="343406"/>
                </a:moveTo>
                <a:lnTo>
                  <a:pt x="579013" y="343406"/>
                </a:lnTo>
                <a:lnTo>
                  <a:pt x="579013" y="373886"/>
                </a:lnTo>
                <a:lnTo>
                  <a:pt x="30474" y="373886"/>
                </a:lnTo>
                <a:close/>
                <a:moveTo>
                  <a:pt x="196807" y="182905"/>
                </a:moveTo>
                <a:lnTo>
                  <a:pt x="227281" y="182905"/>
                </a:lnTo>
                <a:lnTo>
                  <a:pt x="227281" y="213386"/>
                </a:lnTo>
                <a:lnTo>
                  <a:pt x="196807" y="213386"/>
                </a:lnTo>
                <a:close/>
                <a:moveTo>
                  <a:pt x="135859" y="182905"/>
                </a:moveTo>
                <a:lnTo>
                  <a:pt x="166333" y="182905"/>
                </a:lnTo>
                <a:lnTo>
                  <a:pt x="166333" y="213386"/>
                </a:lnTo>
                <a:lnTo>
                  <a:pt x="135859" y="213386"/>
                </a:lnTo>
                <a:close/>
                <a:moveTo>
                  <a:pt x="74912" y="182905"/>
                </a:moveTo>
                <a:lnTo>
                  <a:pt x="105386" y="182905"/>
                </a:lnTo>
                <a:lnTo>
                  <a:pt x="105386" y="213386"/>
                </a:lnTo>
                <a:lnTo>
                  <a:pt x="74912" y="213386"/>
                </a:lnTo>
                <a:close/>
                <a:moveTo>
                  <a:pt x="498356" y="91463"/>
                </a:moveTo>
                <a:lnTo>
                  <a:pt x="550972" y="91463"/>
                </a:lnTo>
                <a:lnTo>
                  <a:pt x="505261" y="213386"/>
                </a:lnTo>
                <a:lnTo>
                  <a:pt x="452646" y="213386"/>
                </a:lnTo>
                <a:close/>
                <a:moveTo>
                  <a:pt x="426124" y="91463"/>
                </a:moveTo>
                <a:lnTo>
                  <a:pt x="456598" y="91463"/>
                </a:lnTo>
                <a:lnTo>
                  <a:pt x="410887" y="213386"/>
                </a:lnTo>
                <a:lnTo>
                  <a:pt x="380413" y="213386"/>
                </a:lnTo>
                <a:close/>
                <a:moveTo>
                  <a:pt x="366271" y="91463"/>
                </a:moveTo>
                <a:lnTo>
                  <a:pt x="396745" y="91463"/>
                </a:lnTo>
                <a:lnTo>
                  <a:pt x="351034" y="213386"/>
                </a:lnTo>
                <a:lnTo>
                  <a:pt x="320560" y="213386"/>
                </a:lnTo>
                <a:close/>
                <a:moveTo>
                  <a:pt x="60949" y="30482"/>
                </a:moveTo>
                <a:cubicBezTo>
                  <a:pt x="44188" y="30482"/>
                  <a:pt x="30474" y="44198"/>
                  <a:pt x="30474" y="60963"/>
                </a:cubicBezTo>
                <a:lnTo>
                  <a:pt x="30474" y="343406"/>
                </a:lnTo>
                <a:lnTo>
                  <a:pt x="27677" y="343406"/>
                </a:lnTo>
                <a:lnTo>
                  <a:pt x="27677" y="373886"/>
                </a:lnTo>
                <a:lnTo>
                  <a:pt x="30474" y="373886"/>
                </a:lnTo>
                <a:lnTo>
                  <a:pt x="30474" y="425317"/>
                </a:lnTo>
                <a:cubicBezTo>
                  <a:pt x="30474" y="442129"/>
                  <a:pt x="44188" y="455798"/>
                  <a:pt x="60949" y="455798"/>
                </a:cubicBezTo>
                <a:lnTo>
                  <a:pt x="548538" y="455798"/>
                </a:lnTo>
                <a:cubicBezTo>
                  <a:pt x="565347" y="455798"/>
                  <a:pt x="579013" y="442129"/>
                  <a:pt x="579013" y="425317"/>
                </a:cubicBezTo>
                <a:lnTo>
                  <a:pt x="579013" y="373886"/>
                </a:lnTo>
                <a:lnTo>
                  <a:pt x="581017" y="373886"/>
                </a:lnTo>
                <a:lnTo>
                  <a:pt x="581017" y="343406"/>
                </a:lnTo>
                <a:lnTo>
                  <a:pt x="579013" y="343406"/>
                </a:lnTo>
                <a:lnTo>
                  <a:pt x="579013" y="60963"/>
                </a:lnTo>
                <a:cubicBezTo>
                  <a:pt x="579013" y="44198"/>
                  <a:pt x="565347" y="30482"/>
                  <a:pt x="548538" y="30482"/>
                </a:cubicBezTo>
                <a:close/>
                <a:moveTo>
                  <a:pt x="60949" y="0"/>
                </a:moveTo>
                <a:lnTo>
                  <a:pt x="548538" y="0"/>
                </a:lnTo>
                <a:cubicBezTo>
                  <a:pt x="582251" y="0"/>
                  <a:pt x="609487" y="27338"/>
                  <a:pt x="609487" y="60963"/>
                </a:cubicBezTo>
                <a:lnTo>
                  <a:pt x="609487" y="425317"/>
                </a:lnTo>
                <a:cubicBezTo>
                  <a:pt x="609487" y="459037"/>
                  <a:pt x="582251" y="486280"/>
                  <a:pt x="548538" y="486280"/>
                </a:cubicBezTo>
                <a:lnTo>
                  <a:pt x="60949" y="486280"/>
                </a:lnTo>
                <a:cubicBezTo>
                  <a:pt x="27284" y="486280"/>
                  <a:pt x="0" y="459037"/>
                  <a:pt x="0" y="425317"/>
                </a:cubicBezTo>
                <a:lnTo>
                  <a:pt x="0" y="60963"/>
                </a:lnTo>
                <a:cubicBezTo>
                  <a:pt x="0" y="27338"/>
                  <a:pt x="27332" y="0"/>
                  <a:pt x="6094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任意多边形: 形状 5"/>
          <p:cNvSpPr/>
          <p:nvPr/>
        </p:nvSpPr>
        <p:spPr>
          <a:xfrm>
            <a:off x="9057752" y="6193896"/>
            <a:ext cx="609685" cy="305474"/>
          </a:xfrm>
          <a:custGeom>
            <a:avLst/>
            <a:gdLst>
              <a:gd name="T0" fmla="*/ 11467 w 12800"/>
              <a:gd name="T1" fmla="*/ 0 h 10133"/>
              <a:gd name="T2" fmla="*/ 1333 w 12800"/>
              <a:gd name="T3" fmla="*/ 0 h 10133"/>
              <a:gd name="T4" fmla="*/ 0 w 12800"/>
              <a:gd name="T5" fmla="*/ 1333 h 10133"/>
              <a:gd name="T6" fmla="*/ 0 w 12800"/>
              <a:gd name="T7" fmla="*/ 8800 h 10133"/>
              <a:gd name="T8" fmla="*/ 1333 w 12800"/>
              <a:gd name="T9" fmla="*/ 10133 h 10133"/>
              <a:gd name="T10" fmla="*/ 11467 w 12800"/>
              <a:gd name="T11" fmla="*/ 10133 h 10133"/>
              <a:gd name="T12" fmla="*/ 12800 w 12800"/>
              <a:gd name="T13" fmla="*/ 8800 h 10133"/>
              <a:gd name="T14" fmla="*/ 12800 w 12800"/>
              <a:gd name="T15" fmla="*/ 1333 h 10133"/>
              <a:gd name="T16" fmla="*/ 11467 w 12800"/>
              <a:gd name="T17" fmla="*/ 0 h 10133"/>
              <a:gd name="T18" fmla="*/ 533 w 12800"/>
              <a:gd name="T19" fmla="*/ 1333 h 10133"/>
              <a:gd name="T20" fmla="*/ 1333 w 12800"/>
              <a:gd name="T21" fmla="*/ 533 h 10133"/>
              <a:gd name="T22" fmla="*/ 11467 w 12800"/>
              <a:gd name="T23" fmla="*/ 533 h 10133"/>
              <a:gd name="T24" fmla="*/ 12267 w 12800"/>
              <a:gd name="T25" fmla="*/ 1333 h 10133"/>
              <a:gd name="T26" fmla="*/ 12267 w 12800"/>
              <a:gd name="T27" fmla="*/ 2533 h 10133"/>
              <a:gd name="T28" fmla="*/ 533 w 12800"/>
              <a:gd name="T29" fmla="*/ 2533 h 10133"/>
              <a:gd name="T30" fmla="*/ 533 w 12800"/>
              <a:gd name="T31" fmla="*/ 1333 h 10133"/>
              <a:gd name="T32" fmla="*/ 11467 w 12800"/>
              <a:gd name="T33" fmla="*/ 9600 h 10133"/>
              <a:gd name="T34" fmla="*/ 1333 w 12800"/>
              <a:gd name="T35" fmla="*/ 9600 h 10133"/>
              <a:gd name="T36" fmla="*/ 533 w 12800"/>
              <a:gd name="T37" fmla="*/ 8800 h 10133"/>
              <a:gd name="T38" fmla="*/ 533 w 12800"/>
              <a:gd name="T39" fmla="*/ 3066 h 10133"/>
              <a:gd name="T40" fmla="*/ 12267 w 12800"/>
              <a:gd name="T41" fmla="*/ 3066 h 10133"/>
              <a:gd name="T42" fmla="*/ 12267 w 12800"/>
              <a:gd name="T43" fmla="*/ 8800 h 10133"/>
              <a:gd name="T44" fmla="*/ 11467 w 12800"/>
              <a:gd name="T45" fmla="*/ 9600 h 10133"/>
              <a:gd name="T46" fmla="*/ 5067 w 12800"/>
              <a:gd name="T47" fmla="*/ 4400 h 10133"/>
              <a:gd name="T48" fmla="*/ 1867 w 12800"/>
              <a:gd name="T49" fmla="*/ 4400 h 10133"/>
              <a:gd name="T50" fmla="*/ 1600 w 12800"/>
              <a:gd name="T51" fmla="*/ 4666 h 10133"/>
              <a:gd name="T52" fmla="*/ 1867 w 12800"/>
              <a:gd name="T53" fmla="*/ 4933 h 10133"/>
              <a:gd name="T54" fmla="*/ 5067 w 12800"/>
              <a:gd name="T55" fmla="*/ 4933 h 10133"/>
              <a:gd name="T56" fmla="*/ 5333 w 12800"/>
              <a:gd name="T57" fmla="*/ 4666 h 10133"/>
              <a:gd name="T58" fmla="*/ 5067 w 12800"/>
              <a:gd name="T59" fmla="*/ 4400 h 10133"/>
              <a:gd name="T60" fmla="*/ 5067 w 12800"/>
              <a:gd name="T61" fmla="*/ 6000 h 10133"/>
              <a:gd name="T62" fmla="*/ 1867 w 12800"/>
              <a:gd name="T63" fmla="*/ 6000 h 10133"/>
              <a:gd name="T64" fmla="*/ 1600 w 12800"/>
              <a:gd name="T65" fmla="*/ 6266 h 10133"/>
              <a:gd name="T66" fmla="*/ 1867 w 12800"/>
              <a:gd name="T67" fmla="*/ 6533 h 10133"/>
              <a:gd name="T68" fmla="*/ 5067 w 12800"/>
              <a:gd name="T69" fmla="*/ 6533 h 10133"/>
              <a:gd name="T70" fmla="*/ 5333 w 12800"/>
              <a:gd name="T71" fmla="*/ 6266 h 10133"/>
              <a:gd name="T72" fmla="*/ 5067 w 12800"/>
              <a:gd name="T73" fmla="*/ 6000 h 10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00" h="10133">
                <a:moveTo>
                  <a:pt x="11467" y="0"/>
                </a:moveTo>
                <a:lnTo>
                  <a:pt x="1333" y="0"/>
                </a:lnTo>
                <a:cubicBezTo>
                  <a:pt x="587" y="0"/>
                  <a:pt x="0" y="586"/>
                  <a:pt x="0" y="1333"/>
                </a:cubicBezTo>
                <a:lnTo>
                  <a:pt x="0" y="8800"/>
                </a:lnTo>
                <a:cubicBezTo>
                  <a:pt x="0" y="9546"/>
                  <a:pt x="587" y="10133"/>
                  <a:pt x="1333" y="10133"/>
                </a:cubicBezTo>
                <a:lnTo>
                  <a:pt x="11467" y="10133"/>
                </a:lnTo>
                <a:cubicBezTo>
                  <a:pt x="12213" y="10133"/>
                  <a:pt x="12800" y="9546"/>
                  <a:pt x="12800" y="8800"/>
                </a:cubicBezTo>
                <a:lnTo>
                  <a:pt x="12800" y="1333"/>
                </a:lnTo>
                <a:cubicBezTo>
                  <a:pt x="12800" y="586"/>
                  <a:pt x="12213" y="0"/>
                  <a:pt x="11467" y="0"/>
                </a:cubicBezTo>
                <a:close/>
                <a:moveTo>
                  <a:pt x="533" y="1333"/>
                </a:moveTo>
                <a:cubicBezTo>
                  <a:pt x="533" y="880"/>
                  <a:pt x="880" y="533"/>
                  <a:pt x="1333" y="533"/>
                </a:cubicBezTo>
                <a:lnTo>
                  <a:pt x="11467" y="533"/>
                </a:lnTo>
                <a:cubicBezTo>
                  <a:pt x="11920" y="533"/>
                  <a:pt x="12267" y="880"/>
                  <a:pt x="12267" y="1333"/>
                </a:cubicBezTo>
                <a:lnTo>
                  <a:pt x="12267" y="2533"/>
                </a:lnTo>
                <a:lnTo>
                  <a:pt x="533" y="2533"/>
                </a:lnTo>
                <a:lnTo>
                  <a:pt x="533" y="1333"/>
                </a:lnTo>
                <a:close/>
                <a:moveTo>
                  <a:pt x="11467" y="9600"/>
                </a:moveTo>
                <a:lnTo>
                  <a:pt x="1333" y="9600"/>
                </a:lnTo>
                <a:cubicBezTo>
                  <a:pt x="880" y="9600"/>
                  <a:pt x="533" y="9253"/>
                  <a:pt x="533" y="8800"/>
                </a:cubicBezTo>
                <a:lnTo>
                  <a:pt x="533" y="3066"/>
                </a:lnTo>
                <a:lnTo>
                  <a:pt x="12267" y="3066"/>
                </a:lnTo>
                <a:lnTo>
                  <a:pt x="12267" y="8800"/>
                </a:lnTo>
                <a:cubicBezTo>
                  <a:pt x="12267" y="9253"/>
                  <a:pt x="11920" y="9600"/>
                  <a:pt x="11467" y="9600"/>
                </a:cubicBezTo>
                <a:close/>
                <a:moveTo>
                  <a:pt x="5067" y="4400"/>
                </a:moveTo>
                <a:lnTo>
                  <a:pt x="1867" y="4400"/>
                </a:lnTo>
                <a:cubicBezTo>
                  <a:pt x="1707" y="4400"/>
                  <a:pt x="1600" y="4506"/>
                  <a:pt x="1600" y="4666"/>
                </a:cubicBezTo>
                <a:cubicBezTo>
                  <a:pt x="1600" y="4826"/>
                  <a:pt x="1707" y="4933"/>
                  <a:pt x="1867" y="4933"/>
                </a:cubicBezTo>
                <a:lnTo>
                  <a:pt x="5067" y="4933"/>
                </a:lnTo>
                <a:cubicBezTo>
                  <a:pt x="5227" y="4933"/>
                  <a:pt x="5333" y="4826"/>
                  <a:pt x="5333" y="4666"/>
                </a:cubicBezTo>
                <a:cubicBezTo>
                  <a:pt x="5333" y="4506"/>
                  <a:pt x="5227" y="4400"/>
                  <a:pt x="5067" y="4400"/>
                </a:cubicBezTo>
                <a:close/>
                <a:moveTo>
                  <a:pt x="5067" y="6000"/>
                </a:moveTo>
                <a:lnTo>
                  <a:pt x="1867" y="6000"/>
                </a:lnTo>
                <a:cubicBezTo>
                  <a:pt x="1707" y="6000"/>
                  <a:pt x="1600" y="6106"/>
                  <a:pt x="1600" y="6266"/>
                </a:cubicBezTo>
                <a:cubicBezTo>
                  <a:pt x="1600" y="6426"/>
                  <a:pt x="1707" y="6533"/>
                  <a:pt x="1867" y="6533"/>
                </a:cubicBezTo>
                <a:lnTo>
                  <a:pt x="5067" y="6533"/>
                </a:lnTo>
                <a:cubicBezTo>
                  <a:pt x="5227" y="6533"/>
                  <a:pt x="5333" y="6426"/>
                  <a:pt x="5333" y="6266"/>
                </a:cubicBezTo>
                <a:cubicBezTo>
                  <a:pt x="5333" y="6106"/>
                  <a:pt x="5227" y="6000"/>
                  <a:pt x="5067" y="600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任意多边形: 形状 6"/>
          <p:cNvSpPr/>
          <p:nvPr/>
        </p:nvSpPr>
        <p:spPr>
          <a:xfrm>
            <a:off x="7617612" y="6188217"/>
            <a:ext cx="609685" cy="305474"/>
          </a:xfrm>
          <a:custGeom>
            <a:avLst/>
            <a:gdLst>
              <a:gd name="T0" fmla="*/ 11467 w 12800"/>
              <a:gd name="T1" fmla="*/ 0 h 10133"/>
              <a:gd name="T2" fmla="*/ 1333 w 12800"/>
              <a:gd name="T3" fmla="*/ 0 h 10133"/>
              <a:gd name="T4" fmla="*/ 0 w 12800"/>
              <a:gd name="T5" fmla="*/ 1333 h 10133"/>
              <a:gd name="T6" fmla="*/ 0 w 12800"/>
              <a:gd name="T7" fmla="*/ 8800 h 10133"/>
              <a:gd name="T8" fmla="*/ 1333 w 12800"/>
              <a:gd name="T9" fmla="*/ 10133 h 10133"/>
              <a:gd name="T10" fmla="*/ 11467 w 12800"/>
              <a:gd name="T11" fmla="*/ 10133 h 10133"/>
              <a:gd name="T12" fmla="*/ 12800 w 12800"/>
              <a:gd name="T13" fmla="*/ 8800 h 10133"/>
              <a:gd name="T14" fmla="*/ 12800 w 12800"/>
              <a:gd name="T15" fmla="*/ 1333 h 10133"/>
              <a:gd name="T16" fmla="*/ 11467 w 12800"/>
              <a:gd name="T17" fmla="*/ 0 h 10133"/>
              <a:gd name="T18" fmla="*/ 533 w 12800"/>
              <a:gd name="T19" fmla="*/ 1333 h 10133"/>
              <a:gd name="T20" fmla="*/ 1333 w 12800"/>
              <a:gd name="T21" fmla="*/ 533 h 10133"/>
              <a:gd name="T22" fmla="*/ 11467 w 12800"/>
              <a:gd name="T23" fmla="*/ 533 h 10133"/>
              <a:gd name="T24" fmla="*/ 12267 w 12800"/>
              <a:gd name="T25" fmla="*/ 1333 h 10133"/>
              <a:gd name="T26" fmla="*/ 12267 w 12800"/>
              <a:gd name="T27" fmla="*/ 2533 h 10133"/>
              <a:gd name="T28" fmla="*/ 533 w 12800"/>
              <a:gd name="T29" fmla="*/ 2533 h 10133"/>
              <a:gd name="T30" fmla="*/ 533 w 12800"/>
              <a:gd name="T31" fmla="*/ 1333 h 10133"/>
              <a:gd name="T32" fmla="*/ 11467 w 12800"/>
              <a:gd name="T33" fmla="*/ 9600 h 10133"/>
              <a:gd name="T34" fmla="*/ 1333 w 12800"/>
              <a:gd name="T35" fmla="*/ 9600 h 10133"/>
              <a:gd name="T36" fmla="*/ 533 w 12800"/>
              <a:gd name="T37" fmla="*/ 8800 h 10133"/>
              <a:gd name="T38" fmla="*/ 533 w 12800"/>
              <a:gd name="T39" fmla="*/ 3066 h 10133"/>
              <a:gd name="T40" fmla="*/ 12267 w 12800"/>
              <a:gd name="T41" fmla="*/ 3066 h 10133"/>
              <a:gd name="T42" fmla="*/ 12267 w 12800"/>
              <a:gd name="T43" fmla="*/ 8800 h 10133"/>
              <a:gd name="T44" fmla="*/ 11467 w 12800"/>
              <a:gd name="T45" fmla="*/ 9600 h 10133"/>
              <a:gd name="T46" fmla="*/ 5067 w 12800"/>
              <a:gd name="T47" fmla="*/ 4400 h 10133"/>
              <a:gd name="T48" fmla="*/ 1867 w 12800"/>
              <a:gd name="T49" fmla="*/ 4400 h 10133"/>
              <a:gd name="T50" fmla="*/ 1600 w 12800"/>
              <a:gd name="T51" fmla="*/ 4666 h 10133"/>
              <a:gd name="T52" fmla="*/ 1867 w 12800"/>
              <a:gd name="T53" fmla="*/ 4933 h 10133"/>
              <a:gd name="T54" fmla="*/ 5067 w 12800"/>
              <a:gd name="T55" fmla="*/ 4933 h 10133"/>
              <a:gd name="T56" fmla="*/ 5333 w 12800"/>
              <a:gd name="T57" fmla="*/ 4666 h 10133"/>
              <a:gd name="T58" fmla="*/ 5067 w 12800"/>
              <a:gd name="T59" fmla="*/ 4400 h 10133"/>
              <a:gd name="T60" fmla="*/ 5067 w 12800"/>
              <a:gd name="T61" fmla="*/ 6000 h 10133"/>
              <a:gd name="T62" fmla="*/ 1867 w 12800"/>
              <a:gd name="T63" fmla="*/ 6000 h 10133"/>
              <a:gd name="T64" fmla="*/ 1600 w 12800"/>
              <a:gd name="T65" fmla="*/ 6266 h 10133"/>
              <a:gd name="T66" fmla="*/ 1867 w 12800"/>
              <a:gd name="T67" fmla="*/ 6533 h 10133"/>
              <a:gd name="T68" fmla="*/ 5067 w 12800"/>
              <a:gd name="T69" fmla="*/ 6533 h 10133"/>
              <a:gd name="T70" fmla="*/ 5333 w 12800"/>
              <a:gd name="T71" fmla="*/ 6266 h 10133"/>
              <a:gd name="T72" fmla="*/ 5067 w 12800"/>
              <a:gd name="T73" fmla="*/ 6000 h 10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00" h="10133">
                <a:moveTo>
                  <a:pt x="11467" y="0"/>
                </a:moveTo>
                <a:lnTo>
                  <a:pt x="1333" y="0"/>
                </a:lnTo>
                <a:cubicBezTo>
                  <a:pt x="587" y="0"/>
                  <a:pt x="0" y="586"/>
                  <a:pt x="0" y="1333"/>
                </a:cubicBezTo>
                <a:lnTo>
                  <a:pt x="0" y="8800"/>
                </a:lnTo>
                <a:cubicBezTo>
                  <a:pt x="0" y="9546"/>
                  <a:pt x="587" y="10133"/>
                  <a:pt x="1333" y="10133"/>
                </a:cubicBezTo>
                <a:lnTo>
                  <a:pt x="11467" y="10133"/>
                </a:lnTo>
                <a:cubicBezTo>
                  <a:pt x="12213" y="10133"/>
                  <a:pt x="12800" y="9546"/>
                  <a:pt x="12800" y="8800"/>
                </a:cubicBezTo>
                <a:lnTo>
                  <a:pt x="12800" y="1333"/>
                </a:lnTo>
                <a:cubicBezTo>
                  <a:pt x="12800" y="586"/>
                  <a:pt x="12213" y="0"/>
                  <a:pt x="11467" y="0"/>
                </a:cubicBezTo>
                <a:close/>
                <a:moveTo>
                  <a:pt x="533" y="1333"/>
                </a:moveTo>
                <a:cubicBezTo>
                  <a:pt x="533" y="880"/>
                  <a:pt x="880" y="533"/>
                  <a:pt x="1333" y="533"/>
                </a:cubicBezTo>
                <a:lnTo>
                  <a:pt x="11467" y="533"/>
                </a:lnTo>
                <a:cubicBezTo>
                  <a:pt x="11920" y="533"/>
                  <a:pt x="12267" y="880"/>
                  <a:pt x="12267" y="1333"/>
                </a:cubicBezTo>
                <a:lnTo>
                  <a:pt x="12267" y="2533"/>
                </a:lnTo>
                <a:lnTo>
                  <a:pt x="533" y="2533"/>
                </a:lnTo>
                <a:lnTo>
                  <a:pt x="533" y="1333"/>
                </a:lnTo>
                <a:close/>
                <a:moveTo>
                  <a:pt x="11467" y="9600"/>
                </a:moveTo>
                <a:lnTo>
                  <a:pt x="1333" y="9600"/>
                </a:lnTo>
                <a:cubicBezTo>
                  <a:pt x="880" y="9600"/>
                  <a:pt x="533" y="9253"/>
                  <a:pt x="533" y="8800"/>
                </a:cubicBezTo>
                <a:lnTo>
                  <a:pt x="533" y="3066"/>
                </a:lnTo>
                <a:lnTo>
                  <a:pt x="12267" y="3066"/>
                </a:lnTo>
                <a:lnTo>
                  <a:pt x="12267" y="8800"/>
                </a:lnTo>
                <a:cubicBezTo>
                  <a:pt x="12267" y="9253"/>
                  <a:pt x="11920" y="9600"/>
                  <a:pt x="11467" y="9600"/>
                </a:cubicBezTo>
                <a:close/>
                <a:moveTo>
                  <a:pt x="5067" y="4400"/>
                </a:moveTo>
                <a:lnTo>
                  <a:pt x="1867" y="4400"/>
                </a:lnTo>
                <a:cubicBezTo>
                  <a:pt x="1707" y="4400"/>
                  <a:pt x="1600" y="4506"/>
                  <a:pt x="1600" y="4666"/>
                </a:cubicBezTo>
                <a:cubicBezTo>
                  <a:pt x="1600" y="4826"/>
                  <a:pt x="1707" y="4933"/>
                  <a:pt x="1867" y="4933"/>
                </a:cubicBezTo>
                <a:lnTo>
                  <a:pt x="5067" y="4933"/>
                </a:lnTo>
                <a:cubicBezTo>
                  <a:pt x="5227" y="4933"/>
                  <a:pt x="5333" y="4826"/>
                  <a:pt x="5333" y="4666"/>
                </a:cubicBezTo>
                <a:cubicBezTo>
                  <a:pt x="5333" y="4506"/>
                  <a:pt x="5227" y="4400"/>
                  <a:pt x="5067" y="4400"/>
                </a:cubicBezTo>
                <a:close/>
                <a:moveTo>
                  <a:pt x="5067" y="6000"/>
                </a:moveTo>
                <a:lnTo>
                  <a:pt x="1867" y="6000"/>
                </a:lnTo>
                <a:cubicBezTo>
                  <a:pt x="1707" y="6000"/>
                  <a:pt x="1600" y="6106"/>
                  <a:pt x="1600" y="6266"/>
                </a:cubicBezTo>
                <a:cubicBezTo>
                  <a:pt x="1600" y="6426"/>
                  <a:pt x="1707" y="6533"/>
                  <a:pt x="1867" y="6533"/>
                </a:cubicBezTo>
                <a:lnTo>
                  <a:pt x="5067" y="6533"/>
                </a:lnTo>
                <a:cubicBezTo>
                  <a:pt x="5227" y="6533"/>
                  <a:pt x="5333" y="6426"/>
                  <a:pt x="5333" y="6266"/>
                </a:cubicBezTo>
                <a:cubicBezTo>
                  <a:pt x="5333" y="6106"/>
                  <a:pt x="5227" y="6000"/>
                  <a:pt x="5067" y="600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直接连接符 8"/>
          <p:cNvCxnSpPr/>
          <p:nvPr/>
        </p:nvCxnSpPr>
        <p:spPr>
          <a:xfrm>
            <a:off x="8625308" y="5869111"/>
            <a:ext cx="0" cy="299062"/>
          </a:xfrm>
          <a:prstGeom prst="line">
            <a:avLst/>
          </a:prstGeom>
          <a:ln w="28575">
            <a:solidFill>
              <a:srgbClr val="2A7FF7"/>
            </a:solidFill>
          </a:ln>
        </p:spPr>
        <p:style>
          <a:lnRef idx="1">
            <a:schemeClr val="accent1"/>
          </a:lnRef>
          <a:fillRef idx="0">
            <a:schemeClr val="accent1"/>
          </a:fillRef>
          <a:effectRef idx="0">
            <a:schemeClr val="accent1"/>
          </a:effectRef>
          <a:fontRef idx="minor">
            <a:schemeClr val="tx1"/>
          </a:fontRef>
        </p:style>
      </p:cxnSp>
      <p:sp>
        <p:nvSpPr>
          <p:cNvPr id="10" name="任意多边形: 形状 9"/>
          <p:cNvSpPr/>
          <p:nvPr/>
        </p:nvSpPr>
        <p:spPr>
          <a:xfrm>
            <a:off x="8388009" y="6188217"/>
            <a:ext cx="609685" cy="305474"/>
          </a:xfrm>
          <a:custGeom>
            <a:avLst/>
            <a:gdLst>
              <a:gd name="T0" fmla="*/ 11467 w 12800"/>
              <a:gd name="T1" fmla="*/ 0 h 10133"/>
              <a:gd name="T2" fmla="*/ 1333 w 12800"/>
              <a:gd name="T3" fmla="*/ 0 h 10133"/>
              <a:gd name="T4" fmla="*/ 0 w 12800"/>
              <a:gd name="T5" fmla="*/ 1333 h 10133"/>
              <a:gd name="T6" fmla="*/ 0 w 12800"/>
              <a:gd name="T7" fmla="*/ 8800 h 10133"/>
              <a:gd name="T8" fmla="*/ 1333 w 12800"/>
              <a:gd name="T9" fmla="*/ 10133 h 10133"/>
              <a:gd name="T10" fmla="*/ 11467 w 12800"/>
              <a:gd name="T11" fmla="*/ 10133 h 10133"/>
              <a:gd name="T12" fmla="*/ 12800 w 12800"/>
              <a:gd name="T13" fmla="*/ 8800 h 10133"/>
              <a:gd name="T14" fmla="*/ 12800 w 12800"/>
              <a:gd name="T15" fmla="*/ 1333 h 10133"/>
              <a:gd name="T16" fmla="*/ 11467 w 12800"/>
              <a:gd name="T17" fmla="*/ 0 h 10133"/>
              <a:gd name="T18" fmla="*/ 533 w 12800"/>
              <a:gd name="T19" fmla="*/ 1333 h 10133"/>
              <a:gd name="T20" fmla="*/ 1333 w 12800"/>
              <a:gd name="T21" fmla="*/ 533 h 10133"/>
              <a:gd name="T22" fmla="*/ 11467 w 12800"/>
              <a:gd name="T23" fmla="*/ 533 h 10133"/>
              <a:gd name="T24" fmla="*/ 12267 w 12800"/>
              <a:gd name="T25" fmla="*/ 1333 h 10133"/>
              <a:gd name="T26" fmla="*/ 12267 w 12800"/>
              <a:gd name="T27" fmla="*/ 2533 h 10133"/>
              <a:gd name="T28" fmla="*/ 533 w 12800"/>
              <a:gd name="T29" fmla="*/ 2533 h 10133"/>
              <a:gd name="T30" fmla="*/ 533 w 12800"/>
              <a:gd name="T31" fmla="*/ 1333 h 10133"/>
              <a:gd name="T32" fmla="*/ 11467 w 12800"/>
              <a:gd name="T33" fmla="*/ 9600 h 10133"/>
              <a:gd name="T34" fmla="*/ 1333 w 12800"/>
              <a:gd name="T35" fmla="*/ 9600 h 10133"/>
              <a:gd name="T36" fmla="*/ 533 w 12800"/>
              <a:gd name="T37" fmla="*/ 8800 h 10133"/>
              <a:gd name="T38" fmla="*/ 533 w 12800"/>
              <a:gd name="T39" fmla="*/ 3066 h 10133"/>
              <a:gd name="T40" fmla="*/ 12267 w 12800"/>
              <a:gd name="T41" fmla="*/ 3066 h 10133"/>
              <a:gd name="T42" fmla="*/ 12267 w 12800"/>
              <a:gd name="T43" fmla="*/ 8800 h 10133"/>
              <a:gd name="T44" fmla="*/ 11467 w 12800"/>
              <a:gd name="T45" fmla="*/ 9600 h 10133"/>
              <a:gd name="T46" fmla="*/ 5067 w 12800"/>
              <a:gd name="T47" fmla="*/ 4400 h 10133"/>
              <a:gd name="T48" fmla="*/ 1867 w 12800"/>
              <a:gd name="T49" fmla="*/ 4400 h 10133"/>
              <a:gd name="T50" fmla="*/ 1600 w 12800"/>
              <a:gd name="T51" fmla="*/ 4666 h 10133"/>
              <a:gd name="T52" fmla="*/ 1867 w 12800"/>
              <a:gd name="T53" fmla="*/ 4933 h 10133"/>
              <a:gd name="T54" fmla="*/ 5067 w 12800"/>
              <a:gd name="T55" fmla="*/ 4933 h 10133"/>
              <a:gd name="T56" fmla="*/ 5333 w 12800"/>
              <a:gd name="T57" fmla="*/ 4666 h 10133"/>
              <a:gd name="T58" fmla="*/ 5067 w 12800"/>
              <a:gd name="T59" fmla="*/ 4400 h 10133"/>
              <a:gd name="T60" fmla="*/ 5067 w 12800"/>
              <a:gd name="T61" fmla="*/ 6000 h 10133"/>
              <a:gd name="T62" fmla="*/ 1867 w 12800"/>
              <a:gd name="T63" fmla="*/ 6000 h 10133"/>
              <a:gd name="T64" fmla="*/ 1600 w 12800"/>
              <a:gd name="T65" fmla="*/ 6266 h 10133"/>
              <a:gd name="T66" fmla="*/ 1867 w 12800"/>
              <a:gd name="T67" fmla="*/ 6533 h 10133"/>
              <a:gd name="T68" fmla="*/ 5067 w 12800"/>
              <a:gd name="T69" fmla="*/ 6533 h 10133"/>
              <a:gd name="T70" fmla="*/ 5333 w 12800"/>
              <a:gd name="T71" fmla="*/ 6266 h 10133"/>
              <a:gd name="T72" fmla="*/ 5067 w 12800"/>
              <a:gd name="T73" fmla="*/ 6000 h 10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00" h="10133">
                <a:moveTo>
                  <a:pt x="11467" y="0"/>
                </a:moveTo>
                <a:lnTo>
                  <a:pt x="1333" y="0"/>
                </a:lnTo>
                <a:cubicBezTo>
                  <a:pt x="587" y="0"/>
                  <a:pt x="0" y="586"/>
                  <a:pt x="0" y="1333"/>
                </a:cubicBezTo>
                <a:lnTo>
                  <a:pt x="0" y="8800"/>
                </a:lnTo>
                <a:cubicBezTo>
                  <a:pt x="0" y="9546"/>
                  <a:pt x="587" y="10133"/>
                  <a:pt x="1333" y="10133"/>
                </a:cubicBezTo>
                <a:lnTo>
                  <a:pt x="11467" y="10133"/>
                </a:lnTo>
                <a:cubicBezTo>
                  <a:pt x="12213" y="10133"/>
                  <a:pt x="12800" y="9546"/>
                  <a:pt x="12800" y="8800"/>
                </a:cubicBezTo>
                <a:lnTo>
                  <a:pt x="12800" y="1333"/>
                </a:lnTo>
                <a:cubicBezTo>
                  <a:pt x="12800" y="586"/>
                  <a:pt x="12213" y="0"/>
                  <a:pt x="11467" y="0"/>
                </a:cubicBezTo>
                <a:close/>
                <a:moveTo>
                  <a:pt x="533" y="1333"/>
                </a:moveTo>
                <a:cubicBezTo>
                  <a:pt x="533" y="880"/>
                  <a:pt x="880" y="533"/>
                  <a:pt x="1333" y="533"/>
                </a:cubicBezTo>
                <a:lnTo>
                  <a:pt x="11467" y="533"/>
                </a:lnTo>
                <a:cubicBezTo>
                  <a:pt x="11920" y="533"/>
                  <a:pt x="12267" y="880"/>
                  <a:pt x="12267" y="1333"/>
                </a:cubicBezTo>
                <a:lnTo>
                  <a:pt x="12267" y="2533"/>
                </a:lnTo>
                <a:lnTo>
                  <a:pt x="533" y="2533"/>
                </a:lnTo>
                <a:lnTo>
                  <a:pt x="533" y="1333"/>
                </a:lnTo>
                <a:close/>
                <a:moveTo>
                  <a:pt x="11467" y="9600"/>
                </a:moveTo>
                <a:lnTo>
                  <a:pt x="1333" y="9600"/>
                </a:lnTo>
                <a:cubicBezTo>
                  <a:pt x="880" y="9600"/>
                  <a:pt x="533" y="9253"/>
                  <a:pt x="533" y="8800"/>
                </a:cubicBezTo>
                <a:lnTo>
                  <a:pt x="533" y="3066"/>
                </a:lnTo>
                <a:lnTo>
                  <a:pt x="12267" y="3066"/>
                </a:lnTo>
                <a:lnTo>
                  <a:pt x="12267" y="8800"/>
                </a:lnTo>
                <a:cubicBezTo>
                  <a:pt x="12267" y="9253"/>
                  <a:pt x="11920" y="9600"/>
                  <a:pt x="11467" y="9600"/>
                </a:cubicBezTo>
                <a:close/>
                <a:moveTo>
                  <a:pt x="5067" y="4400"/>
                </a:moveTo>
                <a:lnTo>
                  <a:pt x="1867" y="4400"/>
                </a:lnTo>
                <a:cubicBezTo>
                  <a:pt x="1707" y="4400"/>
                  <a:pt x="1600" y="4506"/>
                  <a:pt x="1600" y="4666"/>
                </a:cubicBezTo>
                <a:cubicBezTo>
                  <a:pt x="1600" y="4826"/>
                  <a:pt x="1707" y="4933"/>
                  <a:pt x="1867" y="4933"/>
                </a:cubicBezTo>
                <a:lnTo>
                  <a:pt x="5067" y="4933"/>
                </a:lnTo>
                <a:cubicBezTo>
                  <a:pt x="5227" y="4933"/>
                  <a:pt x="5333" y="4826"/>
                  <a:pt x="5333" y="4666"/>
                </a:cubicBezTo>
                <a:cubicBezTo>
                  <a:pt x="5333" y="4506"/>
                  <a:pt x="5227" y="4400"/>
                  <a:pt x="5067" y="4400"/>
                </a:cubicBezTo>
                <a:close/>
                <a:moveTo>
                  <a:pt x="5067" y="6000"/>
                </a:moveTo>
                <a:lnTo>
                  <a:pt x="1867" y="6000"/>
                </a:lnTo>
                <a:cubicBezTo>
                  <a:pt x="1707" y="6000"/>
                  <a:pt x="1600" y="6106"/>
                  <a:pt x="1600" y="6266"/>
                </a:cubicBezTo>
                <a:cubicBezTo>
                  <a:pt x="1600" y="6426"/>
                  <a:pt x="1707" y="6533"/>
                  <a:pt x="1867" y="6533"/>
                </a:cubicBezTo>
                <a:lnTo>
                  <a:pt x="5067" y="6533"/>
                </a:lnTo>
                <a:cubicBezTo>
                  <a:pt x="5227" y="6533"/>
                  <a:pt x="5333" y="6426"/>
                  <a:pt x="5333" y="6266"/>
                </a:cubicBezTo>
                <a:cubicBezTo>
                  <a:pt x="5333" y="6106"/>
                  <a:pt x="5227" y="6000"/>
                  <a:pt x="5067" y="600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任意多边形: 形状 10"/>
          <p:cNvSpPr/>
          <p:nvPr/>
        </p:nvSpPr>
        <p:spPr>
          <a:xfrm>
            <a:off x="7761208" y="4315441"/>
            <a:ext cx="609685" cy="591343"/>
          </a:xfrm>
          <a:custGeom>
            <a:avLst/>
            <a:gdLst>
              <a:gd name="connsiteX0" fmla="*/ 0 w 608697"/>
              <a:gd name="connsiteY0" fmla="*/ 552985 h 590385"/>
              <a:gd name="connsiteX1" fmla="*/ 608697 w 608697"/>
              <a:gd name="connsiteY1" fmla="*/ 552985 h 590385"/>
              <a:gd name="connsiteX2" fmla="*/ 608697 w 608697"/>
              <a:gd name="connsiteY2" fmla="*/ 590385 h 590385"/>
              <a:gd name="connsiteX3" fmla="*/ 0 w 608697"/>
              <a:gd name="connsiteY3" fmla="*/ 590385 h 590385"/>
              <a:gd name="connsiteX4" fmla="*/ 50031 w 608697"/>
              <a:gd name="connsiteY4" fmla="*/ 495192 h 590385"/>
              <a:gd name="connsiteX5" fmla="*/ 558666 w 608697"/>
              <a:gd name="connsiteY5" fmla="*/ 495192 h 590385"/>
              <a:gd name="connsiteX6" fmla="*/ 558666 w 608697"/>
              <a:gd name="connsiteY6" fmla="*/ 532592 h 590385"/>
              <a:gd name="connsiteX7" fmla="*/ 50031 w 608697"/>
              <a:gd name="connsiteY7" fmla="*/ 532592 h 590385"/>
              <a:gd name="connsiteX8" fmla="*/ 317441 w 608697"/>
              <a:gd name="connsiteY8" fmla="*/ 352934 h 590385"/>
              <a:gd name="connsiteX9" fmla="*/ 317441 w 608697"/>
              <a:gd name="connsiteY9" fmla="*/ 384587 h 590385"/>
              <a:gd name="connsiteX10" fmla="*/ 338404 w 608697"/>
              <a:gd name="connsiteY10" fmla="*/ 369096 h 590385"/>
              <a:gd name="connsiteX11" fmla="*/ 333257 w 608697"/>
              <a:gd name="connsiteY11" fmla="*/ 358446 h 590385"/>
              <a:gd name="connsiteX12" fmla="*/ 317441 w 608697"/>
              <a:gd name="connsiteY12" fmla="*/ 352934 h 590385"/>
              <a:gd name="connsiteX13" fmla="*/ 290658 w 608697"/>
              <a:gd name="connsiteY13" fmla="*/ 283447 h 590385"/>
              <a:gd name="connsiteX14" fmla="*/ 273648 w 608697"/>
              <a:gd name="connsiteY14" fmla="*/ 288958 h 590385"/>
              <a:gd name="connsiteX15" fmla="*/ 268948 w 608697"/>
              <a:gd name="connsiteY15" fmla="*/ 299311 h 590385"/>
              <a:gd name="connsiteX16" fmla="*/ 274319 w 608697"/>
              <a:gd name="connsiteY16" fmla="*/ 310035 h 590385"/>
              <a:gd name="connsiteX17" fmla="*/ 290658 w 608697"/>
              <a:gd name="connsiteY17" fmla="*/ 315770 h 590385"/>
              <a:gd name="connsiteX18" fmla="*/ 290658 w 608697"/>
              <a:gd name="connsiteY18" fmla="*/ 233324 h 590385"/>
              <a:gd name="connsiteX19" fmla="*/ 317441 w 608697"/>
              <a:gd name="connsiteY19" fmla="*/ 233324 h 590385"/>
              <a:gd name="connsiteX20" fmla="*/ 317441 w 608697"/>
              <a:gd name="connsiteY20" fmla="*/ 250156 h 590385"/>
              <a:gd name="connsiteX21" fmla="*/ 342508 w 608697"/>
              <a:gd name="connsiteY21" fmla="*/ 252911 h 590385"/>
              <a:gd name="connsiteX22" fmla="*/ 365859 w 608697"/>
              <a:gd name="connsiteY22" fmla="*/ 258721 h 590385"/>
              <a:gd name="connsiteX23" fmla="*/ 365859 w 608697"/>
              <a:gd name="connsiteY23" fmla="*/ 292012 h 590385"/>
              <a:gd name="connsiteX24" fmla="*/ 317441 w 608697"/>
              <a:gd name="connsiteY24" fmla="*/ 282628 h 590385"/>
              <a:gd name="connsiteX25" fmla="*/ 317441 w 608697"/>
              <a:gd name="connsiteY25" fmla="*/ 319941 h 590385"/>
              <a:gd name="connsiteX26" fmla="*/ 338479 w 608697"/>
              <a:gd name="connsiteY26" fmla="*/ 324409 h 590385"/>
              <a:gd name="connsiteX27" fmla="*/ 356981 w 608697"/>
              <a:gd name="connsiteY27" fmla="*/ 332527 h 590385"/>
              <a:gd name="connsiteX28" fmla="*/ 370335 w 608697"/>
              <a:gd name="connsiteY28" fmla="*/ 346380 h 590385"/>
              <a:gd name="connsiteX29" fmla="*/ 375408 w 608697"/>
              <a:gd name="connsiteY29" fmla="*/ 368425 h 590385"/>
              <a:gd name="connsiteX30" fmla="*/ 360338 w 608697"/>
              <a:gd name="connsiteY30" fmla="*/ 402238 h 590385"/>
              <a:gd name="connsiteX31" fmla="*/ 317441 w 608697"/>
              <a:gd name="connsiteY31" fmla="*/ 417506 h 590385"/>
              <a:gd name="connsiteX32" fmla="*/ 317441 w 608697"/>
              <a:gd name="connsiteY32" fmla="*/ 434859 h 590385"/>
              <a:gd name="connsiteX33" fmla="*/ 290658 w 608697"/>
              <a:gd name="connsiteY33" fmla="*/ 434859 h 590385"/>
              <a:gd name="connsiteX34" fmla="*/ 290658 w 608697"/>
              <a:gd name="connsiteY34" fmla="*/ 418400 h 590385"/>
              <a:gd name="connsiteX35" fmla="*/ 259623 w 608697"/>
              <a:gd name="connsiteY35" fmla="*/ 415420 h 590385"/>
              <a:gd name="connsiteX36" fmla="*/ 235451 w 608697"/>
              <a:gd name="connsiteY36" fmla="*/ 408643 h 590385"/>
              <a:gd name="connsiteX37" fmla="*/ 235451 w 608697"/>
              <a:gd name="connsiteY37" fmla="*/ 375650 h 590385"/>
              <a:gd name="connsiteX38" fmla="*/ 248208 w 608697"/>
              <a:gd name="connsiteY38" fmla="*/ 379746 h 590385"/>
              <a:gd name="connsiteX39" fmla="*/ 261040 w 608697"/>
              <a:gd name="connsiteY39" fmla="*/ 382800 h 590385"/>
              <a:gd name="connsiteX40" fmla="*/ 274842 w 608697"/>
              <a:gd name="connsiteY40" fmla="*/ 384810 h 590385"/>
              <a:gd name="connsiteX41" fmla="*/ 290658 w 608697"/>
              <a:gd name="connsiteY41" fmla="*/ 385779 h 590385"/>
              <a:gd name="connsiteX42" fmla="*/ 290658 w 608697"/>
              <a:gd name="connsiteY42" fmla="*/ 348912 h 590385"/>
              <a:gd name="connsiteX43" fmla="*/ 269619 w 608697"/>
              <a:gd name="connsiteY43" fmla="*/ 344816 h 590385"/>
              <a:gd name="connsiteX44" fmla="*/ 250819 w 608697"/>
              <a:gd name="connsiteY44" fmla="*/ 336996 h 590385"/>
              <a:gd name="connsiteX45" fmla="*/ 237241 w 608697"/>
              <a:gd name="connsiteY45" fmla="*/ 323143 h 590385"/>
              <a:gd name="connsiteX46" fmla="*/ 232019 w 608697"/>
              <a:gd name="connsiteY46" fmla="*/ 300949 h 590385"/>
              <a:gd name="connsiteX47" fmla="*/ 236122 w 608697"/>
              <a:gd name="connsiteY47" fmla="*/ 281213 h 590385"/>
              <a:gd name="connsiteX48" fmla="*/ 247686 w 608697"/>
              <a:gd name="connsiteY48" fmla="*/ 266243 h 590385"/>
              <a:gd name="connsiteX49" fmla="*/ 266188 w 608697"/>
              <a:gd name="connsiteY49" fmla="*/ 256040 h 590385"/>
              <a:gd name="connsiteX50" fmla="*/ 290658 w 608697"/>
              <a:gd name="connsiteY50" fmla="*/ 250677 h 590385"/>
              <a:gd name="connsiteX51" fmla="*/ 435589 w 608697"/>
              <a:gd name="connsiteY51" fmla="*/ 197053 h 590385"/>
              <a:gd name="connsiteX52" fmla="*/ 502433 w 608697"/>
              <a:gd name="connsiteY52" fmla="*/ 197053 h 590385"/>
              <a:gd name="connsiteX53" fmla="*/ 512728 w 608697"/>
              <a:gd name="connsiteY53" fmla="*/ 207257 h 590385"/>
              <a:gd name="connsiteX54" fmla="*/ 502433 w 608697"/>
              <a:gd name="connsiteY54" fmla="*/ 217536 h 590385"/>
              <a:gd name="connsiteX55" fmla="*/ 492511 w 608697"/>
              <a:gd name="connsiteY55" fmla="*/ 217536 h 590385"/>
              <a:gd name="connsiteX56" fmla="*/ 492511 w 608697"/>
              <a:gd name="connsiteY56" fmla="*/ 443448 h 590385"/>
              <a:gd name="connsiteX57" fmla="*/ 502433 w 608697"/>
              <a:gd name="connsiteY57" fmla="*/ 443448 h 590385"/>
              <a:gd name="connsiteX58" fmla="*/ 512728 w 608697"/>
              <a:gd name="connsiteY58" fmla="*/ 453652 h 590385"/>
              <a:gd name="connsiteX59" fmla="*/ 502433 w 608697"/>
              <a:gd name="connsiteY59" fmla="*/ 463931 h 590385"/>
              <a:gd name="connsiteX60" fmla="*/ 435589 w 608697"/>
              <a:gd name="connsiteY60" fmla="*/ 463931 h 590385"/>
              <a:gd name="connsiteX61" fmla="*/ 425368 w 608697"/>
              <a:gd name="connsiteY61" fmla="*/ 453652 h 590385"/>
              <a:gd name="connsiteX62" fmla="*/ 435589 w 608697"/>
              <a:gd name="connsiteY62" fmla="*/ 443448 h 590385"/>
              <a:gd name="connsiteX63" fmla="*/ 445511 w 608697"/>
              <a:gd name="connsiteY63" fmla="*/ 443448 h 590385"/>
              <a:gd name="connsiteX64" fmla="*/ 445511 w 608697"/>
              <a:gd name="connsiteY64" fmla="*/ 217536 h 590385"/>
              <a:gd name="connsiteX65" fmla="*/ 435589 w 608697"/>
              <a:gd name="connsiteY65" fmla="*/ 217536 h 590385"/>
              <a:gd name="connsiteX66" fmla="*/ 425368 w 608697"/>
              <a:gd name="connsiteY66" fmla="*/ 207257 h 590385"/>
              <a:gd name="connsiteX67" fmla="*/ 435589 w 608697"/>
              <a:gd name="connsiteY67" fmla="*/ 197053 h 590385"/>
              <a:gd name="connsiteX68" fmla="*/ 106326 w 608697"/>
              <a:gd name="connsiteY68" fmla="*/ 197053 h 590385"/>
              <a:gd name="connsiteX69" fmla="*/ 173116 w 608697"/>
              <a:gd name="connsiteY69" fmla="*/ 197053 h 590385"/>
              <a:gd name="connsiteX70" fmla="*/ 183328 w 608697"/>
              <a:gd name="connsiteY70" fmla="*/ 207257 h 590385"/>
              <a:gd name="connsiteX71" fmla="*/ 173116 w 608697"/>
              <a:gd name="connsiteY71" fmla="*/ 217536 h 590385"/>
              <a:gd name="connsiteX72" fmla="*/ 163202 w 608697"/>
              <a:gd name="connsiteY72" fmla="*/ 217536 h 590385"/>
              <a:gd name="connsiteX73" fmla="*/ 163202 w 608697"/>
              <a:gd name="connsiteY73" fmla="*/ 443448 h 590385"/>
              <a:gd name="connsiteX74" fmla="*/ 173116 w 608697"/>
              <a:gd name="connsiteY74" fmla="*/ 443448 h 590385"/>
              <a:gd name="connsiteX75" fmla="*/ 183328 w 608697"/>
              <a:gd name="connsiteY75" fmla="*/ 453652 h 590385"/>
              <a:gd name="connsiteX76" fmla="*/ 173116 w 608697"/>
              <a:gd name="connsiteY76" fmla="*/ 463931 h 590385"/>
              <a:gd name="connsiteX77" fmla="*/ 106326 w 608697"/>
              <a:gd name="connsiteY77" fmla="*/ 463931 h 590385"/>
              <a:gd name="connsiteX78" fmla="*/ 96039 w 608697"/>
              <a:gd name="connsiteY78" fmla="*/ 453652 h 590385"/>
              <a:gd name="connsiteX79" fmla="*/ 106326 w 608697"/>
              <a:gd name="connsiteY79" fmla="*/ 443448 h 590385"/>
              <a:gd name="connsiteX80" fmla="*/ 116240 w 608697"/>
              <a:gd name="connsiteY80" fmla="*/ 443448 h 590385"/>
              <a:gd name="connsiteX81" fmla="*/ 116240 w 608697"/>
              <a:gd name="connsiteY81" fmla="*/ 217536 h 590385"/>
              <a:gd name="connsiteX82" fmla="*/ 106326 w 608697"/>
              <a:gd name="connsiteY82" fmla="*/ 217536 h 590385"/>
              <a:gd name="connsiteX83" fmla="*/ 96039 w 608697"/>
              <a:gd name="connsiteY83" fmla="*/ 207257 h 590385"/>
              <a:gd name="connsiteX84" fmla="*/ 106326 w 608697"/>
              <a:gd name="connsiteY84" fmla="*/ 197053 h 590385"/>
              <a:gd name="connsiteX85" fmla="*/ 296964 w 608697"/>
              <a:gd name="connsiteY85" fmla="*/ 2010 h 590385"/>
              <a:gd name="connsiteX86" fmla="*/ 311733 w 608697"/>
              <a:gd name="connsiteY86" fmla="*/ 2010 h 590385"/>
              <a:gd name="connsiteX87" fmla="*/ 556923 w 608697"/>
              <a:gd name="connsiteY87" fmla="*/ 134884 h 590385"/>
              <a:gd name="connsiteX88" fmla="*/ 549538 w 608697"/>
              <a:gd name="connsiteY88" fmla="*/ 161771 h 590385"/>
              <a:gd name="connsiteX89" fmla="*/ 59159 w 608697"/>
              <a:gd name="connsiteY89" fmla="*/ 161771 h 590385"/>
              <a:gd name="connsiteX90" fmla="*/ 51774 w 608697"/>
              <a:gd name="connsiteY90" fmla="*/ 134884 h 590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608697" h="590385">
                <a:moveTo>
                  <a:pt x="0" y="552985"/>
                </a:moveTo>
                <a:lnTo>
                  <a:pt x="608697" y="552985"/>
                </a:lnTo>
                <a:lnTo>
                  <a:pt x="608697" y="590385"/>
                </a:lnTo>
                <a:lnTo>
                  <a:pt x="0" y="590385"/>
                </a:lnTo>
                <a:close/>
                <a:moveTo>
                  <a:pt x="50031" y="495192"/>
                </a:moveTo>
                <a:lnTo>
                  <a:pt x="558666" y="495192"/>
                </a:lnTo>
                <a:lnTo>
                  <a:pt x="558666" y="532592"/>
                </a:lnTo>
                <a:lnTo>
                  <a:pt x="50031" y="532592"/>
                </a:lnTo>
                <a:close/>
                <a:moveTo>
                  <a:pt x="317441" y="352934"/>
                </a:moveTo>
                <a:lnTo>
                  <a:pt x="317441" y="384587"/>
                </a:lnTo>
                <a:cubicBezTo>
                  <a:pt x="331392" y="382800"/>
                  <a:pt x="338404" y="377661"/>
                  <a:pt x="338404" y="369096"/>
                </a:cubicBezTo>
                <a:cubicBezTo>
                  <a:pt x="338404" y="364404"/>
                  <a:pt x="336688" y="360829"/>
                  <a:pt x="333257" y="358446"/>
                </a:cubicBezTo>
                <a:cubicBezTo>
                  <a:pt x="329825" y="355988"/>
                  <a:pt x="324528" y="354200"/>
                  <a:pt x="317441" y="352934"/>
                </a:cubicBezTo>
                <a:close/>
                <a:moveTo>
                  <a:pt x="290658" y="283447"/>
                </a:moveTo>
                <a:cubicBezTo>
                  <a:pt x="282451" y="284341"/>
                  <a:pt x="276781" y="286203"/>
                  <a:pt x="273648" y="288958"/>
                </a:cubicBezTo>
                <a:cubicBezTo>
                  <a:pt x="270515" y="291714"/>
                  <a:pt x="268948" y="295140"/>
                  <a:pt x="268948" y="299311"/>
                </a:cubicBezTo>
                <a:cubicBezTo>
                  <a:pt x="268948" y="304003"/>
                  <a:pt x="270739" y="307578"/>
                  <a:pt x="274319" y="310035"/>
                </a:cubicBezTo>
                <a:cubicBezTo>
                  <a:pt x="277900" y="312493"/>
                  <a:pt x="283347" y="314430"/>
                  <a:pt x="290658" y="315770"/>
                </a:cubicBezTo>
                <a:close/>
                <a:moveTo>
                  <a:pt x="290658" y="233324"/>
                </a:moveTo>
                <a:lnTo>
                  <a:pt x="317441" y="233324"/>
                </a:lnTo>
                <a:lnTo>
                  <a:pt x="317441" y="250156"/>
                </a:lnTo>
                <a:cubicBezTo>
                  <a:pt x="325647" y="250603"/>
                  <a:pt x="334003" y="251571"/>
                  <a:pt x="342508" y="252911"/>
                </a:cubicBezTo>
                <a:cubicBezTo>
                  <a:pt x="351012" y="254327"/>
                  <a:pt x="358771" y="256263"/>
                  <a:pt x="365859" y="258721"/>
                </a:cubicBezTo>
                <a:lnTo>
                  <a:pt x="365859" y="292012"/>
                </a:lnTo>
                <a:cubicBezTo>
                  <a:pt x="348551" y="286426"/>
                  <a:pt x="332436" y="283298"/>
                  <a:pt x="317441" y="282628"/>
                </a:cubicBezTo>
                <a:lnTo>
                  <a:pt x="317441" y="319941"/>
                </a:lnTo>
                <a:cubicBezTo>
                  <a:pt x="324528" y="321058"/>
                  <a:pt x="331541" y="322548"/>
                  <a:pt x="338479" y="324409"/>
                </a:cubicBezTo>
                <a:cubicBezTo>
                  <a:pt x="345343" y="326271"/>
                  <a:pt x="351535" y="328953"/>
                  <a:pt x="356981" y="332527"/>
                </a:cubicBezTo>
                <a:cubicBezTo>
                  <a:pt x="362427" y="336028"/>
                  <a:pt x="366829" y="340645"/>
                  <a:pt x="370335" y="346380"/>
                </a:cubicBezTo>
                <a:cubicBezTo>
                  <a:pt x="373692" y="352115"/>
                  <a:pt x="375408" y="359414"/>
                  <a:pt x="375408" y="368425"/>
                </a:cubicBezTo>
                <a:cubicBezTo>
                  <a:pt x="375408" y="382800"/>
                  <a:pt x="370410" y="394046"/>
                  <a:pt x="360338" y="402238"/>
                </a:cubicBezTo>
                <a:cubicBezTo>
                  <a:pt x="350266" y="410431"/>
                  <a:pt x="336017" y="415495"/>
                  <a:pt x="317441" y="417506"/>
                </a:cubicBezTo>
                <a:lnTo>
                  <a:pt x="317441" y="434859"/>
                </a:lnTo>
                <a:lnTo>
                  <a:pt x="290658" y="434859"/>
                </a:lnTo>
                <a:lnTo>
                  <a:pt x="290658" y="418400"/>
                </a:lnTo>
                <a:cubicBezTo>
                  <a:pt x="279691" y="418027"/>
                  <a:pt x="269321" y="417059"/>
                  <a:pt x="259623" y="415420"/>
                </a:cubicBezTo>
                <a:cubicBezTo>
                  <a:pt x="249849" y="413782"/>
                  <a:pt x="241792" y="411548"/>
                  <a:pt x="235451" y="408643"/>
                </a:cubicBezTo>
                <a:lnTo>
                  <a:pt x="235451" y="375650"/>
                </a:lnTo>
                <a:cubicBezTo>
                  <a:pt x="239778" y="377214"/>
                  <a:pt x="244030" y="378629"/>
                  <a:pt x="248208" y="379746"/>
                </a:cubicBezTo>
                <a:cubicBezTo>
                  <a:pt x="252386" y="380938"/>
                  <a:pt x="256638" y="381980"/>
                  <a:pt x="261040" y="382800"/>
                </a:cubicBezTo>
                <a:cubicBezTo>
                  <a:pt x="265442" y="383619"/>
                  <a:pt x="269992" y="384289"/>
                  <a:pt x="274842" y="384810"/>
                </a:cubicBezTo>
                <a:cubicBezTo>
                  <a:pt x="279691" y="385332"/>
                  <a:pt x="284988" y="385630"/>
                  <a:pt x="290658" y="385779"/>
                </a:cubicBezTo>
                <a:lnTo>
                  <a:pt x="290658" y="348912"/>
                </a:lnTo>
                <a:cubicBezTo>
                  <a:pt x="283645" y="347870"/>
                  <a:pt x="276558" y="346529"/>
                  <a:pt x="269619" y="344816"/>
                </a:cubicBezTo>
                <a:cubicBezTo>
                  <a:pt x="262681" y="343029"/>
                  <a:pt x="256415" y="340422"/>
                  <a:pt x="250819" y="336996"/>
                </a:cubicBezTo>
                <a:cubicBezTo>
                  <a:pt x="245299" y="333496"/>
                  <a:pt x="240748" y="328878"/>
                  <a:pt x="237241" y="323143"/>
                </a:cubicBezTo>
                <a:cubicBezTo>
                  <a:pt x="233809" y="317483"/>
                  <a:pt x="232019" y="310035"/>
                  <a:pt x="232019" y="300949"/>
                </a:cubicBezTo>
                <a:cubicBezTo>
                  <a:pt x="232019" y="293576"/>
                  <a:pt x="233362" y="286948"/>
                  <a:pt x="236122" y="281213"/>
                </a:cubicBezTo>
                <a:cubicBezTo>
                  <a:pt x="238808" y="275404"/>
                  <a:pt x="242687" y="270414"/>
                  <a:pt x="247686" y="266243"/>
                </a:cubicBezTo>
                <a:cubicBezTo>
                  <a:pt x="252759" y="261998"/>
                  <a:pt x="258951" y="258646"/>
                  <a:pt x="266188" y="256040"/>
                </a:cubicBezTo>
                <a:cubicBezTo>
                  <a:pt x="273424" y="253507"/>
                  <a:pt x="281556" y="251645"/>
                  <a:pt x="290658" y="250677"/>
                </a:cubicBezTo>
                <a:close/>
                <a:moveTo>
                  <a:pt x="435589" y="197053"/>
                </a:moveTo>
                <a:lnTo>
                  <a:pt x="502433" y="197053"/>
                </a:lnTo>
                <a:cubicBezTo>
                  <a:pt x="508103" y="197053"/>
                  <a:pt x="512728" y="201671"/>
                  <a:pt x="512728" y="207257"/>
                </a:cubicBezTo>
                <a:cubicBezTo>
                  <a:pt x="512728" y="212918"/>
                  <a:pt x="508103" y="217536"/>
                  <a:pt x="502433" y="217536"/>
                </a:cubicBezTo>
                <a:lnTo>
                  <a:pt x="492511" y="217536"/>
                </a:lnTo>
                <a:lnTo>
                  <a:pt x="492511" y="443448"/>
                </a:lnTo>
                <a:lnTo>
                  <a:pt x="502433" y="443448"/>
                </a:lnTo>
                <a:cubicBezTo>
                  <a:pt x="508103" y="443448"/>
                  <a:pt x="512728" y="447991"/>
                  <a:pt x="512728" y="453652"/>
                </a:cubicBezTo>
                <a:cubicBezTo>
                  <a:pt x="512728" y="459313"/>
                  <a:pt x="508103" y="463931"/>
                  <a:pt x="502433" y="463931"/>
                </a:cubicBezTo>
                <a:lnTo>
                  <a:pt x="435589" y="463931"/>
                </a:lnTo>
                <a:cubicBezTo>
                  <a:pt x="429919" y="463931"/>
                  <a:pt x="425368" y="459313"/>
                  <a:pt x="425368" y="453652"/>
                </a:cubicBezTo>
                <a:cubicBezTo>
                  <a:pt x="425368" y="447991"/>
                  <a:pt x="429919" y="443448"/>
                  <a:pt x="435589" y="443448"/>
                </a:cubicBezTo>
                <a:lnTo>
                  <a:pt x="445511" y="443448"/>
                </a:lnTo>
                <a:lnTo>
                  <a:pt x="445511" y="217536"/>
                </a:lnTo>
                <a:lnTo>
                  <a:pt x="435589" y="217536"/>
                </a:lnTo>
                <a:cubicBezTo>
                  <a:pt x="429919" y="217536"/>
                  <a:pt x="425368" y="212918"/>
                  <a:pt x="425368" y="207257"/>
                </a:cubicBezTo>
                <a:cubicBezTo>
                  <a:pt x="425368" y="201671"/>
                  <a:pt x="429919" y="197053"/>
                  <a:pt x="435589" y="197053"/>
                </a:cubicBezTo>
                <a:close/>
                <a:moveTo>
                  <a:pt x="106326" y="197053"/>
                </a:moveTo>
                <a:lnTo>
                  <a:pt x="173116" y="197053"/>
                </a:lnTo>
                <a:cubicBezTo>
                  <a:pt x="178781" y="197053"/>
                  <a:pt x="183328" y="201671"/>
                  <a:pt x="183328" y="207257"/>
                </a:cubicBezTo>
                <a:cubicBezTo>
                  <a:pt x="183328" y="212918"/>
                  <a:pt x="178781" y="217536"/>
                  <a:pt x="173116" y="217536"/>
                </a:cubicBezTo>
                <a:lnTo>
                  <a:pt x="163202" y="217536"/>
                </a:lnTo>
                <a:lnTo>
                  <a:pt x="163202" y="443448"/>
                </a:lnTo>
                <a:lnTo>
                  <a:pt x="173116" y="443448"/>
                </a:lnTo>
                <a:cubicBezTo>
                  <a:pt x="178781" y="443448"/>
                  <a:pt x="183328" y="447991"/>
                  <a:pt x="183328" y="453652"/>
                </a:cubicBezTo>
                <a:cubicBezTo>
                  <a:pt x="183328" y="459313"/>
                  <a:pt x="178781" y="463931"/>
                  <a:pt x="173116" y="463931"/>
                </a:cubicBezTo>
                <a:lnTo>
                  <a:pt x="106326" y="463931"/>
                </a:lnTo>
                <a:cubicBezTo>
                  <a:pt x="100661" y="463931"/>
                  <a:pt x="96039" y="459313"/>
                  <a:pt x="96039" y="453652"/>
                </a:cubicBezTo>
                <a:cubicBezTo>
                  <a:pt x="96039" y="447991"/>
                  <a:pt x="100661" y="443448"/>
                  <a:pt x="106326" y="443448"/>
                </a:cubicBezTo>
                <a:lnTo>
                  <a:pt x="116240" y="443448"/>
                </a:lnTo>
                <a:lnTo>
                  <a:pt x="116240" y="217536"/>
                </a:lnTo>
                <a:lnTo>
                  <a:pt x="106326" y="217536"/>
                </a:lnTo>
                <a:cubicBezTo>
                  <a:pt x="100661" y="217536"/>
                  <a:pt x="96039" y="212918"/>
                  <a:pt x="96039" y="207257"/>
                </a:cubicBezTo>
                <a:cubicBezTo>
                  <a:pt x="96039" y="201671"/>
                  <a:pt x="100661" y="197053"/>
                  <a:pt x="106326" y="197053"/>
                </a:cubicBezTo>
                <a:close/>
                <a:moveTo>
                  <a:pt x="296964" y="2010"/>
                </a:moveTo>
                <a:cubicBezTo>
                  <a:pt x="301514" y="-671"/>
                  <a:pt x="307183" y="-671"/>
                  <a:pt x="311733" y="2010"/>
                </a:cubicBezTo>
                <a:lnTo>
                  <a:pt x="556923" y="134884"/>
                </a:lnTo>
                <a:cubicBezTo>
                  <a:pt x="569604" y="142332"/>
                  <a:pt x="564308" y="161771"/>
                  <a:pt x="549538" y="161771"/>
                </a:cubicBezTo>
                <a:lnTo>
                  <a:pt x="59159" y="161771"/>
                </a:lnTo>
                <a:cubicBezTo>
                  <a:pt x="44389" y="161771"/>
                  <a:pt x="39093" y="142332"/>
                  <a:pt x="51774" y="13488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任意多边形: 形状 18"/>
          <p:cNvSpPr/>
          <p:nvPr>
            <p:custDataLst>
              <p:tags r:id="rId1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21" name="对角圆角矩形 120"/>
          <p:cNvSpPr/>
          <p:nvPr>
            <p:custDataLst>
              <p:tags r:id="rId1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业务模式</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p:cNvSpPr>
            <a:spLocks noChangeArrowheads="1"/>
          </p:cNvSpPr>
          <p:nvPr/>
        </p:nvSpPr>
        <p:spPr bwMode="auto">
          <a:xfrm>
            <a:off x="7430799" y="2971"/>
            <a:ext cx="4761202" cy="3838223"/>
          </a:xfrm>
          <a:prstGeom prst="rect">
            <a:avLst/>
          </a:prstGeom>
          <a:solidFill>
            <a:schemeClr val="bg1">
              <a:lumMod val="85000"/>
            </a:schemeClr>
          </a:solidFill>
          <a:ln>
            <a:noFill/>
          </a:ln>
        </p:spPr>
        <p:txBody>
          <a:bodyPr vert="horz" wrap="square" lIns="91440" tIns="45720" rIns="91440" bIns="45720" numCol="1" anchor="t" anchorCtr="0" compatLnSpc="1"/>
          <a:lstStyle/>
          <a:p>
            <a:endParaRPr lang="en-US"/>
          </a:p>
        </p:txBody>
      </p:sp>
      <p:pic>
        <p:nvPicPr>
          <p:cNvPr id="4" name="Picture Placeholder 27"/>
          <p:cNvPicPr>
            <a:picLocks noChangeAspect="1"/>
          </p:cNvPicPr>
          <p:nvPr/>
        </p:nvPicPr>
        <p:blipFill>
          <a:blip r:embed="rId1" cstate="print">
            <a:extLst>
              <a:ext uri="{28A0092B-C50C-407E-A947-70E740481C1C}">
                <a14:useLocalDpi xmlns:a14="http://schemas.microsoft.com/office/drawing/2010/main" val="0"/>
              </a:ext>
            </a:extLst>
          </a:blip>
          <a:srcRect l="85" r="85"/>
          <a:stretch>
            <a:fillRect/>
          </a:stretch>
        </p:blipFill>
        <p:spPr>
          <a:xfrm>
            <a:off x="7430798" y="0"/>
            <a:ext cx="4761201" cy="3841750"/>
          </a:xfrm>
          <a:custGeom>
            <a:avLst/>
            <a:gdLst>
              <a:gd name="connsiteX0" fmla="*/ 0 w 5457443"/>
              <a:gd name="connsiteY0" fmla="*/ 0 h 1637976"/>
              <a:gd name="connsiteX1" fmla="*/ 5457443 w 5457443"/>
              <a:gd name="connsiteY1" fmla="*/ 0 h 1637976"/>
              <a:gd name="connsiteX2" fmla="*/ 5457443 w 5457443"/>
              <a:gd name="connsiteY2" fmla="*/ 1637976 h 1637976"/>
              <a:gd name="connsiteX3" fmla="*/ 0 w 5457443"/>
              <a:gd name="connsiteY3" fmla="*/ 1637976 h 1637976"/>
            </a:gdLst>
            <a:ahLst/>
            <a:cxnLst>
              <a:cxn ang="0">
                <a:pos x="connsiteX0" y="connsiteY0"/>
              </a:cxn>
              <a:cxn ang="0">
                <a:pos x="connsiteX1" y="connsiteY1"/>
              </a:cxn>
              <a:cxn ang="0">
                <a:pos x="connsiteX2" y="connsiteY2"/>
              </a:cxn>
              <a:cxn ang="0">
                <a:pos x="connsiteX3" y="connsiteY3"/>
              </a:cxn>
            </a:cxnLst>
            <a:rect l="l" t="t" r="r" b="b"/>
            <a:pathLst>
              <a:path w="5457443" h="1637976">
                <a:moveTo>
                  <a:pt x="0" y="0"/>
                </a:moveTo>
                <a:lnTo>
                  <a:pt x="5457443" y="0"/>
                </a:lnTo>
                <a:lnTo>
                  <a:pt x="5457443" y="1637976"/>
                </a:lnTo>
                <a:lnTo>
                  <a:pt x="0" y="1637976"/>
                </a:lnTo>
                <a:close/>
              </a:path>
            </a:pathLst>
          </a:custGeom>
        </p:spPr>
      </p:pic>
      <p:sp>
        <p:nvSpPr>
          <p:cNvPr id="20" name="TextBox 23"/>
          <p:cNvSpPr txBox="1"/>
          <p:nvPr/>
        </p:nvSpPr>
        <p:spPr>
          <a:xfrm>
            <a:off x="631898" y="1241107"/>
            <a:ext cx="6798897" cy="704680"/>
          </a:xfrm>
          <a:prstGeom prst="rect">
            <a:avLst/>
          </a:prstGeom>
          <a:noFill/>
        </p:spPr>
        <p:txBody>
          <a:bodyPr wrap="square" rtlCol="0">
            <a:spAutoFit/>
          </a:bodyPr>
          <a:lstStyle/>
          <a:p>
            <a:pPr indent="266700">
              <a:lnSpc>
                <a:spcPct val="150000"/>
              </a:lnSpc>
            </a:pPr>
            <a:r>
              <a:rPr lang="zh-CN" altLang="en-US" sz="1400" spc="-5" dirty="0">
                <a:solidFill>
                  <a:srgbClr val="0D0D0D"/>
                </a:solidFill>
                <a:latin typeface="微软雅黑" panose="020B0503020204020204" charset="-122"/>
                <a:ea typeface="微软雅黑" panose="020B0503020204020204" charset="-122"/>
              </a:rPr>
              <a:t>基于银行托管模式，由银行为平台提供用户注册开户、账户入金、交易清分及提现等</a:t>
            </a:r>
            <a:r>
              <a:rPr lang="zh-CN" altLang="en-US" sz="1400" spc="-5" dirty="0">
                <a:solidFill>
                  <a:srgbClr val="0D0D0D"/>
                </a:solidFill>
                <a:latin typeface="微软雅黑" panose="020B0503020204020204" charset="-122"/>
                <a:ea typeface="微软雅黑" panose="020B0503020204020204" charset="-122"/>
              </a:rPr>
              <a:t>账户及资金管理</a:t>
            </a:r>
            <a:r>
              <a:rPr lang="zh-CN" altLang="en-US" sz="1400" spc="-5" dirty="0">
                <a:solidFill>
                  <a:srgbClr val="0D0D0D"/>
                </a:solidFill>
                <a:latin typeface="微软雅黑" panose="020B0503020204020204" charset="-122"/>
                <a:ea typeface="微软雅黑" panose="020B0503020204020204" charset="-122"/>
              </a:rPr>
              <a:t>能力，通联提供收单及金融</a:t>
            </a:r>
            <a:r>
              <a:rPr lang="zh-CN" altLang="en-US" sz="1400" spc="-5" dirty="0">
                <a:solidFill>
                  <a:srgbClr val="0D0D0D"/>
                </a:solidFill>
                <a:latin typeface="微软雅黑" panose="020B0503020204020204" charset="-122"/>
                <a:ea typeface="微软雅黑" panose="020B0503020204020204" charset="-122"/>
              </a:rPr>
              <a:t>科技</a:t>
            </a:r>
            <a:r>
              <a:rPr lang="zh-CN" altLang="en-US" sz="1400" spc="-5" dirty="0">
                <a:solidFill>
                  <a:srgbClr val="0D0D0D"/>
                </a:solidFill>
                <a:latin typeface="微软雅黑" panose="020B0503020204020204" charset="-122"/>
                <a:ea typeface="微软雅黑" panose="020B0503020204020204" charset="-122"/>
              </a:rPr>
              <a:t>服务能力，建设行业解决方案</a:t>
            </a:r>
            <a:r>
              <a:rPr kumimoji="1" lang="zh-CN" altLang="en-US" sz="1400" b="1" dirty="0">
                <a:solidFill>
                  <a:srgbClr val="0D0D0D"/>
                </a:solidFill>
                <a:latin typeface="+mn-ea"/>
                <a:cs typeface="微软雅黑" panose="020B0503020204020204" charset="-122"/>
              </a:rPr>
              <a:t>。</a:t>
            </a:r>
            <a:endParaRPr kumimoji="1" lang="en-US" altLang="zh-CN" sz="1400" b="1" dirty="0">
              <a:latin typeface="+mn-ea"/>
            </a:endParaRPr>
          </a:p>
        </p:txBody>
      </p:sp>
      <p:sp>
        <p:nvSpPr>
          <p:cNvPr id="36" name="Freeform 11"/>
          <p:cNvSpPr/>
          <p:nvPr/>
        </p:nvSpPr>
        <p:spPr bwMode="auto">
          <a:xfrm>
            <a:off x="1298779" y="2619448"/>
            <a:ext cx="2743497" cy="3438655"/>
          </a:xfrm>
          <a:custGeom>
            <a:avLst/>
            <a:gdLst>
              <a:gd name="T0" fmla="*/ 1847 w 1847"/>
              <a:gd name="T1" fmla="*/ 311 h 2315"/>
              <a:gd name="T2" fmla="*/ 1537 w 1847"/>
              <a:gd name="T3" fmla="*/ 0 h 2315"/>
              <a:gd name="T4" fmla="*/ 0 w 1847"/>
              <a:gd name="T5" fmla="*/ 0 h 2315"/>
              <a:gd name="T6" fmla="*/ 0 w 1847"/>
              <a:gd name="T7" fmla="*/ 2315 h 2315"/>
              <a:gd name="T8" fmla="*/ 1847 w 1847"/>
              <a:gd name="T9" fmla="*/ 2315 h 2315"/>
              <a:gd name="T10" fmla="*/ 1847 w 1847"/>
              <a:gd name="T11" fmla="*/ 311 h 2315"/>
            </a:gdLst>
            <a:ahLst/>
            <a:cxnLst>
              <a:cxn ang="0">
                <a:pos x="T0" y="T1"/>
              </a:cxn>
              <a:cxn ang="0">
                <a:pos x="T2" y="T3"/>
              </a:cxn>
              <a:cxn ang="0">
                <a:pos x="T4" y="T5"/>
              </a:cxn>
              <a:cxn ang="0">
                <a:pos x="T6" y="T7"/>
              </a:cxn>
              <a:cxn ang="0">
                <a:pos x="T8" y="T9"/>
              </a:cxn>
              <a:cxn ang="0">
                <a:pos x="T10" y="T11"/>
              </a:cxn>
            </a:cxnLst>
            <a:rect l="0" t="0" r="r" b="b"/>
            <a:pathLst>
              <a:path w="1847" h="2315">
                <a:moveTo>
                  <a:pt x="1847" y="311"/>
                </a:moveTo>
                <a:lnTo>
                  <a:pt x="1537" y="0"/>
                </a:lnTo>
                <a:lnTo>
                  <a:pt x="0" y="0"/>
                </a:lnTo>
                <a:lnTo>
                  <a:pt x="0" y="2315"/>
                </a:lnTo>
                <a:lnTo>
                  <a:pt x="1847" y="2315"/>
                </a:lnTo>
                <a:lnTo>
                  <a:pt x="1847" y="311"/>
                </a:lnTo>
                <a:close/>
              </a:path>
            </a:pathLst>
          </a:custGeom>
          <a:solidFill>
            <a:schemeClr val="bg1"/>
          </a:solidFill>
          <a:ln>
            <a:noFill/>
          </a:ln>
          <a:effectLst>
            <a:outerShdw blurRad="215900" dist="190500" dir="2700000" algn="tl" rotWithShape="0">
              <a:schemeClr val="accent2">
                <a:lumMod val="75000"/>
                <a:lumOff val="25000"/>
                <a:alpha val="15000"/>
              </a:scheme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7" name="Rectangle 9"/>
          <p:cNvSpPr>
            <a:spLocks noChangeArrowheads="1"/>
          </p:cNvSpPr>
          <p:nvPr/>
        </p:nvSpPr>
        <p:spPr bwMode="auto">
          <a:xfrm>
            <a:off x="1298780" y="6058103"/>
            <a:ext cx="2743497" cy="65357"/>
          </a:xfrm>
          <a:prstGeom prst="rect">
            <a:avLst/>
          </a:pr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8" name="Freeform 10"/>
          <p:cNvSpPr/>
          <p:nvPr/>
        </p:nvSpPr>
        <p:spPr bwMode="auto">
          <a:xfrm>
            <a:off x="1298778" y="2613211"/>
            <a:ext cx="2743497" cy="3438655"/>
          </a:xfrm>
          <a:custGeom>
            <a:avLst/>
            <a:gdLst>
              <a:gd name="T0" fmla="*/ 1537 w 1847"/>
              <a:gd name="T1" fmla="*/ 0 h 2315"/>
              <a:gd name="T2" fmla="*/ 0 w 1847"/>
              <a:gd name="T3" fmla="*/ 0 h 2315"/>
              <a:gd name="T4" fmla="*/ 0 w 1847"/>
              <a:gd name="T5" fmla="*/ 2315 h 2315"/>
              <a:gd name="T6" fmla="*/ 1847 w 1847"/>
              <a:gd name="T7" fmla="*/ 2315 h 2315"/>
              <a:gd name="T8" fmla="*/ 1847 w 1847"/>
              <a:gd name="T9" fmla="*/ 311 h 2315"/>
              <a:gd name="T10" fmla="*/ 1537 w 1847"/>
              <a:gd name="T11" fmla="*/ 0 h 2315"/>
            </a:gdLst>
            <a:ahLst/>
            <a:cxnLst>
              <a:cxn ang="0">
                <a:pos x="T0" y="T1"/>
              </a:cxn>
              <a:cxn ang="0">
                <a:pos x="T2" y="T3"/>
              </a:cxn>
              <a:cxn ang="0">
                <a:pos x="T4" y="T5"/>
              </a:cxn>
              <a:cxn ang="0">
                <a:pos x="T6" y="T7"/>
              </a:cxn>
              <a:cxn ang="0">
                <a:pos x="T8" y="T9"/>
              </a:cxn>
              <a:cxn ang="0">
                <a:pos x="T10" y="T11"/>
              </a:cxn>
            </a:cxnLst>
            <a:rect l="0" t="0" r="r" b="b"/>
            <a:pathLst>
              <a:path w="1847" h="2315">
                <a:moveTo>
                  <a:pt x="1537" y="0"/>
                </a:moveTo>
                <a:lnTo>
                  <a:pt x="0" y="0"/>
                </a:lnTo>
                <a:lnTo>
                  <a:pt x="0" y="2315"/>
                </a:lnTo>
                <a:lnTo>
                  <a:pt x="1847" y="2315"/>
                </a:lnTo>
                <a:lnTo>
                  <a:pt x="1847" y="311"/>
                </a:lnTo>
                <a:lnTo>
                  <a:pt x="1537" y="0"/>
                </a:lnTo>
                <a:close/>
              </a:path>
            </a:pathLst>
          </a:cu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9" name="Freeform 11"/>
          <p:cNvSpPr/>
          <p:nvPr/>
        </p:nvSpPr>
        <p:spPr bwMode="auto">
          <a:xfrm>
            <a:off x="7351703" y="2619448"/>
            <a:ext cx="2743497" cy="3438655"/>
          </a:xfrm>
          <a:custGeom>
            <a:avLst/>
            <a:gdLst>
              <a:gd name="T0" fmla="*/ 1847 w 1847"/>
              <a:gd name="T1" fmla="*/ 311 h 2315"/>
              <a:gd name="T2" fmla="*/ 1537 w 1847"/>
              <a:gd name="T3" fmla="*/ 0 h 2315"/>
              <a:gd name="T4" fmla="*/ 0 w 1847"/>
              <a:gd name="T5" fmla="*/ 0 h 2315"/>
              <a:gd name="T6" fmla="*/ 0 w 1847"/>
              <a:gd name="T7" fmla="*/ 2315 h 2315"/>
              <a:gd name="T8" fmla="*/ 1847 w 1847"/>
              <a:gd name="T9" fmla="*/ 2315 h 2315"/>
              <a:gd name="T10" fmla="*/ 1847 w 1847"/>
              <a:gd name="T11" fmla="*/ 311 h 2315"/>
            </a:gdLst>
            <a:ahLst/>
            <a:cxnLst>
              <a:cxn ang="0">
                <a:pos x="T0" y="T1"/>
              </a:cxn>
              <a:cxn ang="0">
                <a:pos x="T2" y="T3"/>
              </a:cxn>
              <a:cxn ang="0">
                <a:pos x="T4" y="T5"/>
              </a:cxn>
              <a:cxn ang="0">
                <a:pos x="T6" y="T7"/>
              </a:cxn>
              <a:cxn ang="0">
                <a:pos x="T8" y="T9"/>
              </a:cxn>
              <a:cxn ang="0">
                <a:pos x="T10" y="T11"/>
              </a:cxn>
            </a:cxnLst>
            <a:rect l="0" t="0" r="r" b="b"/>
            <a:pathLst>
              <a:path w="1847" h="2315">
                <a:moveTo>
                  <a:pt x="1847" y="311"/>
                </a:moveTo>
                <a:lnTo>
                  <a:pt x="1537" y="0"/>
                </a:lnTo>
                <a:lnTo>
                  <a:pt x="0" y="0"/>
                </a:lnTo>
                <a:lnTo>
                  <a:pt x="0" y="2315"/>
                </a:lnTo>
                <a:lnTo>
                  <a:pt x="1847" y="2315"/>
                </a:lnTo>
                <a:lnTo>
                  <a:pt x="1847" y="311"/>
                </a:lnTo>
                <a:close/>
              </a:path>
            </a:pathLst>
          </a:cu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0" name="Freeform 12"/>
          <p:cNvSpPr>
            <a:spLocks noEditPoints="1"/>
          </p:cNvSpPr>
          <p:nvPr/>
        </p:nvSpPr>
        <p:spPr bwMode="auto">
          <a:xfrm>
            <a:off x="7708194" y="3111108"/>
            <a:ext cx="549591" cy="551076"/>
          </a:xfrm>
          <a:custGeom>
            <a:avLst/>
            <a:gdLst>
              <a:gd name="T0" fmla="*/ 111 w 185"/>
              <a:gd name="T1" fmla="*/ 57 h 185"/>
              <a:gd name="T2" fmla="*/ 102 w 185"/>
              <a:gd name="T3" fmla="*/ 77 h 185"/>
              <a:gd name="T4" fmla="*/ 92 w 185"/>
              <a:gd name="T5" fmla="*/ 94 h 185"/>
              <a:gd name="T6" fmla="*/ 91 w 185"/>
              <a:gd name="T7" fmla="*/ 111 h 185"/>
              <a:gd name="T8" fmla="*/ 91 w 185"/>
              <a:gd name="T9" fmla="*/ 134 h 185"/>
              <a:gd name="T10" fmla="*/ 137 w 185"/>
              <a:gd name="T11" fmla="*/ 134 h 185"/>
              <a:gd name="T12" fmla="*/ 137 w 185"/>
              <a:gd name="T13" fmla="*/ 111 h 185"/>
              <a:gd name="T14" fmla="*/ 137 w 185"/>
              <a:gd name="T15" fmla="*/ 94 h 185"/>
              <a:gd name="T16" fmla="*/ 126 w 185"/>
              <a:gd name="T17" fmla="*/ 77 h 185"/>
              <a:gd name="T18" fmla="*/ 118 w 185"/>
              <a:gd name="T19" fmla="*/ 57 h 185"/>
              <a:gd name="T20" fmla="*/ 147 w 185"/>
              <a:gd name="T21" fmla="*/ 29 h 185"/>
              <a:gd name="T22" fmla="*/ 123 w 185"/>
              <a:gd name="T23" fmla="*/ 47 h 185"/>
              <a:gd name="T24" fmla="*/ 117 w 185"/>
              <a:gd name="T25" fmla="*/ 31 h 185"/>
              <a:gd name="T26" fmla="*/ 119 w 185"/>
              <a:gd name="T27" fmla="*/ 3 h 185"/>
              <a:gd name="T28" fmla="*/ 101 w 185"/>
              <a:gd name="T29" fmla="*/ 16 h 185"/>
              <a:gd name="T30" fmla="*/ 111 w 185"/>
              <a:gd name="T31" fmla="*/ 51 h 185"/>
              <a:gd name="T32" fmla="*/ 98 w 185"/>
              <a:gd name="T33" fmla="*/ 27 h 185"/>
              <a:gd name="T34" fmla="*/ 128 w 185"/>
              <a:gd name="T35" fmla="*/ 37 h 185"/>
              <a:gd name="T36" fmla="*/ 142 w 185"/>
              <a:gd name="T37" fmla="*/ 41 h 185"/>
              <a:gd name="T38" fmla="*/ 97 w 185"/>
              <a:gd name="T39" fmla="*/ 97 h 185"/>
              <a:gd name="T40" fmla="*/ 131 w 185"/>
              <a:gd name="T41" fmla="*/ 111 h 185"/>
              <a:gd name="T42" fmla="*/ 131 w 185"/>
              <a:gd name="T43" fmla="*/ 134 h 185"/>
              <a:gd name="T44" fmla="*/ 131 w 185"/>
              <a:gd name="T45" fmla="*/ 82 h 185"/>
              <a:gd name="T46" fmla="*/ 108 w 185"/>
              <a:gd name="T47" fmla="*/ 20 h 185"/>
              <a:gd name="T48" fmla="*/ 114 w 185"/>
              <a:gd name="T49" fmla="*/ 7 h 185"/>
              <a:gd name="T50" fmla="*/ 114 w 185"/>
              <a:gd name="T51" fmla="*/ 25 h 185"/>
              <a:gd name="T52" fmla="*/ 110 w 185"/>
              <a:gd name="T53" fmla="*/ 77 h 185"/>
              <a:gd name="T54" fmla="*/ 96 w 185"/>
              <a:gd name="T55" fmla="*/ 32 h 185"/>
              <a:gd name="T56" fmla="*/ 99 w 185"/>
              <a:gd name="T57" fmla="*/ 46 h 185"/>
              <a:gd name="T58" fmla="*/ 94 w 185"/>
              <a:gd name="T59" fmla="*/ 146 h 185"/>
              <a:gd name="T60" fmla="*/ 173 w 185"/>
              <a:gd name="T61" fmla="*/ 151 h 185"/>
              <a:gd name="T62" fmla="*/ 111 w 185"/>
              <a:gd name="T63" fmla="*/ 177 h 185"/>
              <a:gd name="T64" fmla="*/ 20 w 185"/>
              <a:gd name="T65" fmla="*/ 155 h 185"/>
              <a:gd name="T66" fmla="*/ 15 w 185"/>
              <a:gd name="T67" fmla="*/ 121 h 185"/>
              <a:gd name="T68" fmla="*/ 6 w 185"/>
              <a:gd name="T69" fmla="*/ 155 h 185"/>
              <a:gd name="T70" fmla="*/ 39 w 185"/>
              <a:gd name="T71" fmla="*/ 99 h 185"/>
              <a:gd name="T72" fmla="*/ 46 w 185"/>
              <a:gd name="T73" fmla="*/ 128 h 185"/>
              <a:gd name="T74" fmla="*/ 71 w 185"/>
              <a:gd name="T75" fmla="*/ 147 h 185"/>
              <a:gd name="T76" fmla="*/ 15 w 185"/>
              <a:gd name="T77" fmla="*/ 92 h 185"/>
              <a:gd name="T78" fmla="*/ 0 w 185"/>
              <a:gd name="T79" fmla="*/ 159 h 185"/>
              <a:gd name="T80" fmla="*/ 79 w 185"/>
              <a:gd name="T81" fmla="*/ 184 h 185"/>
              <a:gd name="T82" fmla="*/ 108 w 185"/>
              <a:gd name="T83" fmla="*/ 183 h 185"/>
              <a:gd name="T84" fmla="*/ 180 w 185"/>
              <a:gd name="T85" fmla="*/ 167 h 185"/>
              <a:gd name="T86" fmla="*/ 172 w 185"/>
              <a:gd name="T87" fmla="*/ 146 h 185"/>
              <a:gd name="T88" fmla="*/ 167 w 185"/>
              <a:gd name="T89" fmla="*/ 140 h 185"/>
              <a:gd name="T90" fmla="*/ 163 w 185"/>
              <a:gd name="T91" fmla="*/ 134 h 185"/>
              <a:gd name="T92" fmla="*/ 167 w 185"/>
              <a:gd name="T93" fmla="*/ 118 h 185"/>
              <a:gd name="T94" fmla="*/ 164 w 185"/>
              <a:gd name="T95" fmla="*/ 113 h 185"/>
              <a:gd name="T96" fmla="*/ 164 w 185"/>
              <a:gd name="T97" fmla="*/ 110 h 185"/>
              <a:gd name="T98" fmla="*/ 162 w 185"/>
              <a:gd name="T99" fmla="*/ 110 h 185"/>
              <a:gd name="T100" fmla="*/ 166 w 185"/>
              <a:gd name="T101" fmla="*/ 122 h 185"/>
              <a:gd name="T102" fmla="*/ 157 w 185"/>
              <a:gd name="T103" fmla="*/ 124 h 185"/>
              <a:gd name="T104" fmla="*/ 163 w 185"/>
              <a:gd name="T105" fmla="*/ 129 h 185"/>
              <a:gd name="T106" fmla="*/ 167 w 185"/>
              <a:gd name="T107" fmla="*/ 11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5" h="185">
                <a:moveTo>
                  <a:pt x="92" y="52"/>
                </a:moveTo>
                <a:cubicBezTo>
                  <a:pt x="95" y="52"/>
                  <a:pt x="98" y="52"/>
                  <a:pt x="101" y="52"/>
                </a:cubicBezTo>
                <a:cubicBezTo>
                  <a:pt x="102" y="52"/>
                  <a:pt x="102" y="52"/>
                  <a:pt x="102" y="52"/>
                </a:cubicBezTo>
                <a:cubicBezTo>
                  <a:pt x="104" y="53"/>
                  <a:pt x="105" y="55"/>
                  <a:pt x="107" y="56"/>
                </a:cubicBezTo>
                <a:cubicBezTo>
                  <a:pt x="109" y="56"/>
                  <a:pt x="110" y="57"/>
                  <a:pt x="111" y="57"/>
                </a:cubicBezTo>
                <a:cubicBezTo>
                  <a:pt x="111" y="57"/>
                  <a:pt x="111" y="57"/>
                  <a:pt x="111" y="57"/>
                </a:cubicBezTo>
                <a:cubicBezTo>
                  <a:pt x="111" y="60"/>
                  <a:pt x="111" y="63"/>
                  <a:pt x="111" y="65"/>
                </a:cubicBezTo>
                <a:cubicBezTo>
                  <a:pt x="111" y="65"/>
                  <a:pt x="111" y="66"/>
                  <a:pt x="111" y="66"/>
                </a:cubicBezTo>
                <a:cubicBezTo>
                  <a:pt x="108" y="69"/>
                  <a:pt x="106" y="73"/>
                  <a:pt x="103" y="76"/>
                </a:cubicBezTo>
                <a:cubicBezTo>
                  <a:pt x="103" y="76"/>
                  <a:pt x="102" y="77"/>
                  <a:pt x="102" y="77"/>
                </a:cubicBezTo>
                <a:cubicBezTo>
                  <a:pt x="100" y="77"/>
                  <a:pt x="99" y="77"/>
                  <a:pt x="97" y="77"/>
                </a:cubicBezTo>
                <a:cubicBezTo>
                  <a:pt x="94" y="77"/>
                  <a:pt x="91" y="79"/>
                  <a:pt x="91" y="82"/>
                </a:cubicBezTo>
                <a:cubicBezTo>
                  <a:pt x="91" y="85"/>
                  <a:pt x="91" y="88"/>
                  <a:pt x="91" y="91"/>
                </a:cubicBezTo>
                <a:cubicBezTo>
                  <a:pt x="91" y="92"/>
                  <a:pt x="91" y="93"/>
                  <a:pt x="92" y="94"/>
                </a:cubicBezTo>
                <a:cubicBezTo>
                  <a:pt x="92" y="94"/>
                  <a:pt x="92" y="94"/>
                  <a:pt x="92" y="94"/>
                </a:cubicBezTo>
                <a:cubicBezTo>
                  <a:pt x="91" y="95"/>
                  <a:pt x="91" y="96"/>
                  <a:pt x="91" y="97"/>
                </a:cubicBezTo>
                <a:cubicBezTo>
                  <a:pt x="91" y="100"/>
                  <a:pt x="91" y="103"/>
                  <a:pt x="91" y="105"/>
                </a:cubicBezTo>
                <a:cubicBezTo>
                  <a:pt x="91" y="106"/>
                  <a:pt x="91" y="107"/>
                  <a:pt x="92" y="108"/>
                </a:cubicBezTo>
                <a:cubicBezTo>
                  <a:pt x="92" y="108"/>
                  <a:pt x="92" y="108"/>
                  <a:pt x="92" y="109"/>
                </a:cubicBezTo>
                <a:cubicBezTo>
                  <a:pt x="91" y="109"/>
                  <a:pt x="91" y="110"/>
                  <a:pt x="91" y="111"/>
                </a:cubicBezTo>
                <a:cubicBezTo>
                  <a:pt x="91" y="114"/>
                  <a:pt x="91" y="117"/>
                  <a:pt x="91" y="120"/>
                </a:cubicBezTo>
                <a:cubicBezTo>
                  <a:pt x="91" y="121"/>
                  <a:pt x="91" y="122"/>
                  <a:pt x="92" y="122"/>
                </a:cubicBezTo>
                <a:cubicBezTo>
                  <a:pt x="92" y="123"/>
                  <a:pt x="92" y="123"/>
                  <a:pt x="92" y="123"/>
                </a:cubicBezTo>
                <a:cubicBezTo>
                  <a:pt x="91" y="124"/>
                  <a:pt x="91" y="125"/>
                  <a:pt x="91" y="125"/>
                </a:cubicBezTo>
                <a:cubicBezTo>
                  <a:pt x="91" y="128"/>
                  <a:pt x="91" y="131"/>
                  <a:pt x="91" y="134"/>
                </a:cubicBezTo>
                <a:cubicBezTo>
                  <a:pt x="91" y="136"/>
                  <a:pt x="91" y="137"/>
                  <a:pt x="92" y="138"/>
                </a:cubicBezTo>
                <a:cubicBezTo>
                  <a:pt x="93" y="139"/>
                  <a:pt x="95" y="140"/>
                  <a:pt x="97" y="140"/>
                </a:cubicBezTo>
                <a:cubicBezTo>
                  <a:pt x="104" y="140"/>
                  <a:pt x="112" y="140"/>
                  <a:pt x="119" y="140"/>
                </a:cubicBezTo>
                <a:cubicBezTo>
                  <a:pt x="123" y="140"/>
                  <a:pt x="127" y="140"/>
                  <a:pt x="131" y="140"/>
                </a:cubicBezTo>
                <a:cubicBezTo>
                  <a:pt x="135" y="140"/>
                  <a:pt x="137" y="138"/>
                  <a:pt x="137" y="134"/>
                </a:cubicBezTo>
                <a:cubicBezTo>
                  <a:pt x="137" y="131"/>
                  <a:pt x="137" y="129"/>
                  <a:pt x="137" y="126"/>
                </a:cubicBezTo>
                <a:cubicBezTo>
                  <a:pt x="137" y="125"/>
                  <a:pt x="137" y="124"/>
                  <a:pt x="137" y="123"/>
                </a:cubicBezTo>
                <a:cubicBezTo>
                  <a:pt x="136" y="123"/>
                  <a:pt x="136" y="123"/>
                  <a:pt x="137" y="122"/>
                </a:cubicBezTo>
                <a:cubicBezTo>
                  <a:pt x="137" y="122"/>
                  <a:pt x="137" y="121"/>
                  <a:pt x="137" y="120"/>
                </a:cubicBezTo>
                <a:cubicBezTo>
                  <a:pt x="137" y="117"/>
                  <a:pt x="137" y="114"/>
                  <a:pt x="137" y="111"/>
                </a:cubicBezTo>
                <a:cubicBezTo>
                  <a:pt x="137" y="110"/>
                  <a:pt x="137" y="110"/>
                  <a:pt x="137" y="109"/>
                </a:cubicBezTo>
                <a:cubicBezTo>
                  <a:pt x="136" y="108"/>
                  <a:pt x="136" y="108"/>
                  <a:pt x="137" y="108"/>
                </a:cubicBezTo>
                <a:cubicBezTo>
                  <a:pt x="137" y="107"/>
                  <a:pt x="137" y="106"/>
                  <a:pt x="137" y="105"/>
                </a:cubicBezTo>
                <a:cubicBezTo>
                  <a:pt x="137" y="103"/>
                  <a:pt x="137" y="100"/>
                  <a:pt x="137" y="97"/>
                </a:cubicBezTo>
                <a:cubicBezTo>
                  <a:pt x="137" y="96"/>
                  <a:pt x="137" y="95"/>
                  <a:pt x="137" y="94"/>
                </a:cubicBezTo>
                <a:cubicBezTo>
                  <a:pt x="136" y="94"/>
                  <a:pt x="136" y="94"/>
                  <a:pt x="137" y="94"/>
                </a:cubicBezTo>
                <a:cubicBezTo>
                  <a:pt x="137" y="93"/>
                  <a:pt x="137" y="92"/>
                  <a:pt x="137" y="91"/>
                </a:cubicBezTo>
                <a:cubicBezTo>
                  <a:pt x="137" y="88"/>
                  <a:pt x="137" y="85"/>
                  <a:pt x="137" y="82"/>
                </a:cubicBezTo>
                <a:cubicBezTo>
                  <a:pt x="137" y="79"/>
                  <a:pt x="135" y="77"/>
                  <a:pt x="131" y="77"/>
                </a:cubicBezTo>
                <a:cubicBezTo>
                  <a:pt x="130" y="77"/>
                  <a:pt x="128" y="77"/>
                  <a:pt x="126" y="77"/>
                </a:cubicBezTo>
                <a:cubicBezTo>
                  <a:pt x="126" y="77"/>
                  <a:pt x="126" y="76"/>
                  <a:pt x="125" y="76"/>
                </a:cubicBezTo>
                <a:cubicBezTo>
                  <a:pt x="123" y="73"/>
                  <a:pt x="120" y="69"/>
                  <a:pt x="117" y="65"/>
                </a:cubicBezTo>
                <a:cubicBezTo>
                  <a:pt x="117" y="65"/>
                  <a:pt x="117" y="65"/>
                  <a:pt x="117" y="65"/>
                </a:cubicBezTo>
                <a:cubicBezTo>
                  <a:pt x="117" y="62"/>
                  <a:pt x="117" y="60"/>
                  <a:pt x="117" y="58"/>
                </a:cubicBezTo>
                <a:cubicBezTo>
                  <a:pt x="117" y="57"/>
                  <a:pt x="117" y="57"/>
                  <a:pt x="118" y="57"/>
                </a:cubicBezTo>
                <a:cubicBezTo>
                  <a:pt x="121" y="56"/>
                  <a:pt x="124" y="54"/>
                  <a:pt x="127" y="52"/>
                </a:cubicBezTo>
                <a:cubicBezTo>
                  <a:pt x="127" y="52"/>
                  <a:pt x="127" y="52"/>
                  <a:pt x="128" y="52"/>
                </a:cubicBezTo>
                <a:cubicBezTo>
                  <a:pt x="131" y="52"/>
                  <a:pt x="134" y="52"/>
                  <a:pt x="137" y="52"/>
                </a:cubicBezTo>
                <a:cubicBezTo>
                  <a:pt x="143" y="51"/>
                  <a:pt x="146" y="48"/>
                  <a:pt x="147" y="42"/>
                </a:cubicBezTo>
                <a:cubicBezTo>
                  <a:pt x="148" y="38"/>
                  <a:pt x="148" y="33"/>
                  <a:pt x="147" y="29"/>
                </a:cubicBezTo>
                <a:cubicBezTo>
                  <a:pt x="147" y="28"/>
                  <a:pt x="146" y="27"/>
                  <a:pt x="145" y="27"/>
                </a:cubicBezTo>
                <a:cubicBezTo>
                  <a:pt x="141" y="26"/>
                  <a:pt x="137" y="26"/>
                  <a:pt x="133" y="26"/>
                </a:cubicBezTo>
                <a:cubicBezTo>
                  <a:pt x="130" y="27"/>
                  <a:pt x="128" y="28"/>
                  <a:pt x="126" y="29"/>
                </a:cubicBezTo>
                <a:cubicBezTo>
                  <a:pt x="124" y="31"/>
                  <a:pt x="123" y="34"/>
                  <a:pt x="122" y="37"/>
                </a:cubicBezTo>
                <a:cubicBezTo>
                  <a:pt x="122" y="41"/>
                  <a:pt x="122" y="44"/>
                  <a:pt x="123" y="47"/>
                </a:cubicBezTo>
                <a:cubicBezTo>
                  <a:pt x="123" y="48"/>
                  <a:pt x="123" y="48"/>
                  <a:pt x="122" y="48"/>
                </a:cubicBezTo>
                <a:cubicBezTo>
                  <a:pt x="121" y="49"/>
                  <a:pt x="119" y="50"/>
                  <a:pt x="118" y="51"/>
                </a:cubicBezTo>
                <a:cubicBezTo>
                  <a:pt x="117" y="51"/>
                  <a:pt x="117" y="51"/>
                  <a:pt x="117" y="51"/>
                </a:cubicBezTo>
                <a:cubicBezTo>
                  <a:pt x="117" y="51"/>
                  <a:pt x="117" y="51"/>
                  <a:pt x="117" y="51"/>
                </a:cubicBezTo>
                <a:cubicBezTo>
                  <a:pt x="117" y="44"/>
                  <a:pt x="117" y="38"/>
                  <a:pt x="117" y="31"/>
                </a:cubicBezTo>
                <a:cubicBezTo>
                  <a:pt x="117" y="31"/>
                  <a:pt x="117" y="30"/>
                  <a:pt x="117" y="30"/>
                </a:cubicBezTo>
                <a:cubicBezTo>
                  <a:pt x="120" y="28"/>
                  <a:pt x="123" y="26"/>
                  <a:pt x="125" y="23"/>
                </a:cubicBezTo>
                <a:cubicBezTo>
                  <a:pt x="126" y="21"/>
                  <a:pt x="127" y="19"/>
                  <a:pt x="127" y="17"/>
                </a:cubicBezTo>
                <a:cubicBezTo>
                  <a:pt x="127" y="14"/>
                  <a:pt x="126" y="12"/>
                  <a:pt x="125" y="10"/>
                </a:cubicBezTo>
                <a:cubicBezTo>
                  <a:pt x="124" y="7"/>
                  <a:pt x="122" y="5"/>
                  <a:pt x="119" y="3"/>
                </a:cubicBezTo>
                <a:cubicBezTo>
                  <a:pt x="118" y="2"/>
                  <a:pt x="116" y="1"/>
                  <a:pt x="115" y="0"/>
                </a:cubicBezTo>
                <a:cubicBezTo>
                  <a:pt x="114" y="0"/>
                  <a:pt x="114" y="0"/>
                  <a:pt x="114" y="0"/>
                </a:cubicBezTo>
                <a:cubicBezTo>
                  <a:pt x="112" y="1"/>
                  <a:pt x="111" y="1"/>
                  <a:pt x="110" y="2"/>
                </a:cubicBezTo>
                <a:cubicBezTo>
                  <a:pt x="107" y="4"/>
                  <a:pt x="105" y="7"/>
                  <a:pt x="103" y="10"/>
                </a:cubicBezTo>
                <a:cubicBezTo>
                  <a:pt x="102" y="11"/>
                  <a:pt x="101" y="13"/>
                  <a:pt x="101" y="16"/>
                </a:cubicBezTo>
                <a:cubicBezTo>
                  <a:pt x="101" y="18"/>
                  <a:pt x="102" y="21"/>
                  <a:pt x="103" y="23"/>
                </a:cubicBezTo>
                <a:cubicBezTo>
                  <a:pt x="105" y="26"/>
                  <a:pt x="108" y="28"/>
                  <a:pt x="111" y="30"/>
                </a:cubicBezTo>
                <a:cubicBezTo>
                  <a:pt x="111" y="30"/>
                  <a:pt x="111" y="31"/>
                  <a:pt x="111" y="31"/>
                </a:cubicBezTo>
                <a:cubicBezTo>
                  <a:pt x="111" y="38"/>
                  <a:pt x="111" y="44"/>
                  <a:pt x="111" y="50"/>
                </a:cubicBezTo>
                <a:cubicBezTo>
                  <a:pt x="111" y="51"/>
                  <a:pt x="111" y="51"/>
                  <a:pt x="111" y="51"/>
                </a:cubicBezTo>
                <a:cubicBezTo>
                  <a:pt x="109" y="50"/>
                  <a:pt x="108" y="49"/>
                  <a:pt x="107" y="48"/>
                </a:cubicBezTo>
                <a:cubicBezTo>
                  <a:pt x="106" y="48"/>
                  <a:pt x="106" y="48"/>
                  <a:pt x="106" y="47"/>
                </a:cubicBezTo>
                <a:cubicBezTo>
                  <a:pt x="106" y="47"/>
                  <a:pt x="106" y="47"/>
                  <a:pt x="106" y="46"/>
                </a:cubicBezTo>
                <a:cubicBezTo>
                  <a:pt x="107" y="43"/>
                  <a:pt x="107" y="40"/>
                  <a:pt x="106" y="36"/>
                </a:cubicBezTo>
                <a:cubicBezTo>
                  <a:pt x="105" y="32"/>
                  <a:pt x="103" y="28"/>
                  <a:pt x="98" y="27"/>
                </a:cubicBezTo>
                <a:cubicBezTo>
                  <a:pt x="93" y="26"/>
                  <a:pt x="88" y="26"/>
                  <a:pt x="84" y="27"/>
                </a:cubicBezTo>
                <a:cubicBezTo>
                  <a:pt x="83" y="27"/>
                  <a:pt x="82" y="28"/>
                  <a:pt x="82" y="29"/>
                </a:cubicBezTo>
                <a:cubicBezTo>
                  <a:pt x="81" y="33"/>
                  <a:pt x="81" y="37"/>
                  <a:pt x="81" y="41"/>
                </a:cubicBezTo>
                <a:cubicBezTo>
                  <a:pt x="82" y="47"/>
                  <a:pt x="86" y="51"/>
                  <a:pt x="92" y="52"/>
                </a:cubicBezTo>
                <a:close/>
                <a:moveTo>
                  <a:pt x="128" y="37"/>
                </a:moveTo>
                <a:cubicBezTo>
                  <a:pt x="129" y="34"/>
                  <a:pt x="131" y="33"/>
                  <a:pt x="134" y="32"/>
                </a:cubicBezTo>
                <a:cubicBezTo>
                  <a:pt x="136" y="32"/>
                  <a:pt x="139" y="32"/>
                  <a:pt x="141" y="32"/>
                </a:cubicBezTo>
                <a:cubicBezTo>
                  <a:pt x="142" y="32"/>
                  <a:pt x="142" y="32"/>
                  <a:pt x="142" y="33"/>
                </a:cubicBezTo>
                <a:cubicBezTo>
                  <a:pt x="142" y="34"/>
                  <a:pt x="142" y="36"/>
                  <a:pt x="142" y="37"/>
                </a:cubicBezTo>
                <a:cubicBezTo>
                  <a:pt x="142" y="38"/>
                  <a:pt x="142" y="39"/>
                  <a:pt x="142" y="41"/>
                </a:cubicBezTo>
                <a:cubicBezTo>
                  <a:pt x="141" y="44"/>
                  <a:pt x="139" y="45"/>
                  <a:pt x="136" y="46"/>
                </a:cubicBezTo>
                <a:cubicBezTo>
                  <a:pt x="134" y="46"/>
                  <a:pt x="131" y="46"/>
                  <a:pt x="128" y="46"/>
                </a:cubicBezTo>
                <a:cubicBezTo>
                  <a:pt x="128" y="46"/>
                  <a:pt x="128" y="46"/>
                  <a:pt x="128" y="46"/>
                </a:cubicBezTo>
                <a:cubicBezTo>
                  <a:pt x="128" y="43"/>
                  <a:pt x="128" y="40"/>
                  <a:pt x="128" y="37"/>
                </a:cubicBezTo>
                <a:close/>
                <a:moveTo>
                  <a:pt x="97" y="97"/>
                </a:moveTo>
                <a:cubicBezTo>
                  <a:pt x="131" y="97"/>
                  <a:pt x="131" y="97"/>
                  <a:pt x="131" y="97"/>
                </a:cubicBezTo>
                <a:cubicBezTo>
                  <a:pt x="131" y="105"/>
                  <a:pt x="131" y="105"/>
                  <a:pt x="131" y="105"/>
                </a:cubicBezTo>
                <a:cubicBezTo>
                  <a:pt x="97" y="105"/>
                  <a:pt x="97" y="105"/>
                  <a:pt x="97" y="105"/>
                </a:cubicBezTo>
                <a:lnTo>
                  <a:pt x="97" y="97"/>
                </a:lnTo>
                <a:close/>
                <a:moveTo>
                  <a:pt x="131" y="111"/>
                </a:moveTo>
                <a:cubicBezTo>
                  <a:pt x="131" y="120"/>
                  <a:pt x="131" y="120"/>
                  <a:pt x="131" y="120"/>
                </a:cubicBezTo>
                <a:cubicBezTo>
                  <a:pt x="97" y="120"/>
                  <a:pt x="97" y="120"/>
                  <a:pt x="97" y="120"/>
                </a:cubicBezTo>
                <a:cubicBezTo>
                  <a:pt x="97" y="111"/>
                  <a:pt x="97" y="111"/>
                  <a:pt x="97" y="111"/>
                </a:cubicBezTo>
                <a:lnTo>
                  <a:pt x="131" y="111"/>
                </a:lnTo>
                <a:close/>
                <a:moveTo>
                  <a:pt x="131" y="134"/>
                </a:moveTo>
                <a:cubicBezTo>
                  <a:pt x="97" y="134"/>
                  <a:pt x="97" y="134"/>
                  <a:pt x="97" y="134"/>
                </a:cubicBezTo>
                <a:cubicBezTo>
                  <a:pt x="97" y="126"/>
                  <a:pt x="97" y="126"/>
                  <a:pt x="97" y="126"/>
                </a:cubicBezTo>
                <a:cubicBezTo>
                  <a:pt x="131" y="126"/>
                  <a:pt x="131" y="126"/>
                  <a:pt x="131" y="126"/>
                </a:cubicBezTo>
                <a:lnTo>
                  <a:pt x="131" y="134"/>
                </a:lnTo>
                <a:close/>
                <a:moveTo>
                  <a:pt x="131" y="82"/>
                </a:moveTo>
                <a:cubicBezTo>
                  <a:pt x="131" y="91"/>
                  <a:pt x="131" y="91"/>
                  <a:pt x="131" y="91"/>
                </a:cubicBezTo>
                <a:cubicBezTo>
                  <a:pt x="97" y="91"/>
                  <a:pt x="97" y="91"/>
                  <a:pt x="97" y="91"/>
                </a:cubicBezTo>
                <a:cubicBezTo>
                  <a:pt x="97" y="82"/>
                  <a:pt x="97" y="82"/>
                  <a:pt x="97" y="82"/>
                </a:cubicBezTo>
                <a:lnTo>
                  <a:pt x="131" y="82"/>
                </a:lnTo>
                <a:close/>
                <a:moveTo>
                  <a:pt x="108" y="20"/>
                </a:moveTo>
                <a:cubicBezTo>
                  <a:pt x="108" y="20"/>
                  <a:pt x="108" y="19"/>
                  <a:pt x="108" y="19"/>
                </a:cubicBezTo>
                <a:cubicBezTo>
                  <a:pt x="107" y="17"/>
                  <a:pt x="107" y="15"/>
                  <a:pt x="108" y="13"/>
                </a:cubicBezTo>
                <a:cubicBezTo>
                  <a:pt x="109" y="11"/>
                  <a:pt x="110" y="9"/>
                  <a:pt x="112" y="8"/>
                </a:cubicBezTo>
                <a:cubicBezTo>
                  <a:pt x="113" y="7"/>
                  <a:pt x="113" y="7"/>
                  <a:pt x="114" y="7"/>
                </a:cubicBezTo>
                <a:cubicBezTo>
                  <a:pt x="114" y="7"/>
                  <a:pt x="114" y="7"/>
                  <a:pt x="114" y="7"/>
                </a:cubicBezTo>
                <a:cubicBezTo>
                  <a:pt x="117" y="8"/>
                  <a:pt x="119" y="10"/>
                  <a:pt x="120" y="12"/>
                </a:cubicBezTo>
                <a:cubicBezTo>
                  <a:pt x="121" y="13"/>
                  <a:pt x="121" y="15"/>
                  <a:pt x="121" y="16"/>
                </a:cubicBezTo>
                <a:cubicBezTo>
                  <a:pt x="121" y="17"/>
                  <a:pt x="121" y="18"/>
                  <a:pt x="120" y="19"/>
                </a:cubicBezTo>
                <a:cubicBezTo>
                  <a:pt x="119" y="21"/>
                  <a:pt x="117" y="23"/>
                  <a:pt x="115" y="25"/>
                </a:cubicBezTo>
                <a:cubicBezTo>
                  <a:pt x="115" y="25"/>
                  <a:pt x="115" y="25"/>
                  <a:pt x="114" y="25"/>
                </a:cubicBezTo>
                <a:cubicBezTo>
                  <a:pt x="114" y="25"/>
                  <a:pt x="113" y="25"/>
                  <a:pt x="113" y="25"/>
                </a:cubicBezTo>
                <a:cubicBezTo>
                  <a:pt x="111" y="23"/>
                  <a:pt x="110" y="22"/>
                  <a:pt x="108" y="20"/>
                </a:cubicBezTo>
                <a:close/>
                <a:moveTo>
                  <a:pt x="114" y="71"/>
                </a:moveTo>
                <a:cubicBezTo>
                  <a:pt x="116" y="73"/>
                  <a:pt x="117" y="75"/>
                  <a:pt x="118" y="77"/>
                </a:cubicBezTo>
                <a:cubicBezTo>
                  <a:pt x="110" y="77"/>
                  <a:pt x="110" y="77"/>
                  <a:pt x="110" y="77"/>
                </a:cubicBezTo>
                <a:cubicBezTo>
                  <a:pt x="111" y="75"/>
                  <a:pt x="113" y="73"/>
                  <a:pt x="114" y="71"/>
                </a:cubicBezTo>
                <a:close/>
                <a:moveTo>
                  <a:pt x="87" y="33"/>
                </a:moveTo>
                <a:cubicBezTo>
                  <a:pt x="87" y="32"/>
                  <a:pt x="87" y="32"/>
                  <a:pt x="88" y="32"/>
                </a:cubicBezTo>
                <a:cubicBezTo>
                  <a:pt x="89" y="32"/>
                  <a:pt x="90" y="32"/>
                  <a:pt x="92" y="32"/>
                </a:cubicBezTo>
                <a:cubicBezTo>
                  <a:pt x="93" y="32"/>
                  <a:pt x="94" y="32"/>
                  <a:pt x="96" y="32"/>
                </a:cubicBezTo>
                <a:cubicBezTo>
                  <a:pt x="99" y="33"/>
                  <a:pt x="100" y="35"/>
                  <a:pt x="101" y="37"/>
                </a:cubicBezTo>
                <a:cubicBezTo>
                  <a:pt x="101" y="40"/>
                  <a:pt x="101" y="42"/>
                  <a:pt x="101" y="44"/>
                </a:cubicBezTo>
                <a:cubicBezTo>
                  <a:pt x="101" y="44"/>
                  <a:pt x="101" y="44"/>
                  <a:pt x="101" y="44"/>
                </a:cubicBezTo>
                <a:cubicBezTo>
                  <a:pt x="101" y="45"/>
                  <a:pt x="101" y="45"/>
                  <a:pt x="101" y="46"/>
                </a:cubicBezTo>
                <a:cubicBezTo>
                  <a:pt x="100" y="46"/>
                  <a:pt x="100" y="46"/>
                  <a:pt x="99" y="46"/>
                </a:cubicBezTo>
                <a:cubicBezTo>
                  <a:pt x="97" y="46"/>
                  <a:pt x="95" y="46"/>
                  <a:pt x="93" y="46"/>
                </a:cubicBezTo>
                <a:cubicBezTo>
                  <a:pt x="89" y="45"/>
                  <a:pt x="88" y="44"/>
                  <a:pt x="87" y="40"/>
                </a:cubicBezTo>
                <a:cubicBezTo>
                  <a:pt x="86" y="38"/>
                  <a:pt x="87" y="35"/>
                  <a:pt x="87" y="33"/>
                </a:cubicBezTo>
                <a:close/>
                <a:moveTo>
                  <a:pt x="172" y="146"/>
                </a:moveTo>
                <a:cubicBezTo>
                  <a:pt x="94" y="146"/>
                  <a:pt x="94" y="146"/>
                  <a:pt x="94" y="146"/>
                </a:cubicBezTo>
                <a:cubicBezTo>
                  <a:pt x="94" y="146"/>
                  <a:pt x="94" y="146"/>
                  <a:pt x="93" y="146"/>
                </a:cubicBezTo>
                <a:cubicBezTo>
                  <a:pt x="92" y="146"/>
                  <a:pt x="90" y="148"/>
                  <a:pt x="91" y="150"/>
                </a:cubicBezTo>
                <a:cubicBezTo>
                  <a:pt x="92" y="151"/>
                  <a:pt x="93" y="151"/>
                  <a:pt x="94" y="151"/>
                </a:cubicBezTo>
                <a:cubicBezTo>
                  <a:pt x="172" y="151"/>
                  <a:pt x="172" y="151"/>
                  <a:pt x="172" y="151"/>
                </a:cubicBezTo>
                <a:cubicBezTo>
                  <a:pt x="173" y="151"/>
                  <a:pt x="173" y="151"/>
                  <a:pt x="173" y="151"/>
                </a:cubicBezTo>
                <a:cubicBezTo>
                  <a:pt x="176" y="152"/>
                  <a:pt x="178" y="153"/>
                  <a:pt x="179" y="156"/>
                </a:cubicBezTo>
                <a:cubicBezTo>
                  <a:pt x="179" y="158"/>
                  <a:pt x="179" y="160"/>
                  <a:pt x="177" y="162"/>
                </a:cubicBezTo>
                <a:cubicBezTo>
                  <a:pt x="177" y="162"/>
                  <a:pt x="177" y="162"/>
                  <a:pt x="176" y="163"/>
                </a:cubicBezTo>
                <a:cubicBezTo>
                  <a:pt x="169" y="164"/>
                  <a:pt x="162" y="166"/>
                  <a:pt x="155" y="168"/>
                </a:cubicBezTo>
                <a:cubicBezTo>
                  <a:pt x="140" y="172"/>
                  <a:pt x="126" y="175"/>
                  <a:pt x="111" y="177"/>
                </a:cubicBezTo>
                <a:cubicBezTo>
                  <a:pt x="106" y="178"/>
                  <a:pt x="101" y="178"/>
                  <a:pt x="96" y="179"/>
                </a:cubicBezTo>
                <a:cubicBezTo>
                  <a:pt x="91" y="179"/>
                  <a:pt x="86" y="179"/>
                  <a:pt x="82" y="179"/>
                </a:cubicBezTo>
                <a:cubicBezTo>
                  <a:pt x="79" y="179"/>
                  <a:pt x="77" y="178"/>
                  <a:pt x="74" y="177"/>
                </a:cubicBezTo>
                <a:cubicBezTo>
                  <a:pt x="56" y="170"/>
                  <a:pt x="39" y="163"/>
                  <a:pt x="21" y="156"/>
                </a:cubicBezTo>
                <a:cubicBezTo>
                  <a:pt x="20" y="156"/>
                  <a:pt x="20" y="156"/>
                  <a:pt x="20" y="155"/>
                </a:cubicBezTo>
                <a:cubicBezTo>
                  <a:pt x="20" y="146"/>
                  <a:pt x="20" y="137"/>
                  <a:pt x="20" y="128"/>
                </a:cubicBezTo>
                <a:cubicBezTo>
                  <a:pt x="20" y="128"/>
                  <a:pt x="20" y="127"/>
                  <a:pt x="20" y="127"/>
                </a:cubicBezTo>
                <a:cubicBezTo>
                  <a:pt x="20" y="125"/>
                  <a:pt x="20" y="123"/>
                  <a:pt x="20" y="121"/>
                </a:cubicBezTo>
                <a:cubicBezTo>
                  <a:pt x="20" y="119"/>
                  <a:pt x="20" y="118"/>
                  <a:pt x="19" y="118"/>
                </a:cubicBezTo>
                <a:cubicBezTo>
                  <a:pt x="17" y="117"/>
                  <a:pt x="15" y="119"/>
                  <a:pt x="15" y="121"/>
                </a:cubicBezTo>
                <a:cubicBezTo>
                  <a:pt x="15" y="123"/>
                  <a:pt x="15" y="126"/>
                  <a:pt x="15" y="128"/>
                </a:cubicBezTo>
                <a:cubicBezTo>
                  <a:pt x="15" y="137"/>
                  <a:pt x="15" y="146"/>
                  <a:pt x="15" y="155"/>
                </a:cubicBezTo>
                <a:cubicBezTo>
                  <a:pt x="15" y="156"/>
                  <a:pt x="15" y="156"/>
                  <a:pt x="15" y="156"/>
                </a:cubicBezTo>
                <a:cubicBezTo>
                  <a:pt x="6" y="156"/>
                  <a:pt x="6" y="156"/>
                  <a:pt x="6" y="156"/>
                </a:cubicBezTo>
                <a:cubicBezTo>
                  <a:pt x="6" y="155"/>
                  <a:pt x="6" y="155"/>
                  <a:pt x="6" y="155"/>
                </a:cubicBezTo>
                <a:cubicBezTo>
                  <a:pt x="6" y="146"/>
                  <a:pt x="6" y="136"/>
                  <a:pt x="6" y="127"/>
                </a:cubicBezTo>
                <a:cubicBezTo>
                  <a:pt x="6" y="118"/>
                  <a:pt x="6" y="108"/>
                  <a:pt x="6" y="99"/>
                </a:cubicBezTo>
                <a:cubicBezTo>
                  <a:pt x="6" y="98"/>
                  <a:pt x="6" y="98"/>
                  <a:pt x="6" y="98"/>
                </a:cubicBezTo>
                <a:cubicBezTo>
                  <a:pt x="17" y="98"/>
                  <a:pt x="27" y="98"/>
                  <a:pt x="38" y="98"/>
                </a:cubicBezTo>
                <a:cubicBezTo>
                  <a:pt x="38" y="98"/>
                  <a:pt x="39" y="98"/>
                  <a:pt x="39" y="99"/>
                </a:cubicBezTo>
                <a:cubicBezTo>
                  <a:pt x="42" y="101"/>
                  <a:pt x="46" y="104"/>
                  <a:pt x="50" y="106"/>
                </a:cubicBezTo>
                <a:cubicBezTo>
                  <a:pt x="58" y="112"/>
                  <a:pt x="66" y="118"/>
                  <a:pt x="74" y="124"/>
                </a:cubicBezTo>
                <a:cubicBezTo>
                  <a:pt x="80" y="128"/>
                  <a:pt x="79" y="136"/>
                  <a:pt x="73" y="140"/>
                </a:cubicBezTo>
                <a:cubicBezTo>
                  <a:pt x="70" y="142"/>
                  <a:pt x="67" y="141"/>
                  <a:pt x="64" y="139"/>
                </a:cubicBezTo>
                <a:cubicBezTo>
                  <a:pt x="58" y="136"/>
                  <a:pt x="52" y="132"/>
                  <a:pt x="46" y="128"/>
                </a:cubicBezTo>
                <a:cubicBezTo>
                  <a:pt x="45" y="128"/>
                  <a:pt x="44" y="128"/>
                  <a:pt x="43" y="128"/>
                </a:cubicBezTo>
                <a:cubicBezTo>
                  <a:pt x="42" y="128"/>
                  <a:pt x="41" y="129"/>
                  <a:pt x="41" y="130"/>
                </a:cubicBezTo>
                <a:cubicBezTo>
                  <a:pt x="41" y="131"/>
                  <a:pt x="41" y="132"/>
                  <a:pt x="42" y="133"/>
                </a:cubicBezTo>
                <a:cubicBezTo>
                  <a:pt x="48" y="137"/>
                  <a:pt x="54" y="141"/>
                  <a:pt x="61" y="144"/>
                </a:cubicBezTo>
                <a:cubicBezTo>
                  <a:pt x="64" y="146"/>
                  <a:pt x="67" y="147"/>
                  <a:pt x="71" y="147"/>
                </a:cubicBezTo>
                <a:cubicBezTo>
                  <a:pt x="78" y="146"/>
                  <a:pt x="84" y="139"/>
                  <a:pt x="84" y="132"/>
                </a:cubicBezTo>
                <a:cubicBezTo>
                  <a:pt x="84" y="127"/>
                  <a:pt x="82" y="122"/>
                  <a:pt x="77" y="119"/>
                </a:cubicBezTo>
                <a:cubicBezTo>
                  <a:pt x="65" y="110"/>
                  <a:pt x="53" y="102"/>
                  <a:pt x="41" y="93"/>
                </a:cubicBezTo>
                <a:cubicBezTo>
                  <a:pt x="41" y="93"/>
                  <a:pt x="40" y="92"/>
                  <a:pt x="39" y="92"/>
                </a:cubicBezTo>
                <a:cubicBezTo>
                  <a:pt x="31" y="92"/>
                  <a:pt x="23" y="92"/>
                  <a:pt x="15" y="92"/>
                </a:cubicBezTo>
                <a:cubicBezTo>
                  <a:pt x="3" y="92"/>
                  <a:pt x="3" y="92"/>
                  <a:pt x="3" y="92"/>
                </a:cubicBezTo>
                <a:cubicBezTo>
                  <a:pt x="2" y="92"/>
                  <a:pt x="1" y="93"/>
                  <a:pt x="0" y="95"/>
                </a:cubicBezTo>
                <a:cubicBezTo>
                  <a:pt x="0" y="95"/>
                  <a:pt x="0" y="95"/>
                  <a:pt x="0" y="95"/>
                </a:cubicBezTo>
                <a:cubicBezTo>
                  <a:pt x="0" y="159"/>
                  <a:pt x="0" y="159"/>
                  <a:pt x="0" y="159"/>
                </a:cubicBezTo>
                <a:cubicBezTo>
                  <a:pt x="0" y="159"/>
                  <a:pt x="0" y="159"/>
                  <a:pt x="0" y="159"/>
                </a:cubicBezTo>
                <a:cubicBezTo>
                  <a:pt x="1" y="161"/>
                  <a:pt x="2" y="161"/>
                  <a:pt x="3" y="161"/>
                </a:cubicBezTo>
                <a:cubicBezTo>
                  <a:pt x="8" y="161"/>
                  <a:pt x="13" y="161"/>
                  <a:pt x="18" y="161"/>
                </a:cubicBezTo>
                <a:cubicBezTo>
                  <a:pt x="19" y="161"/>
                  <a:pt x="19" y="161"/>
                  <a:pt x="20" y="162"/>
                </a:cubicBezTo>
                <a:cubicBezTo>
                  <a:pt x="37" y="169"/>
                  <a:pt x="55" y="176"/>
                  <a:pt x="72" y="183"/>
                </a:cubicBezTo>
                <a:cubicBezTo>
                  <a:pt x="74" y="183"/>
                  <a:pt x="77" y="184"/>
                  <a:pt x="79" y="184"/>
                </a:cubicBezTo>
                <a:cubicBezTo>
                  <a:pt x="81" y="184"/>
                  <a:pt x="83" y="185"/>
                  <a:pt x="84" y="185"/>
                </a:cubicBezTo>
                <a:cubicBezTo>
                  <a:pt x="84" y="185"/>
                  <a:pt x="85" y="185"/>
                  <a:pt x="85" y="185"/>
                </a:cubicBezTo>
                <a:cubicBezTo>
                  <a:pt x="91" y="185"/>
                  <a:pt x="91" y="185"/>
                  <a:pt x="91" y="185"/>
                </a:cubicBezTo>
                <a:cubicBezTo>
                  <a:pt x="92" y="185"/>
                  <a:pt x="93" y="185"/>
                  <a:pt x="94" y="185"/>
                </a:cubicBezTo>
                <a:cubicBezTo>
                  <a:pt x="98" y="184"/>
                  <a:pt x="103" y="184"/>
                  <a:pt x="108" y="183"/>
                </a:cubicBezTo>
                <a:cubicBezTo>
                  <a:pt x="113" y="183"/>
                  <a:pt x="117" y="182"/>
                  <a:pt x="122" y="181"/>
                </a:cubicBezTo>
                <a:cubicBezTo>
                  <a:pt x="130" y="180"/>
                  <a:pt x="137" y="178"/>
                  <a:pt x="144" y="177"/>
                </a:cubicBezTo>
                <a:cubicBezTo>
                  <a:pt x="154" y="175"/>
                  <a:pt x="164" y="172"/>
                  <a:pt x="174" y="169"/>
                </a:cubicBezTo>
                <a:cubicBezTo>
                  <a:pt x="175" y="169"/>
                  <a:pt x="177" y="168"/>
                  <a:pt x="179" y="168"/>
                </a:cubicBezTo>
                <a:cubicBezTo>
                  <a:pt x="179" y="168"/>
                  <a:pt x="180" y="168"/>
                  <a:pt x="180" y="167"/>
                </a:cubicBezTo>
                <a:cubicBezTo>
                  <a:pt x="183" y="165"/>
                  <a:pt x="184" y="163"/>
                  <a:pt x="185" y="159"/>
                </a:cubicBezTo>
                <a:cubicBezTo>
                  <a:pt x="185" y="159"/>
                  <a:pt x="185" y="159"/>
                  <a:pt x="185" y="159"/>
                </a:cubicBezTo>
                <a:cubicBezTo>
                  <a:pt x="185" y="157"/>
                  <a:pt x="185" y="157"/>
                  <a:pt x="185" y="157"/>
                </a:cubicBezTo>
                <a:cubicBezTo>
                  <a:pt x="185" y="156"/>
                  <a:pt x="185" y="156"/>
                  <a:pt x="185" y="155"/>
                </a:cubicBezTo>
                <a:cubicBezTo>
                  <a:pt x="183" y="149"/>
                  <a:pt x="179" y="146"/>
                  <a:pt x="172" y="146"/>
                </a:cubicBezTo>
                <a:close/>
                <a:moveTo>
                  <a:pt x="185" y="116"/>
                </a:moveTo>
                <a:cubicBezTo>
                  <a:pt x="185" y="116"/>
                  <a:pt x="184" y="115"/>
                  <a:pt x="184" y="114"/>
                </a:cubicBezTo>
                <a:cubicBezTo>
                  <a:pt x="182" y="102"/>
                  <a:pt x="171" y="95"/>
                  <a:pt x="159" y="97"/>
                </a:cubicBezTo>
                <a:cubicBezTo>
                  <a:pt x="147" y="99"/>
                  <a:pt x="139" y="111"/>
                  <a:pt x="142" y="123"/>
                </a:cubicBezTo>
                <a:cubicBezTo>
                  <a:pt x="145" y="135"/>
                  <a:pt x="156" y="142"/>
                  <a:pt x="167" y="140"/>
                </a:cubicBezTo>
                <a:cubicBezTo>
                  <a:pt x="176" y="138"/>
                  <a:pt x="183" y="131"/>
                  <a:pt x="184" y="123"/>
                </a:cubicBezTo>
                <a:cubicBezTo>
                  <a:pt x="184" y="122"/>
                  <a:pt x="185" y="121"/>
                  <a:pt x="185" y="120"/>
                </a:cubicBezTo>
                <a:cubicBezTo>
                  <a:pt x="185" y="117"/>
                  <a:pt x="185" y="117"/>
                  <a:pt x="185" y="117"/>
                </a:cubicBezTo>
                <a:cubicBezTo>
                  <a:pt x="185" y="117"/>
                  <a:pt x="185" y="117"/>
                  <a:pt x="185" y="116"/>
                </a:cubicBezTo>
                <a:close/>
                <a:moveTo>
                  <a:pt x="163" y="134"/>
                </a:moveTo>
                <a:cubicBezTo>
                  <a:pt x="154" y="134"/>
                  <a:pt x="147" y="127"/>
                  <a:pt x="147" y="118"/>
                </a:cubicBezTo>
                <a:cubicBezTo>
                  <a:pt x="147" y="110"/>
                  <a:pt x="154" y="103"/>
                  <a:pt x="163" y="103"/>
                </a:cubicBezTo>
                <a:cubicBezTo>
                  <a:pt x="172" y="103"/>
                  <a:pt x="179" y="110"/>
                  <a:pt x="179" y="118"/>
                </a:cubicBezTo>
                <a:cubicBezTo>
                  <a:pt x="179" y="127"/>
                  <a:pt x="172" y="134"/>
                  <a:pt x="163" y="134"/>
                </a:cubicBezTo>
                <a:close/>
                <a:moveTo>
                  <a:pt x="167" y="118"/>
                </a:moveTo>
                <a:cubicBezTo>
                  <a:pt x="166" y="118"/>
                  <a:pt x="165" y="117"/>
                  <a:pt x="164" y="117"/>
                </a:cubicBezTo>
                <a:cubicBezTo>
                  <a:pt x="163" y="116"/>
                  <a:pt x="162" y="116"/>
                  <a:pt x="161" y="116"/>
                </a:cubicBezTo>
                <a:cubicBezTo>
                  <a:pt x="161" y="116"/>
                  <a:pt x="161" y="115"/>
                  <a:pt x="161" y="114"/>
                </a:cubicBezTo>
                <a:cubicBezTo>
                  <a:pt x="161" y="114"/>
                  <a:pt x="161" y="113"/>
                  <a:pt x="162" y="113"/>
                </a:cubicBezTo>
                <a:cubicBezTo>
                  <a:pt x="162" y="113"/>
                  <a:pt x="163" y="113"/>
                  <a:pt x="164" y="113"/>
                </a:cubicBezTo>
                <a:cubicBezTo>
                  <a:pt x="165" y="113"/>
                  <a:pt x="166" y="113"/>
                  <a:pt x="167" y="114"/>
                </a:cubicBezTo>
                <a:cubicBezTo>
                  <a:pt x="167" y="115"/>
                  <a:pt x="168" y="115"/>
                  <a:pt x="168" y="114"/>
                </a:cubicBezTo>
                <a:cubicBezTo>
                  <a:pt x="169" y="114"/>
                  <a:pt x="169" y="113"/>
                  <a:pt x="168" y="112"/>
                </a:cubicBezTo>
                <a:cubicBezTo>
                  <a:pt x="168" y="112"/>
                  <a:pt x="168" y="112"/>
                  <a:pt x="168" y="112"/>
                </a:cubicBezTo>
                <a:cubicBezTo>
                  <a:pt x="167" y="111"/>
                  <a:pt x="166" y="110"/>
                  <a:pt x="164" y="110"/>
                </a:cubicBezTo>
                <a:cubicBezTo>
                  <a:pt x="164" y="110"/>
                  <a:pt x="164" y="109"/>
                  <a:pt x="164" y="109"/>
                </a:cubicBezTo>
                <a:cubicBezTo>
                  <a:pt x="164" y="108"/>
                  <a:pt x="164" y="108"/>
                  <a:pt x="163" y="108"/>
                </a:cubicBezTo>
                <a:cubicBezTo>
                  <a:pt x="163" y="108"/>
                  <a:pt x="162" y="108"/>
                  <a:pt x="162" y="109"/>
                </a:cubicBezTo>
                <a:cubicBezTo>
                  <a:pt x="162" y="109"/>
                  <a:pt x="162" y="110"/>
                  <a:pt x="162" y="110"/>
                </a:cubicBezTo>
                <a:cubicBezTo>
                  <a:pt x="162" y="110"/>
                  <a:pt x="162" y="110"/>
                  <a:pt x="162" y="110"/>
                </a:cubicBezTo>
                <a:cubicBezTo>
                  <a:pt x="161" y="111"/>
                  <a:pt x="159" y="111"/>
                  <a:pt x="159" y="112"/>
                </a:cubicBezTo>
                <a:cubicBezTo>
                  <a:pt x="157" y="114"/>
                  <a:pt x="158" y="117"/>
                  <a:pt x="160" y="118"/>
                </a:cubicBezTo>
                <a:cubicBezTo>
                  <a:pt x="160" y="118"/>
                  <a:pt x="162" y="119"/>
                  <a:pt x="163" y="119"/>
                </a:cubicBezTo>
                <a:cubicBezTo>
                  <a:pt x="163" y="120"/>
                  <a:pt x="164" y="120"/>
                  <a:pt x="165" y="120"/>
                </a:cubicBezTo>
                <a:cubicBezTo>
                  <a:pt x="166" y="121"/>
                  <a:pt x="167" y="121"/>
                  <a:pt x="166" y="122"/>
                </a:cubicBezTo>
                <a:cubicBezTo>
                  <a:pt x="166" y="123"/>
                  <a:pt x="166" y="124"/>
                  <a:pt x="165" y="124"/>
                </a:cubicBezTo>
                <a:cubicBezTo>
                  <a:pt x="163" y="124"/>
                  <a:pt x="161" y="124"/>
                  <a:pt x="160" y="123"/>
                </a:cubicBezTo>
                <a:cubicBezTo>
                  <a:pt x="159" y="122"/>
                  <a:pt x="159" y="122"/>
                  <a:pt x="159" y="122"/>
                </a:cubicBezTo>
                <a:cubicBezTo>
                  <a:pt x="159" y="122"/>
                  <a:pt x="158" y="122"/>
                  <a:pt x="158" y="122"/>
                </a:cubicBezTo>
                <a:cubicBezTo>
                  <a:pt x="157" y="123"/>
                  <a:pt x="157" y="123"/>
                  <a:pt x="157" y="124"/>
                </a:cubicBezTo>
                <a:cubicBezTo>
                  <a:pt x="158" y="125"/>
                  <a:pt x="160" y="126"/>
                  <a:pt x="161" y="126"/>
                </a:cubicBezTo>
                <a:cubicBezTo>
                  <a:pt x="161" y="126"/>
                  <a:pt x="162" y="127"/>
                  <a:pt x="162" y="127"/>
                </a:cubicBezTo>
                <a:cubicBezTo>
                  <a:pt x="162" y="127"/>
                  <a:pt x="162" y="127"/>
                  <a:pt x="162" y="127"/>
                </a:cubicBezTo>
                <a:cubicBezTo>
                  <a:pt x="162" y="127"/>
                  <a:pt x="162" y="128"/>
                  <a:pt x="162" y="128"/>
                </a:cubicBezTo>
                <a:cubicBezTo>
                  <a:pt x="162" y="129"/>
                  <a:pt x="163" y="129"/>
                  <a:pt x="163" y="129"/>
                </a:cubicBezTo>
                <a:cubicBezTo>
                  <a:pt x="164" y="129"/>
                  <a:pt x="164" y="129"/>
                  <a:pt x="164" y="128"/>
                </a:cubicBezTo>
                <a:cubicBezTo>
                  <a:pt x="164" y="127"/>
                  <a:pt x="164" y="127"/>
                  <a:pt x="164" y="127"/>
                </a:cubicBezTo>
                <a:cubicBezTo>
                  <a:pt x="165" y="127"/>
                  <a:pt x="165" y="127"/>
                  <a:pt x="165" y="127"/>
                </a:cubicBezTo>
                <a:cubicBezTo>
                  <a:pt x="166" y="126"/>
                  <a:pt x="167" y="126"/>
                  <a:pt x="168" y="125"/>
                </a:cubicBezTo>
                <a:cubicBezTo>
                  <a:pt x="170" y="123"/>
                  <a:pt x="169" y="120"/>
                  <a:pt x="167" y="118"/>
                </a:cubicBezTo>
                <a:close/>
              </a:path>
            </a:pathLst>
          </a:custGeom>
          <a:solidFill>
            <a:schemeClr val="accent2"/>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1" name="Freeform 13"/>
          <p:cNvSpPr/>
          <p:nvPr/>
        </p:nvSpPr>
        <p:spPr bwMode="auto">
          <a:xfrm>
            <a:off x="4324498" y="2619448"/>
            <a:ext cx="2744982" cy="3504012"/>
          </a:xfrm>
          <a:custGeom>
            <a:avLst/>
            <a:gdLst>
              <a:gd name="T0" fmla="*/ 1537 w 1848"/>
              <a:gd name="T1" fmla="*/ 0 h 2359"/>
              <a:gd name="T2" fmla="*/ 0 w 1848"/>
              <a:gd name="T3" fmla="*/ 0 h 2359"/>
              <a:gd name="T4" fmla="*/ 0 w 1848"/>
              <a:gd name="T5" fmla="*/ 2359 h 2359"/>
              <a:gd name="T6" fmla="*/ 1848 w 1848"/>
              <a:gd name="T7" fmla="*/ 2359 h 2359"/>
              <a:gd name="T8" fmla="*/ 1848 w 1848"/>
              <a:gd name="T9" fmla="*/ 311 h 2359"/>
              <a:gd name="T10" fmla="*/ 1537 w 1848"/>
              <a:gd name="T11" fmla="*/ 0 h 2359"/>
            </a:gdLst>
            <a:ahLst/>
            <a:cxnLst>
              <a:cxn ang="0">
                <a:pos x="T0" y="T1"/>
              </a:cxn>
              <a:cxn ang="0">
                <a:pos x="T2" y="T3"/>
              </a:cxn>
              <a:cxn ang="0">
                <a:pos x="T4" y="T5"/>
              </a:cxn>
              <a:cxn ang="0">
                <a:pos x="T6" y="T7"/>
              </a:cxn>
              <a:cxn ang="0">
                <a:pos x="T8" y="T9"/>
              </a:cxn>
              <a:cxn ang="0">
                <a:pos x="T10" y="T11"/>
              </a:cxn>
            </a:cxnLst>
            <a:rect l="0" t="0" r="r" b="b"/>
            <a:pathLst>
              <a:path w="1848" h="2359">
                <a:moveTo>
                  <a:pt x="1537" y="0"/>
                </a:moveTo>
                <a:lnTo>
                  <a:pt x="0" y="0"/>
                </a:lnTo>
                <a:lnTo>
                  <a:pt x="0" y="2359"/>
                </a:lnTo>
                <a:lnTo>
                  <a:pt x="1848" y="2359"/>
                </a:lnTo>
                <a:lnTo>
                  <a:pt x="1848" y="311"/>
                </a:lnTo>
                <a:lnTo>
                  <a:pt x="1537" y="0"/>
                </a:lnTo>
                <a:close/>
              </a:path>
            </a:pathLst>
          </a:custGeom>
          <a:solidFill>
            <a:schemeClr val="accent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2" name="Freeform 15"/>
          <p:cNvSpPr>
            <a:spLocks noEditPoints="1"/>
          </p:cNvSpPr>
          <p:nvPr/>
        </p:nvSpPr>
        <p:spPr bwMode="auto">
          <a:xfrm>
            <a:off x="1649329" y="3072488"/>
            <a:ext cx="454526" cy="583755"/>
          </a:xfrm>
          <a:custGeom>
            <a:avLst/>
            <a:gdLst>
              <a:gd name="T0" fmla="*/ 128 w 153"/>
              <a:gd name="T1" fmla="*/ 98 h 196"/>
              <a:gd name="T2" fmla="*/ 153 w 153"/>
              <a:gd name="T3" fmla="*/ 98 h 196"/>
              <a:gd name="T4" fmla="*/ 153 w 153"/>
              <a:gd name="T5" fmla="*/ 196 h 196"/>
              <a:gd name="T6" fmla="*/ 0 w 153"/>
              <a:gd name="T7" fmla="*/ 196 h 196"/>
              <a:gd name="T8" fmla="*/ 0 w 153"/>
              <a:gd name="T9" fmla="*/ 98 h 196"/>
              <a:gd name="T10" fmla="*/ 24 w 153"/>
              <a:gd name="T11" fmla="*/ 98 h 196"/>
              <a:gd name="T12" fmla="*/ 24 w 153"/>
              <a:gd name="T13" fmla="*/ 52 h 196"/>
              <a:gd name="T14" fmla="*/ 39 w 153"/>
              <a:gd name="T15" fmla="*/ 16 h 196"/>
              <a:gd name="T16" fmla="*/ 76 w 153"/>
              <a:gd name="T17" fmla="*/ 0 h 196"/>
              <a:gd name="T18" fmla="*/ 113 w 153"/>
              <a:gd name="T19" fmla="*/ 16 h 196"/>
              <a:gd name="T20" fmla="*/ 128 w 153"/>
              <a:gd name="T21" fmla="*/ 52 h 196"/>
              <a:gd name="T22" fmla="*/ 128 w 153"/>
              <a:gd name="T23" fmla="*/ 98 h 196"/>
              <a:gd name="T24" fmla="*/ 147 w 153"/>
              <a:gd name="T25" fmla="*/ 104 h 196"/>
              <a:gd name="T26" fmla="*/ 6 w 153"/>
              <a:gd name="T27" fmla="*/ 104 h 196"/>
              <a:gd name="T28" fmla="*/ 6 w 153"/>
              <a:gd name="T29" fmla="*/ 190 h 196"/>
              <a:gd name="T30" fmla="*/ 147 w 153"/>
              <a:gd name="T31" fmla="*/ 190 h 196"/>
              <a:gd name="T32" fmla="*/ 147 w 153"/>
              <a:gd name="T33" fmla="*/ 104 h 196"/>
              <a:gd name="T34" fmla="*/ 30 w 153"/>
              <a:gd name="T35" fmla="*/ 98 h 196"/>
              <a:gd name="T36" fmla="*/ 122 w 153"/>
              <a:gd name="T37" fmla="*/ 98 h 196"/>
              <a:gd name="T38" fmla="*/ 122 w 153"/>
              <a:gd name="T39" fmla="*/ 52 h 196"/>
              <a:gd name="T40" fmla="*/ 109 w 153"/>
              <a:gd name="T41" fmla="*/ 20 h 196"/>
              <a:gd name="T42" fmla="*/ 76 w 153"/>
              <a:gd name="T43" fmla="*/ 6 h 196"/>
              <a:gd name="T44" fmla="*/ 44 w 153"/>
              <a:gd name="T45" fmla="*/ 20 h 196"/>
              <a:gd name="T46" fmla="*/ 30 w 153"/>
              <a:gd name="T47" fmla="*/ 52 h 196"/>
              <a:gd name="T48" fmla="*/ 30 w 153"/>
              <a:gd name="T49" fmla="*/ 98 h 196"/>
              <a:gd name="T50" fmla="*/ 64 w 153"/>
              <a:gd name="T51" fmla="*/ 154 h 196"/>
              <a:gd name="T52" fmla="*/ 61 w 153"/>
              <a:gd name="T53" fmla="*/ 144 h 196"/>
              <a:gd name="T54" fmla="*/ 65 w 153"/>
              <a:gd name="T55" fmla="*/ 134 h 196"/>
              <a:gd name="T56" fmla="*/ 76 w 153"/>
              <a:gd name="T57" fmla="*/ 129 h 196"/>
              <a:gd name="T58" fmla="*/ 87 w 153"/>
              <a:gd name="T59" fmla="*/ 134 h 196"/>
              <a:gd name="T60" fmla="*/ 92 w 153"/>
              <a:gd name="T61" fmla="*/ 144 h 196"/>
              <a:gd name="T62" fmla="*/ 88 w 153"/>
              <a:gd name="T63" fmla="*/ 154 h 196"/>
              <a:gd name="T64" fmla="*/ 79 w 153"/>
              <a:gd name="T65" fmla="*/ 159 h 196"/>
              <a:gd name="T66" fmla="*/ 79 w 153"/>
              <a:gd name="T67" fmla="*/ 169 h 196"/>
              <a:gd name="T68" fmla="*/ 73 w 153"/>
              <a:gd name="T69" fmla="*/ 169 h 196"/>
              <a:gd name="T70" fmla="*/ 73 w 153"/>
              <a:gd name="T71" fmla="*/ 159 h 196"/>
              <a:gd name="T72" fmla="*/ 64 w 153"/>
              <a:gd name="T73" fmla="*/ 154 h 196"/>
              <a:gd name="T74" fmla="*/ 67 w 153"/>
              <a:gd name="T75" fmla="*/ 144 h 196"/>
              <a:gd name="T76" fmla="*/ 70 w 153"/>
              <a:gd name="T77" fmla="*/ 151 h 196"/>
              <a:gd name="T78" fmla="*/ 76 w 153"/>
              <a:gd name="T79" fmla="*/ 153 h 196"/>
              <a:gd name="T80" fmla="*/ 83 w 153"/>
              <a:gd name="T81" fmla="*/ 151 h 196"/>
              <a:gd name="T82" fmla="*/ 85 w 153"/>
              <a:gd name="T83" fmla="*/ 144 h 196"/>
              <a:gd name="T84" fmla="*/ 83 w 153"/>
              <a:gd name="T85" fmla="*/ 138 h 196"/>
              <a:gd name="T86" fmla="*/ 76 w 153"/>
              <a:gd name="T87" fmla="*/ 135 h 196"/>
              <a:gd name="T88" fmla="*/ 70 w 153"/>
              <a:gd name="T89" fmla="*/ 138 h 196"/>
              <a:gd name="T90" fmla="*/ 67 w 153"/>
              <a:gd name="T91" fmla="*/ 14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3" h="196">
                <a:moveTo>
                  <a:pt x="128" y="98"/>
                </a:moveTo>
                <a:cubicBezTo>
                  <a:pt x="153" y="98"/>
                  <a:pt x="153" y="98"/>
                  <a:pt x="153" y="98"/>
                </a:cubicBezTo>
                <a:cubicBezTo>
                  <a:pt x="153" y="196"/>
                  <a:pt x="153" y="196"/>
                  <a:pt x="153" y="196"/>
                </a:cubicBezTo>
                <a:cubicBezTo>
                  <a:pt x="0" y="196"/>
                  <a:pt x="0" y="196"/>
                  <a:pt x="0" y="196"/>
                </a:cubicBezTo>
                <a:cubicBezTo>
                  <a:pt x="0" y="98"/>
                  <a:pt x="0" y="98"/>
                  <a:pt x="0" y="98"/>
                </a:cubicBezTo>
                <a:cubicBezTo>
                  <a:pt x="24" y="98"/>
                  <a:pt x="24" y="98"/>
                  <a:pt x="24" y="98"/>
                </a:cubicBezTo>
                <a:cubicBezTo>
                  <a:pt x="24" y="52"/>
                  <a:pt x="24" y="52"/>
                  <a:pt x="24" y="52"/>
                </a:cubicBezTo>
                <a:cubicBezTo>
                  <a:pt x="24" y="38"/>
                  <a:pt x="29" y="26"/>
                  <a:pt x="39" y="16"/>
                </a:cubicBezTo>
                <a:cubicBezTo>
                  <a:pt x="50" y="5"/>
                  <a:pt x="62" y="0"/>
                  <a:pt x="76" y="0"/>
                </a:cubicBezTo>
                <a:cubicBezTo>
                  <a:pt x="91" y="0"/>
                  <a:pt x="103" y="5"/>
                  <a:pt x="113" y="16"/>
                </a:cubicBezTo>
                <a:cubicBezTo>
                  <a:pt x="123" y="26"/>
                  <a:pt x="128" y="38"/>
                  <a:pt x="128" y="52"/>
                </a:cubicBezTo>
                <a:lnTo>
                  <a:pt x="128" y="98"/>
                </a:lnTo>
                <a:close/>
                <a:moveTo>
                  <a:pt x="147" y="104"/>
                </a:moveTo>
                <a:cubicBezTo>
                  <a:pt x="6" y="104"/>
                  <a:pt x="6" y="104"/>
                  <a:pt x="6" y="104"/>
                </a:cubicBezTo>
                <a:cubicBezTo>
                  <a:pt x="6" y="190"/>
                  <a:pt x="6" y="190"/>
                  <a:pt x="6" y="190"/>
                </a:cubicBezTo>
                <a:cubicBezTo>
                  <a:pt x="147" y="190"/>
                  <a:pt x="147" y="190"/>
                  <a:pt x="147" y="190"/>
                </a:cubicBezTo>
                <a:lnTo>
                  <a:pt x="147" y="104"/>
                </a:lnTo>
                <a:close/>
                <a:moveTo>
                  <a:pt x="30" y="98"/>
                </a:moveTo>
                <a:cubicBezTo>
                  <a:pt x="122" y="98"/>
                  <a:pt x="122" y="98"/>
                  <a:pt x="122" y="98"/>
                </a:cubicBezTo>
                <a:cubicBezTo>
                  <a:pt x="122" y="52"/>
                  <a:pt x="122" y="52"/>
                  <a:pt x="122" y="52"/>
                </a:cubicBezTo>
                <a:cubicBezTo>
                  <a:pt x="122" y="40"/>
                  <a:pt x="118" y="29"/>
                  <a:pt x="109" y="20"/>
                </a:cubicBezTo>
                <a:cubicBezTo>
                  <a:pt x="100" y="11"/>
                  <a:pt x="89" y="6"/>
                  <a:pt x="76" y="6"/>
                </a:cubicBezTo>
                <a:cubicBezTo>
                  <a:pt x="63" y="6"/>
                  <a:pt x="53" y="11"/>
                  <a:pt x="44" y="20"/>
                </a:cubicBezTo>
                <a:cubicBezTo>
                  <a:pt x="35" y="29"/>
                  <a:pt x="30" y="40"/>
                  <a:pt x="30" y="52"/>
                </a:cubicBezTo>
                <a:lnTo>
                  <a:pt x="30" y="98"/>
                </a:lnTo>
                <a:close/>
                <a:moveTo>
                  <a:pt x="64" y="154"/>
                </a:moveTo>
                <a:cubicBezTo>
                  <a:pt x="62" y="151"/>
                  <a:pt x="61" y="148"/>
                  <a:pt x="61" y="144"/>
                </a:cubicBezTo>
                <a:cubicBezTo>
                  <a:pt x="61" y="140"/>
                  <a:pt x="62" y="137"/>
                  <a:pt x="65" y="134"/>
                </a:cubicBezTo>
                <a:cubicBezTo>
                  <a:pt x="69" y="130"/>
                  <a:pt x="72" y="129"/>
                  <a:pt x="76" y="129"/>
                </a:cubicBezTo>
                <a:cubicBezTo>
                  <a:pt x="80" y="129"/>
                  <a:pt x="84" y="130"/>
                  <a:pt x="87" y="134"/>
                </a:cubicBezTo>
                <a:cubicBezTo>
                  <a:pt x="90" y="137"/>
                  <a:pt x="92" y="140"/>
                  <a:pt x="92" y="144"/>
                </a:cubicBezTo>
                <a:cubicBezTo>
                  <a:pt x="92" y="148"/>
                  <a:pt x="90" y="151"/>
                  <a:pt x="88" y="154"/>
                </a:cubicBezTo>
                <a:cubicBezTo>
                  <a:pt x="86" y="157"/>
                  <a:pt x="83" y="158"/>
                  <a:pt x="79" y="159"/>
                </a:cubicBezTo>
                <a:cubicBezTo>
                  <a:pt x="79" y="169"/>
                  <a:pt x="79" y="169"/>
                  <a:pt x="79" y="169"/>
                </a:cubicBezTo>
                <a:cubicBezTo>
                  <a:pt x="73" y="169"/>
                  <a:pt x="73" y="169"/>
                  <a:pt x="73" y="169"/>
                </a:cubicBezTo>
                <a:cubicBezTo>
                  <a:pt x="73" y="159"/>
                  <a:pt x="73" y="159"/>
                  <a:pt x="73" y="159"/>
                </a:cubicBezTo>
                <a:cubicBezTo>
                  <a:pt x="70" y="158"/>
                  <a:pt x="67" y="157"/>
                  <a:pt x="64" y="154"/>
                </a:cubicBezTo>
                <a:close/>
                <a:moveTo>
                  <a:pt x="67" y="144"/>
                </a:moveTo>
                <a:cubicBezTo>
                  <a:pt x="67" y="147"/>
                  <a:pt x="68" y="149"/>
                  <a:pt x="70" y="151"/>
                </a:cubicBezTo>
                <a:cubicBezTo>
                  <a:pt x="71" y="153"/>
                  <a:pt x="74" y="153"/>
                  <a:pt x="76" y="153"/>
                </a:cubicBezTo>
                <a:cubicBezTo>
                  <a:pt x="79" y="153"/>
                  <a:pt x="81" y="153"/>
                  <a:pt x="83" y="151"/>
                </a:cubicBezTo>
                <a:cubicBezTo>
                  <a:pt x="85" y="149"/>
                  <a:pt x="85" y="147"/>
                  <a:pt x="85" y="144"/>
                </a:cubicBezTo>
                <a:cubicBezTo>
                  <a:pt x="85" y="142"/>
                  <a:pt x="85" y="140"/>
                  <a:pt x="83" y="138"/>
                </a:cubicBezTo>
                <a:cubicBezTo>
                  <a:pt x="81" y="136"/>
                  <a:pt x="79" y="135"/>
                  <a:pt x="76" y="135"/>
                </a:cubicBezTo>
                <a:cubicBezTo>
                  <a:pt x="74" y="135"/>
                  <a:pt x="71" y="136"/>
                  <a:pt x="70" y="138"/>
                </a:cubicBezTo>
                <a:cubicBezTo>
                  <a:pt x="68" y="140"/>
                  <a:pt x="67" y="142"/>
                  <a:pt x="67" y="144"/>
                </a:cubicBezTo>
                <a:close/>
              </a:path>
            </a:pathLst>
          </a:custGeom>
          <a:solidFill>
            <a:schemeClr val="accent2"/>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3" name="Freeform 16"/>
          <p:cNvSpPr>
            <a:spLocks noEditPoints="1"/>
          </p:cNvSpPr>
          <p:nvPr/>
        </p:nvSpPr>
        <p:spPr bwMode="auto">
          <a:xfrm>
            <a:off x="4657224" y="3024956"/>
            <a:ext cx="518398" cy="646141"/>
          </a:xfrm>
          <a:custGeom>
            <a:avLst/>
            <a:gdLst>
              <a:gd name="T0" fmla="*/ 70 w 174"/>
              <a:gd name="T1" fmla="*/ 37 h 217"/>
              <a:gd name="T2" fmla="*/ 52 w 174"/>
              <a:gd name="T3" fmla="*/ 97 h 217"/>
              <a:gd name="T4" fmla="*/ 51 w 174"/>
              <a:gd name="T5" fmla="*/ 110 h 217"/>
              <a:gd name="T6" fmla="*/ 81 w 174"/>
              <a:gd name="T7" fmla="*/ 97 h 217"/>
              <a:gd name="T8" fmla="*/ 59 w 174"/>
              <a:gd name="T9" fmla="*/ 91 h 217"/>
              <a:gd name="T10" fmla="*/ 37 w 174"/>
              <a:gd name="T11" fmla="*/ 98 h 217"/>
              <a:gd name="T12" fmla="*/ 95 w 174"/>
              <a:gd name="T13" fmla="*/ 4 h 217"/>
              <a:gd name="T14" fmla="*/ 26 w 174"/>
              <a:gd name="T15" fmla="*/ 43 h 217"/>
              <a:gd name="T16" fmla="*/ 21 w 174"/>
              <a:gd name="T17" fmla="*/ 122 h 217"/>
              <a:gd name="T18" fmla="*/ 63 w 174"/>
              <a:gd name="T19" fmla="*/ 160 h 217"/>
              <a:gd name="T20" fmla="*/ 57 w 174"/>
              <a:gd name="T21" fmla="*/ 174 h 217"/>
              <a:gd name="T22" fmla="*/ 57 w 174"/>
              <a:gd name="T23" fmla="*/ 191 h 217"/>
              <a:gd name="T24" fmla="*/ 87 w 174"/>
              <a:gd name="T25" fmla="*/ 217 h 217"/>
              <a:gd name="T26" fmla="*/ 114 w 174"/>
              <a:gd name="T27" fmla="*/ 203 h 217"/>
              <a:gd name="T28" fmla="*/ 128 w 174"/>
              <a:gd name="T29" fmla="*/ 180 h 217"/>
              <a:gd name="T30" fmla="*/ 124 w 174"/>
              <a:gd name="T31" fmla="*/ 163 h 217"/>
              <a:gd name="T32" fmla="*/ 169 w 174"/>
              <a:gd name="T33" fmla="*/ 69 h 217"/>
              <a:gd name="T34" fmla="*/ 35 w 174"/>
              <a:gd name="T35" fmla="*/ 128 h 217"/>
              <a:gd name="T36" fmla="*/ 30 w 174"/>
              <a:gd name="T37" fmla="*/ 119 h 217"/>
              <a:gd name="T38" fmla="*/ 25 w 174"/>
              <a:gd name="T39" fmla="*/ 88 h 217"/>
              <a:gd name="T40" fmla="*/ 41 w 174"/>
              <a:gd name="T41" fmla="*/ 68 h 217"/>
              <a:gd name="T42" fmla="*/ 57 w 174"/>
              <a:gd name="T43" fmla="*/ 76 h 217"/>
              <a:gd name="T44" fmla="*/ 48 w 174"/>
              <a:gd name="T45" fmla="*/ 55 h 217"/>
              <a:gd name="T46" fmla="*/ 62 w 174"/>
              <a:gd name="T47" fmla="*/ 61 h 217"/>
              <a:gd name="T48" fmla="*/ 39 w 174"/>
              <a:gd name="T49" fmla="*/ 28 h 217"/>
              <a:gd name="T50" fmla="*/ 65 w 174"/>
              <a:gd name="T51" fmla="*/ 37 h 217"/>
              <a:gd name="T52" fmla="*/ 63 w 174"/>
              <a:gd name="T53" fmla="*/ 15 h 217"/>
              <a:gd name="T54" fmla="*/ 89 w 174"/>
              <a:gd name="T55" fmla="*/ 33 h 217"/>
              <a:gd name="T56" fmla="*/ 115 w 174"/>
              <a:gd name="T57" fmla="*/ 38 h 217"/>
              <a:gd name="T58" fmla="*/ 103 w 174"/>
              <a:gd name="T59" fmla="*/ 52 h 217"/>
              <a:gd name="T60" fmla="*/ 81 w 174"/>
              <a:gd name="T61" fmla="*/ 60 h 217"/>
              <a:gd name="T62" fmla="*/ 89 w 174"/>
              <a:gd name="T63" fmla="*/ 76 h 217"/>
              <a:gd name="T64" fmla="*/ 84 w 174"/>
              <a:gd name="T65" fmla="*/ 110 h 217"/>
              <a:gd name="T66" fmla="*/ 84 w 174"/>
              <a:gd name="T67" fmla="*/ 136 h 217"/>
              <a:gd name="T68" fmla="*/ 89 w 174"/>
              <a:gd name="T69" fmla="*/ 146 h 217"/>
              <a:gd name="T70" fmla="*/ 79 w 174"/>
              <a:gd name="T71" fmla="*/ 151 h 217"/>
              <a:gd name="T72" fmla="*/ 69 w 174"/>
              <a:gd name="T73" fmla="*/ 155 h 217"/>
              <a:gd name="T74" fmla="*/ 115 w 174"/>
              <a:gd name="T75" fmla="*/ 173 h 217"/>
              <a:gd name="T76" fmla="*/ 117 w 174"/>
              <a:gd name="T77" fmla="*/ 170 h 217"/>
              <a:gd name="T78" fmla="*/ 82 w 174"/>
              <a:gd name="T79" fmla="*/ 207 h 217"/>
              <a:gd name="T80" fmla="*/ 71 w 174"/>
              <a:gd name="T81" fmla="*/ 192 h 217"/>
              <a:gd name="T82" fmla="*/ 118 w 174"/>
              <a:gd name="T83" fmla="*/ 184 h 217"/>
              <a:gd name="T84" fmla="*/ 115 w 174"/>
              <a:gd name="T85" fmla="*/ 180 h 217"/>
              <a:gd name="T86" fmla="*/ 129 w 174"/>
              <a:gd name="T87" fmla="*/ 136 h 217"/>
              <a:gd name="T88" fmla="*/ 96 w 174"/>
              <a:gd name="T89" fmla="*/ 162 h 217"/>
              <a:gd name="T90" fmla="*/ 91 w 174"/>
              <a:gd name="T91" fmla="*/ 128 h 217"/>
              <a:gd name="T92" fmla="*/ 67 w 174"/>
              <a:gd name="T93" fmla="*/ 130 h 217"/>
              <a:gd name="T94" fmla="*/ 81 w 174"/>
              <a:gd name="T95" fmla="*/ 117 h 217"/>
              <a:gd name="T96" fmla="*/ 96 w 174"/>
              <a:gd name="T97" fmla="*/ 93 h 217"/>
              <a:gd name="T98" fmla="*/ 120 w 174"/>
              <a:gd name="T99" fmla="*/ 122 h 217"/>
              <a:gd name="T100" fmla="*/ 141 w 174"/>
              <a:gd name="T101" fmla="*/ 96 h 217"/>
              <a:gd name="T102" fmla="*/ 161 w 174"/>
              <a:gd name="T103" fmla="*/ 92 h 217"/>
              <a:gd name="T104" fmla="*/ 144 w 174"/>
              <a:gd name="T105" fmla="*/ 85 h 217"/>
              <a:gd name="T106" fmla="*/ 135 w 174"/>
              <a:gd name="T107" fmla="*/ 114 h 217"/>
              <a:gd name="T108" fmla="*/ 123 w 174"/>
              <a:gd name="T109" fmla="*/ 89 h 217"/>
              <a:gd name="T110" fmla="*/ 96 w 174"/>
              <a:gd name="T111" fmla="*/ 85 h 217"/>
              <a:gd name="T112" fmla="*/ 115 w 174"/>
              <a:gd name="T113" fmla="*/ 63 h 217"/>
              <a:gd name="T114" fmla="*/ 101 w 174"/>
              <a:gd name="T115" fmla="*/ 33 h 217"/>
              <a:gd name="T116" fmla="*/ 96 w 174"/>
              <a:gd name="T117" fmla="*/ 12 h 217"/>
              <a:gd name="T118" fmla="*/ 43 w 174"/>
              <a:gd name="T119" fmla="*/ 127 h 217"/>
              <a:gd name="T120" fmla="*/ 45 w 174"/>
              <a:gd name="T121" fmla="*/ 12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4" h="217">
                <a:moveTo>
                  <a:pt x="72" y="48"/>
                </a:moveTo>
                <a:cubicBezTo>
                  <a:pt x="75" y="49"/>
                  <a:pt x="78" y="47"/>
                  <a:pt x="78" y="44"/>
                </a:cubicBezTo>
                <a:cubicBezTo>
                  <a:pt x="77" y="42"/>
                  <a:pt x="73" y="37"/>
                  <a:pt x="70" y="37"/>
                </a:cubicBezTo>
                <a:cubicBezTo>
                  <a:pt x="68" y="37"/>
                  <a:pt x="66" y="40"/>
                  <a:pt x="67" y="43"/>
                </a:cubicBezTo>
                <a:cubicBezTo>
                  <a:pt x="69" y="45"/>
                  <a:pt x="70" y="46"/>
                  <a:pt x="72" y="48"/>
                </a:cubicBezTo>
                <a:close/>
                <a:moveTo>
                  <a:pt x="52" y="97"/>
                </a:moveTo>
                <a:cubicBezTo>
                  <a:pt x="49" y="100"/>
                  <a:pt x="47" y="104"/>
                  <a:pt x="45" y="108"/>
                </a:cubicBezTo>
                <a:cubicBezTo>
                  <a:pt x="43" y="110"/>
                  <a:pt x="43" y="113"/>
                  <a:pt x="46" y="114"/>
                </a:cubicBezTo>
                <a:cubicBezTo>
                  <a:pt x="49" y="115"/>
                  <a:pt x="50" y="113"/>
                  <a:pt x="51" y="110"/>
                </a:cubicBezTo>
                <a:cubicBezTo>
                  <a:pt x="53" y="106"/>
                  <a:pt x="56" y="103"/>
                  <a:pt x="60" y="101"/>
                </a:cubicBezTo>
                <a:cubicBezTo>
                  <a:pt x="65" y="98"/>
                  <a:pt x="71" y="99"/>
                  <a:pt x="76" y="100"/>
                </a:cubicBezTo>
                <a:cubicBezTo>
                  <a:pt x="79" y="100"/>
                  <a:pt x="81" y="99"/>
                  <a:pt x="81" y="97"/>
                </a:cubicBezTo>
                <a:cubicBezTo>
                  <a:pt x="82" y="94"/>
                  <a:pt x="80" y="92"/>
                  <a:pt x="77" y="92"/>
                </a:cubicBezTo>
                <a:cubicBezTo>
                  <a:pt x="73" y="92"/>
                  <a:pt x="69" y="92"/>
                  <a:pt x="65" y="92"/>
                </a:cubicBezTo>
                <a:cubicBezTo>
                  <a:pt x="63" y="92"/>
                  <a:pt x="61" y="92"/>
                  <a:pt x="59" y="91"/>
                </a:cubicBezTo>
                <a:cubicBezTo>
                  <a:pt x="50" y="87"/>
                  <a:pt x="41" y="86"/>
                  <a:pt x="33" y="92"/>
                </a:cubicBezTo>
                <a:cubicBezTo>
                  <a:pt x="31" y="93"/>
                  <a:pt x="30" y="95"/>
                  <a:pt x="31" y="97"/>
                </a:cubicBezTo>
                <a:cubicBezTo>
                  <a:pt x="32" y="99"/>
                  <a:pt x="35" y="99"/>
                  <a:pt x="37" y="98"/>
                </a:cubicBezTo>
                <a:cubicBezTo>
                  <a:pt x="41" y="95"/>
                  <a:pt x="47" y="95"/>
                  <a:pt x="52" y="97"/>
                </a:cubicBezTo>
                <a:close/>
                <a:moveTo>
                  <a:pt x="169" y="69"/>
                </a:moveTo>
                <a:cubicBezTo>
                  <a:pt x="163" y="32"/>
                  <a:pt x="131" y="5"/>
                  <a:pt x="95" y="4"/>
                </a:cubicBezTo>
                <a:cubicBezTo>
                  <a:pt x="92" y="4"/>
                  <a:pt x="89" y="4"/>
                  <a:pt x="88" y="8"/>
                </a:cubicBezTo>
                <a:cubicBezTo>
                  <a:pt x="72" y="0"/>
                  <a:pt x="60" y="4"/>
                  <a:pt x="52" y="20"/>
                </a:cubicBezTo>
                <a:cubicBezTo>
                  <a:pt x="35" y="16"/>
                  <a:pt x="25" y="27"/>
                  <a:pt x="26" y="43"/>
                </a:cubicBezTo>
                <a:cubicBezTo>
                  <a:pt x="4" y="53"/>
                  <a:pt x="0" y="78"/>
                  <a:pt x="18" y="94"/>
                </a:cubicBezTo>
                <a:cubicBezTo>
                  <a:pt x="18" y="95"/>
                  <a:pt x="17" y="96"/>
                  <a:pt x="17" y="97"/>
                </a:cubicBezTo>
                <a:cubicBezTo>
                  <a:pt x="13" y="106"/>
                  <a:pt x="14" y="115"/>
                  <a:pt x="21" y="122"/>
                </a:cubicBezTo>
                <a:cubicBezTo>
                  <a:pt x="22" y="123"/>
                  <a:pt x="22" y="124"/>
                  <a:pt x="23" y="126"/>
                </a:cubicBezTo>
                <a:cubicBezTo>
                  <a:pt x="25" y="138"/>
                  <a:pt x="32" y="144"/>
                  <a:pt x="45" y="144"/>
                </a:cubicBezTo>
                <a:cubicBezTo>
                  <a:pt x="55" y="144"/>
                  <a:pt x="62" y="150"/>
                  <a:pt x="63" y="160"/>
                </a:cubicBezTo>
                <a:cubicBezTo>
                  <a:pt x="63" y="161"/>
                  <a:pt x="62" y="162"/>
                  <a:pt x="62" y="162"/>
                </a:cubicBezTo>
                <a:cubicBezTo>
                  <a:pt x="59" y="164"/>
                  <a:pt x="59" y="166"/>
                  <a:pt x="59" y="169"/>
                </a:cubicBezTo>
                <a:cubicBezTo>
                  <a:pt x="59" y="171"/>
                  <a:pt x="59" y="173"/>
                  <a:pt x="57" y="174"/>
                </a:cubicBezTo>
                <a:cubicBezTo>
                  <a:pt x="55" y="176"/>
                  <a:pt x="55" y="178"/>
                  <a:pt x="57" y="180"/>
                </a:cubicBezTo>
                <a:cubicBezTo>
                  <a:pt x="60" y="182"/>
                  <a:pt x="60" y="183"/>
                  <a:pt x="57" y="185"/>
                </a:cubicBezTo>
                <a:cubicBezTo>
                  <a:pt x="55" y="187"/>
                  <a:pt x="55" y="189"/>
                  <a:pt x="57" y="191"/>
                </a:cubicBezTo>
                <a:cubicBezTo>
                  <a:pt x="61" y="195"/>
                  <a:pt x="66" y="199"/>
                  <a:pt x="70" y="203"/>
                </a:cubicBezTo>
                <a:cubicBezTo>
                  <a:pt x="72" y="205"/>
                  <a:pt x="74" y="207"/>
                  <a:pt x="75" y="210"/>
                </a:cubicBezTo>
                <a:cubicBezTo>
                  <a:pt x="78" y="214"/>
                  <a:pt x="81" y="217"/>
                  <a:pt x="87" y="217"/>
                </a:cubicBezTo>
                <a:cubicBezTo>
                  <a:pt x="90" y="217"/>
                  <a:pt x="94" y="217"/>
                  <a:pt x="98" y="217"/>
                </a:cubicBezTo>
                <a:cubicBezTo>
                  <a:pt x="103" y="217"/>
                  <a:pt x="107" y="214"/>
                  <a:pt x="109" y="210"/>
                </a:cubicBezTo>
                <a:cubicBezTo>
                  <a:pt x="111" y="207"/>
                  <a:pt x="112" y="205"/>
                  <a:pt x="114" y="203"/>
                </a:cubicBezTo>
                <a:cubicBezTo>
                  <a:pt x="118" y="199"/>
                  <a:pt x="123" y="195"/>
                  <a:pt x="128" y="191"/>
                </a:cubicBezTo>
                <a:cubicBezTo>
                  <a:pt x="129" y="189"/>
                  <a:pt x="130" y="186"/>
                  <a:pt x="127" y="185"/>
                </a:cubicBezTo>
                <a:cubicBezTo>
                  <a:pt x="124" y="183"/>
                  <a:pt x="125" y="182"/>
                  <a:pt x="128" y="180"/>
                </a:cubicBezTo>
                <a:cubicBezTo>
                  <a:pt x="130" y="178"/>
                  <a:pt x="130" y="176"/>
                  <a:pt x="128" y="175"/>
                </a:cubicBezTo>
                <a:cubicBezTo>
                  <a:pt x="125" y="173"/>
                  <a:pt x="126" y="171"/>
                  <a:pt x="125" y="168"/>
                </a:cubicBezTo>
                <a:cubicBezTo>
                  <a:pt x="125" y="166"/>
                  <a:pt x="125" y="164"/>
                  <a:pt x="124" y="163"/>
                </a:cubicBezTo>
                <a:cubicBezTo>
                  <a:pt x="122" y="162"/>
                  <a:pt x="122" y="160"/>
                  <a:pt x="122" y="158"/>
                </a:cubicBezTo>
                <a:cubicBezTo>
                  <a:pt x="123" y="152"/>
                  <a:pt x="126" y="147"/>
                  <a:pt x="132" y="143"/>
                </a:cubicBezTo>
                <a:cubicBezTo>
                  <a:pt x="160" y="127"/>
                  <a:pt x="174" y="100"/>
                  <a:pt x="169" y="69"/>
                </a:cubicBezTo>
                <a:close/>
                <a:moveTo>
                  <a:pt x="45" y="136"/>
                </a:moveTo>
                <a:cubicBezTo>
                  <a:pt x="37" y="137"/>
                  <a:pt x="33" y="134"/>
                  <a:pt x="31" y="128"/>
                </a:cubicBezTo>
                <a:cubicBezTo>
                  <a:pt x="32" y="128"/>
                  <a:pt x="34" y="129"/>
                  <a:pt x="35" y="128"/>
                </a:cubicBezTo>
                <a:cubicBezTo>
                  <a:pt x="36" y="128"/>
                  <a:pt x="38" y="127"/>
                  <a:pt x="39" y="125"/>
                </a:cubicBezTo>
                <a:cubicBezTo>
                  <a:pt x="39" y="125"/>
                  <a:pt x="38" y="122"/>
                  <a:pt x="36" y="121"/>
                </a:cubicBezTo>
                <a:cubicBezTo>
                  <a:pt x="34" y="120"/>
                  <a:pt x="32" y="120"/>
                  <a:pt x="30" y="119"/>
                </a:cubicBezTo>
                <a:cubicBezTo>
                  <a:pt x="23" y="115"/>
                  <a:pt x="21" y="110"/>
                  <a:pt x="23" y="103"/>
                </a:cubicBezTo>
                <a:cubicBezTo>
                  <a:pt x="24" y="99"/>
                  <a:pt x="25" y="96"/>
                  <a:pt x="27" y="93"/>
                </a:cubicBezTo>
                <a:cubicBezTo>
                  <a:pt x="28" y="91"/>
                  <a:pt x="28" y="89"/>
                  <a:pt x="25" y="88"/>
                </a:cubicBezTo>
                <a:cubicBezTo>
                  <a:pt x="16" y="83"/>
                  <a:pt x="13" y="76"/>
                  <a:pt x="15" y="66"/>
                </a:cubicBezTo>
                <a:cubicBezTo>
                  <a:pt x="18" y="53"/>
                  <a:pt x="27" y="48"/>
                  <a:pt x="40" y="52"/>
                </a:cubicBezTo>
                <a:cubicBezTo>
                  <a:pt x="40" y="57"/>
                  <a:pt x="40" y="63"/>
                  <a:pt x="41" y="68"/>
                </a:cubicBezTo>
                <a:cubicBezTo>
                  <a:pt x="41" y="74"/>
                  <a:pt x="47" y="81"/>
                  <a:pt x="53" y="82"/>
                </a:cubicBezTo>
                <a:cubicBezTo>
                  <a:pt x="56" y="83"/>
                  <a:pt x="59" y="82"/>
                  <a:pt x="59" y="80"/>
                </a:cubicBezTo>
                <a:cubicBezTo>
                  <a:pt x="59" y="78"/>
                  <a:pt x="58" y="76"/>
                  <a:pt x="57" y="76"/>
                </a:cubicBezTo>
                <a:cubicBezTo>
                  <a:pt x="48" y="73"/>
                  <a:pt x="47" y="67"/>
                  <a:pt x="47" y="60"/>
                </a:cubicBezTo>
                <a:cubicBezTo>
                  <a:pt x="47" y="59"/>
                  <a:pt x="47" y="58"/>
                  <a:pt x="48" y="57"/>
                </a:cubicBezTo>
                <a:cubicBezTo>
                  <a:pt x="48" y="57"/>
                  <a:pt x="48" y="57"/>
                  <a:pt x="48" y="55"/>
                </a:cubicBezTo>
                <a:cubicBezTo>
                  <a:pt x="51" y="59"/>
                  <a:pt x="53" y="61"/>
                  <a:pt x="55" y="65"/>
                </a:cubicBezTo>
                <a:cubicBezTo>
                  <a:pt x="57" y="67"/>
                  <a:pt x="58" y="69"/>
                  <a:pt x="61" y="67"/>
                </a:cubicBezTo>
                <a:cubicBezTo>
                  <a:pt x="64" y="66"/>
                  <a:pt x="63" y="63"/>
                  <a:pt x="62" y="61"/>
                </a:cubicBezTo>
                <a:cubicBezTo>
                  <a:pt x="56" y="51"/>
                  <a:pt x="48" y="45"/>
                  <a:pt x="37" y="43"/>
                </a:cubicBezTo>
                <a:cubicBezTo>
                  <a:pt x="35" y="43"/>
                  <a:pt x="34" y="42"/>
                  <a:pt x="34" y="40"/>
                </a:cubicBezTo>
                <a:cubicBezTo>
                  <a:pt x="34" y="35"/>
                  <a:pt x="35" y="31"/>
                  <a:pt x="39" y="28"/>
                </a:cubicBezTo>
                <a:cubicBezTo>
                  <a:pt x="44" y="25"/>
                  <a:pt x="49" y="26"/>
                  <a:pt x="53" y="29"/>
                </a:cubicBezTo>
                <a:cubicBezTo>
                  <a:pt x="55" y="30"/>
                  <a:pt x="57" y="33"/>
                  <a:pt x="59" y="35"/>
                </a:cubicBezTo>
                <a:cubicBezTo>
                  <a:pt x="61" y="37"/>
                  <a:pt x="63" y="38"/>
                  <a:pt x="65" y="37"/>
                </a:cubicBezTo>
                <a:cubicBezTo>
                  <a:pt x="67" y="35"/>
                  <a:pt x="67" y="33"/>
                  <a:pt x="65" y="31"/>
                </a:cubicBezTo>
                <a:cubicBezTo>
                  <a:pt x="64" y="29"/>
                  <a:pt x="63" y="28"/>
                  <a:pt x="62" y="27"/>
                </a:cubicBezTo>
                <a:cubicBezTo>
                  <a:pt x="59" y="23"/>
                  <a:pt x="59" y="18"/>
                  <a:pt x="63" y="15"/>
                </a:cubicBezTo>
                <a:cubicBezTo>
                  <a:pt x="69" y="10"/>
                  <a:pt x="81" y="11"/>
                  <a:pt x="86" y="16"/>
                </a:cubicBezTo>
                <a:cubicBezTo>
                  <a:pt x="87" y="18"/>
                  <a:pt x="88" y="20"/>
                  <a:pt x="89" y="23"/>
                </a:cubicBezTo>
                <a:cubicBezTo>
                  <a:pt x="89" y="26"/>
                  <a:pt x="89" y="30"/>
                  <a:pt x="89" y="33"/>
                </a:cubicBezTo>
                <a:cubicBezTo>
                  <a:pt x="89" y="37"/>
                  <a:pt x="90" y="40"/>
                  <a:pt x="94" y="42"/>
                </a:cubicBezTo>
                <a:cubicBezTo>
                  <a:pt x="97" y="44"/>
                  <a:pt x="101" y="43"/>
                  <a:pt x="104" y="40"/>
                </a:cubicBezTo>
                <a:cubicBezTo>
                  <a:pt x="107" y="38"/>
                  <a:pt x="111" y="37"/>
                  <a:pt x="115" y="38"/>
                </a:cubicBezTo>
                <a:cubicBezTo>
                  <a:pt x="120" y="41"/>
                  <a:pt x="122" y="47"/>
                  <a:pt x="119" y="51"/>
                </a:cubicBezTo>
                <a:cubicBezTo>
                  <a:pt x="116" y="56"/>
                  <a:pt x="111" y="57"/>
                  <a:pt x="106" y="55"/>
                </a:cubicBezTo>
                <a:cubicBezTo>
                  <a:pt x="105" y="54"/>
                  <a:pt x="104" y="53"/>
                  <a:pt x="103" y="52"/>
                </a:cubicBezTo>
                <a:cubicBezTo>
                  <a:pt x="97" y="49"/>
                  <a:pt x="90" y="52"/>
                  <a:pt x="89" y="58"/>
                </a:cubicBezTo>
                <a:cubicBezTo>
                  <a:pt x="89" y="59"/>
                  <a:pt x="89" y="60"/>
                  <a:pt x="88" y="61"/>
                </a:cubicBezTo>
                <a:cubicBezTo>
                  <a:pt x="86" y="61"/>
                  <a:pt x="83" y="60"/>
                  <a:pt x="81" y="60"/>
                </a:cubicBezTo>
                <a:cubicBezTo>
                  <a:pt x="79" y="60"/>
                  <a:pt x="77" y="62"/>
                  <a:pt x="77" y="64"/>
                </a:cubicBezTo>
                <a:cubicBezTo>
                  <a:pt x="77" y="66"/>
                  <a:pt x="80" y="67"/>
                  <a:pt x="81" y="68"/>
                </a:cubicBezTo>
                <a:cubicBezTo>
                  <a:pt x="87" y="68"/>
                  <a:pt x="89" y="70"/>
                  <a:pt x="89" y="76"/>
                </a:cubicBezTo>
                <a:cubicBezTo>
                  <a:pt x="89" y="86"/>
                  <a:pt x="89" y="97"/>
                  <a:pt x="89" y="108"/>
                </a:cubicBezTo>
                <a:cubicBezTo>
                  <a:pt x="89" y="109"/>
                  <a:pt x="88" y="110"/>
                  <a:pt x="88" y="111"/>
                </a:cubicBezTo>
                <a:cubicBezTo>
                  <a:pt x="86" y="111"/>
                  <a:pt x="85" y="111"/>
                  <a:pt x="84" y="110"/>
                </a:cubicBezTo>
                <a:cubicBezTo>
                  <a:pt x="77" y="105"/>
                  <a:pt x="67" y="106"/>
                  <a:pt x="61" y="112"/>
                </a:cubicBezTo>
                <a:cubicBezTo>
                  <a:pt x="56" y="118"/>
                  <a:pt x="56" y="128"/>
                  <a:pt x="61" y="134"/>
                </a:cubicBezTo>
                <a:cubicBezTo>
                  <a:pt x="67" y="141"/>
                  <a:pt x="77" y="142"/>
                  <a:pt x="84" y="136"/>
                </a:cubicBezTo>
                <a:cubicBezTo>
                  <a:pt x="85" y="136"/>
                  <a:pt x="86" y="135"/>
                  <a:pt x="87" y="135"/>
                </a:cubicBezTo>
                <a:cubicBezTo>
                  <a:pt x="88" y="136"/>
                  <a:pt x="89" y="137"/>
                  <a:pt x="89" y="139"/>
                </a:cubicBezTo>
                <a:cubicBezTo>
                  <a:pt x="89" y="141"/>
                  <a:pt x="89" y="144"/>
                  <a:pt x="89" y="146"/>
                </a:cubicBezTo>
                <a:cubicBezTo>
                  <a:pt x="86" y="145"/>
                  <a:pt x="83" y="144"/>
                  <a:pt x="80" y="144"/>
                </a:cubicBezTo>
                <a:cubicBezTo>
                  <a:pt x="77" y="143"/>
                  <a:pt x="74" y="144"/>
                  <a:pt x="74" y="147"/>
                </a:cubicBezTo>
                <a:cubicBezTo>
                  <a:pt x="74" y="150"/>
                  <a:pt x="76" y="151"/>
                  <a:pt x="79" y="151"/>
                </a:cubicBezTo>
                <a:cubicBezTo>
                  <a:pt x="85" y="152"/>
                  <a:pt x="89" y="156"/>
                  <a:pt x="88" y="162"/>
                </a:cubicBezTo>
                <a:cubicBezTo>
                  <a:pt x="71" y="162"/>
                  <a:pt x="71" y="162"/>
                  <a:pt x="71" y="162"/>
                </a:cubicBezTo>
                <a:cubicBezTo>
                  <a:pt x="70" y="159"/>
                  <a:pt x="70" y="157"/>
                  <a:pt x="69" y="155"/>
                </a:cubicBezTo>
                <a:cubicBezTo>
                  <a:pt x="66" y="143"/>
                  <a:pt x="57" y="136"/>
                  <a:pt x="45" y="136"/>
                </a:cubicBezTo>
                <a:close/>
                <a:moveTo>
                  <a:pt x="117" y="170"/>
                </a:moveTo>
                <a:cubicBezTo>
                  <a:pt x="118" y="173"/>
                  <a:pt x="118" y="173"/>
                  <a:pt x="115" y="173"/>
                </a:cubicBezTo>
                <a:cubicBezTo>
                  <a:pt x="100" y="173"/>
                  <a:pt x="85" y="173"/>
                  <a:pt x="70" y="173"/>
                </a:cubicBezTo>
                <a:cubicBezTo>
                  <a:pt x="67" y="173"/>
                  <a:pt x="66" y="172"/>
                  <a:pt x="67" y="170"/>
                </a:cubicBezTo>
                <a:lnTo>
                  <a:pt x="117" y="170"/>
                </a:lnTo>
                <a:close/>
                <a:moveTo>
                  <a:pt x="82" y="207"/>
                </a:moveTo>
                <a:cubicBezTo>
                  <a:pt x="102" y="207"/>
                  <a:pt x="102" y="207"/>
                  <a:pt x="102" y="207"/>
                </a:cubicBezTo>
                <a:cubicBezTo>
                  <a:pt x="99" y="211"/>
                  <a:pt x="87" y="212"/>
                  <a:pt x="82" y="207"/>
                </a:cubicBezTo>
                <a:close/>
                <a:moveTo>
                  <a:pt x="102" y="199"/>
                </a:moveTo>
                <a:cubicBezTo>
                  <a:pt x="96" y="198"/>
                  <a:pt x="90" y="198"/>
                  <a:pt x="84" y="199"/>
                </a:cubicBezTo>
                <a:cubicBezTo>
                  <a:pt x="78" y="200"/>
                  <a:pt x="74" y="197"/>
                  <a:pt x="71" y="192"/>
                </a:cubicBezTo>
                <a:cubicBezTo>
                  <a:pt x="114" y="192"/>
                  <a:pt x="114" y="192"/>
                  <a:pt x="114" y="192"/>
                </a:cubicBezTo>
                <a:cubicBezTo>
                  <a:pt x="111" y="196"/>
                  <a:pt x="108" y="200"/>
                  <a:pt x="102" y="199"/>
                </a:cubicBezTo>
                <a:close/>
                <a:moveTo>
                  <a:pt x="118" y="184"/>
                </a:moveTo>
                <a:cubicBezTo>
                  <a:pt x="67" y="184"/>
                  <a:pt x="67" y="184"/>
                  <a:pt x="67" y="184"/>
                </a:cubicBezTo>
                <a:cubicBezTo>
                  <a:pt x="66" y="182"/>
                  <a:pt x="67" y="180"/>
                  <a:pt x="69" y="181"/>
                </a:cubicBezTo>
                <a:cubicBezTo>
                  <a:pt x="85" y="181"/>
                  <a:pt x="100" y="181"/>
                  <a:pt x="115" y="180"/>
                </a:cubicBezTo>
                <a:cubicBezTo>
                  <a:pt x="118" y="180"/>
                  <a:pt x="118" y="182"/>
                  <a:pt x="118" y="184"/>
                </a:cubicBezTo>
                <a:close/>
                <a:moveTo>
                  <a:pt x="147" y="122"/>
                </a:moveTo>
                <a:cubicBezTo>
                  <a:pt x="141" y="127"/>
                  <a:pt x="136" y="132"/>
                  <a:pt x="129" y="136"/>
                </a:cubicBezTo>
                <a:cubicBezTo>
                  <a:pt x="120" y="141"/>
                  <a:pt x="115" y="149"/>
                  <a:pt x="114" y="159"/>
                </a:cubicBezTo>
                <a:cubicBezTo>
                  <a:pt x="114" y="160"/>
                  <a:pt x="114" y="161"/>
                  <a:pt x="114" y="162"/>
                </a:cubicBezTo>
                <a:cubicBezTo>
                  <a:pt x="96" y="162"/>
                  <a:pt x="96" y="162"/>
                  <a:pt x="96" y="162"/>
                </a:cubicBezTo>
                <a:cubicBezTo>
                  <a:pt x="96" y="159"/>
                  <a:pt x="96" y="156"/>
                  <a:pt x="96" y="153"/>
                </a:cubicBezTo>
                <a:cubicBezTo>
                  <a:pt x="96" y="147"/>
                  <a:pt x="96" y="142"/>
                  <a:pt x="96" y="136"/>
                </a:cubicBezTo>
                <a:cubicBezTo>
                  <a:pt x="96" y="132"/>
                  <a:pt x="94" y="130"/>
                  <a:pt x="91" y="128"/>
                </a:cubicBezTo>
                <a:cubicBezTo>
                  <a:pt x="88" y="127"/>
                  <a:pt x="85" y="127"/>
                  <a:pt x="82" y="129"/>
                </a:cubicBezTo>
                <a:cubicBezTo>
                  <a:pt x="81" y="129"/>
                  <a:pt x="80" y="130"/>
                  <a:pt x="79" y="131"/>
                </a:cubicBezTo>
                <a:cubicBezTo>
                  <a:pt x="75" y="133"/>
                  <a:pt x="70" y="133"/>
                  <a:pt x="67" y="130"/>
                </a:cubicBezTo>
                <a:cubicBezTo>
                  <a:pt x="64" y="126"/>
                  <a:pt x="64" y="121"/>
                  <a:pt x="67" y="117"/>
                </a:cubicBezTo>
                <a:cubicBezTo>
                  <a:pt x="70" y="114"/>
                  <a:pt x="75" y="113"/>
                  <a:pt x="79" y="116"/>
                </a:cubicBezTo>
                <a:cubicBezTo>
                  <a:pt x="80" y="116"/>
                  <a:pt x="80" y="116"/>
                  <a:pt x="81" y="117"/>
                </a:cubicBezTo>
                <a:cubicBezTo>
                  <a:pt x="84" y="120"/>
                  <a:pt x="87" y="120"/>
                  <a:pt x="91" y="118"/>
                </a:cubicBezTo>
                <a:cubicBezTo>
                  <a:pt x="95" y="117"/>
                  <a:pt x="96" y="113"/>
                  <a:pt x="96" y="109"/>
                </a:cubicBezTo>
                <a:cubicBezTo>
                  <a:pt x="96" y="104"/>
                  <a:pt x="96" y="98"/>
                  <a:pt x="96" y="93"/>
                </a:cubicBezTo>
                <a:cubicBezTo>
                  <a:pt x="103" y="93"/>
                  <a:pt x="109" y="92"/>
                  <a:pt x="115" y="93"/>
                </a:cubicBezTo>
                <a:cubicBezTo>
                  <a:pt x="118" y="93"/>
                  <a:pt x="117" y="95"/>
                  <a:pt x="116" y="96"/>
                </a:cubicBezTo>
                <a:cubicBezTo>
                  <a:pt x="109" y="105"/>
                  <a:pt x="111" y="116"/>
                  <a:pt x="120" y="122"/>
                </a:cubicBezTo>
                <a:cubicBezTo>
                  <a:pt x="127" y="126"/>
                  <a:pt x="135" y="124"/>
                  <a:pt x="141" y="119"/>
                </a:cubicBezTo>
                <a:cubicBezTo>
                  <a:pt x="146" y="113"/>
                  <a:pt x="147" y="104"/>
                  <a:pt x="142" y="98"/>
                </a:cubicBezTo>
                <a:cubicBezTo>
                  <a:pt x="142" y="97"/>
                  <a:pt x="141" y="97"/>
                  <a:pt x="141" y="96"/>
                </a:cubicBezTo>
                <a:cubicBezTo>
                  <a:pt x="141" y="95"/>
                  <a:pt x="141" y="94"/>
                  <a:pt x="140" y="93"/>
                </a:cubicBezTo>
                <a:cubicBezTo>
                  <a:pt x="141" y="93"/>
                  <a:pt x="142" y="92"/>
                  <a:pt x="143" y="92"/>
                </a:cubicBezTo>
                <a:cubicBezTo>
                  <a:pt x="149" y="92"/>
                  <a:pt x="155" y="92"/>
                  <a:pt x="161" y="92"/>
                </a:cubicBezTo>
                <a:cubicBezTo>
                  <a:pt x="159" y="104"/>
                  <a:pt x="155" y="114"/>
                  <a:pt x="147" y="122"/>
                </a:cubicBezTo>
                <a:close/>
                <a:moveTo>
                  <a:pt x="161" y="85"/>
                </a:moveTo>
                <a:cubicBezTo>
                  <a:pt x="155" y="85"/>
                  <a:pt x="150" y="85"/>
                  <a:pt x="144" y="85"/>
                </a:cubicBezTo>
                <a:cubicBezTo>
                  <a:pt x="139" y="85"/>
                  <a:pt x="135" y="86"/>
                  <a:pt x="133" y="90"/>
                </a:cubicBezTo>
                <a:cubicBezTo>
                  <a:pt x="131" y="94"/>
                  <a:pt x="133" y="98"/>
                  <a:pt x="136" y="101"/>
                </a:cubicBezTo>
                <a:cubicBezTo>
                  <a:pt x="139" y="105"/>
                  <a:pt x="139" y="111"/>
                  <a:pt x="135" y="114"/>
                </a:cubicBezTo>
                <a:cubicBezTo>
                  <a:pt x="131" y="117"/>
                  <a:pt x="126" y="117"/>
                  <a:pt x="122" y="114"/>
                </a:cubicBezTo>
                <a:cubicBezTo>
                  <a:pt x="119" y="111"/>
                  <a:pt x="118" y="105"/>
                  <a:pt x="122" y="101"/>
                </a:cubicBezTo>
                <a:cubicBezTo>
                  <a:pt x="125" y="98"/>
                  <a:pt x="126" y="94"/>
                  <a:pt x="123" y="89"/>
                </a:cubicBezTo>
                <a:cubicBezTo>
                  <a:pt x="122" y="87"/>
                  <a:pt x="120" y="85"/>
                  <a:pt x="117" y="85"/>
                </a:cubicBezTo>
                <a:cubicBezTo>
                  <a:pt x="111" y="85"/>
                  <a:pt x="106" y="85"/>
                  <a:pt x="101" y="85"/>
                </a:cubicBezTo>
                <a:cubicBezTo>
                  <a:pt x="99" y="85"/>
                  <a:pt x="98" y="85"/>
                  <a:pt x="96" y="85"/>
                </a:cubicBezTo>
                <a:cubicBezTo>
                  <a:pt x="96" y="76"/>
                  <a:pt x="96" y="69"/>
                  <a:pt x="96" y="61"/>
                </a:cubicBezTo>
                <a:cubicBezTo>
                  <a:pt x="96" y="58"/>
                  <a:pt x="98" y="58"/>
                  <a:pt x="100" y="59"/>
                </a:cubicBezTo>
                <a:cubicBezTo>
                  <a:pt x="105" y="63"/>
                  <a:pt x="110" y="64"/>
                  <a:pt x="115" y="63"/>
                </a:cubicBezTo>
                <a:cubicBezTo>
                  <a:pt x="122" y="61"/>
                  <a:pt x="126" y="56"/>
                  <a:pt x="127" y="50"/>
                </a:cubicBezTo>
                <a:cubicBezTo>
                  <a:pt x="128" y="42"/>
                  <a:pt x="125" y="36"/>
                  <a:pt x="119" y="32"/>
                </a:cubicBezTo>
                <a:cubicBezTo>
                  <a:pt x="113" y="29"/>
                  <a:pt x="107" y="29"/>
                  <a:pt x="101" y="33"/>
                </a:cubicBezTo>
                <a:cubicBezTo>
                  <a:pt x="100" y="34"/>
                  <a:pt x="98" y="34"/>
                  <a:pt x="97" y="35"/>
                </a:cubicBezTo>
                <a:cubicBezTo>
                  <a:pt x="97" y="34"/>
                  <a:pt x="96" y="32"/>
                  <a:pt x="96" y="31"/>
                </a:cubicBezTo>
                <a:cubicBezTo>
                  <a:pt x="96" y="25"/>
                  <a:pt x="96" y="18"/>
                  <a:pt x="96" y="12"/>
                </a:cubicBezTo>
                <a:cubicBezTo>
                  <a:pt x="129" y="9"/>
                  <a:pt x="167" y="50"/>
                  <a:pt x="161" y="85"/>
                </a:cubicBezTo>
                <a:close/>
                <a:moveTo>
                  <a:pt x="45" y="124"/>
                </a:moveTo>
                <a:cubicBezTo>
                  <a:pt x="45" y="124"/>
                  <a:pt x="43" y="126"/>
                  <a:pt x="43" y="127"/>
                </a:cubicBezTo>
                <a:cubicBezTo>
                  <a:pt x="42" y="130"/>
                  <a:pt x="48" y="133"/>
                  <a:pt x="52" y="133"/>
                </a:cubicBezTo>
                <a:cubicBezTo>
                  <a:pt x="53" y="133"/>
                  <a:pt x="55" y="131"/>
                  <a:pt x="55" y="129"/>
                </a:cubicBezTo>
                <a:cubicBezTo>
                  <a:pt x="56" y="127"/>
                  <a:pt x="51" y="124"/>
                  <a:pt x="45" y="124"/>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4" name="Rectangle 17"/>
          <p:cNvSpPr>
            <a:spLocks noChangeArrowheads="1"/>
          </p:cNvSpPr>
          <p:nvPr/>
        </p:nvSpPr>
        <p:spPr bwMode="auto">
          <a:xfrm>
            <a:off x="7351703" y="6058103"/>
            <a:ext cx="2743497" cy="65357"/>
          </a:xfrm>
          <a:prstGeom prst="rect">
            <a:avLst/>
          </a:pr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5" name="TextBox 20"/>
          <p:cNvSpPr txBox="1"/>
          <p:nvPr/>
        </p:nvSpPr>
        <p:spPr>
          <a:xfrm>
            <a:off x="1536301" y="3881712"/>
            <a:ext cx="1647825" cy="33718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dirty="0">
                <a:latin typeface="微软雅黑" panose="020B0503020204020204" charset="-122"/>
                <a:ea typeface="微软雅黑" panose="020B0503020204020204" charset="-122"/>
              </a:rPr>
              <a:t>金小满-SAAS版</a:t>
            </a:r>
            <a:endParaRPr lang="zh-CN" altLang="en-US" sz="1600" dirty="0">
              <a:latin typeface="微软雅黑" panose="020B0503020204020204" charset="-122"/>
              <a:ea typeface="微软雅黑" panose="020B0503020204020204" charset="-122"/>
            </a:endParaRPr>
          </a:p>
        </p:txBody>
      </p:sp>
      <p:sp>
        <p:nvSpPr>
          <p:cNvPr id="46" name="Subtitle 2"/>
          <p:cNvSpPr txBox="1"/>
          <p:nvPr/>
        </p:nvSpPr>
        <p:spPr>
          <a:xfrm>
            <a:off x="1534835" y="4296021"/>
            <a:ext cx="2221436" cy="1590390"/>
          </a:xfrm>
          <a:prstGeom prst="rect">
            <a:avLst/>
          </a:prstGeom>
        </p:spPr>
        <p:txBody>
          <a:bodyPr vert="horz"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00000"/>
              </a:lnSpc>
              <a:spcBef>
                <a:spcPts val="0"/>
              </a:spcBef>
              <a:buNone/>
            </a:pPr>
            <a:r>
              <a:rPr lang="zh-CN" altLang="en-US" sz="1400" dirty="0">
                <a:solidFill>
                  <a:schemeClr val="tx1"/>
                </a:solidFill>
                <a:latin typeface="微软雅黑" panose="020B0503020204020204" charset="-122"/>
                <a:ea typeface="微软雅黑" panose="020B0503020204020204" charset="-122"/>
              </a:rPr>
              <a:t>结合品牌连锁行业共性诉求建设的行业产品，提供企业</a:t>
            </a:r>
            <a:r>
              <a:rPr lang="zh-CN" altLang="en-US" sz="1400" b="1" dirty="0">
                <a:solidFill>
                  <a:schemeClr val="tx1"/>
                </a:solidFill>
                <a:latin typeface="微软雅黑" panose="020B0503020204020204" charset="-122"/>
                <a:ea typeface="微软雅黑" panose="020B0503020204020204" charset="-122"/>
              </a:rPr>
              <a:t>“收款-结算-采购”</a:t>
            </a:r>
            <a:r>
              <a:rPr lang="zh-CN" altLang="en-US" sz="1400" dirty="0">
                <a:solidFill>
                  <a:schemeClr val="tx1"/>
                </a:solidFill>
                <a:latin typeface="微软雅黑" panose="020B0503020204020204" charset="-122"/>
                <a:ea typeface="微软雅黑" panose="020B0503020204020204" charset="-122"/>
              </a:rPr>
              <a:t>的综合服务解决方案，</a:t>
            </a:r>
            <a:r>
              <a:rPr lang="zh-CN" altLang="en-US" sz="1400" dirty="0">
                <a:solidFill>
                  <a:schemeClr val="tx1"/>
                </a:solidFill>
                <a:latin typeface="微软雅黑" panose="020B0503020204020204" charset="-122"/>
                <a:ea typeface="微软雅黑" panose="020B0503020204020204" charset="-122"/>
                <a:sym typeface="+mn-lt"/>
              </a:rPr>
              <a:t>提升企业资金流转效率</a:t>
            </a:r>
            <a:endParaRPr lang="en-US" sz="1400" dirty="0">
              <a:solidFill>
                <a:schemeClr val="tx1">
                  <a:lumMod val="75000"/>
                  <a:lumOff val="25000"/>
                </a:schemeClr>
              </a:solidFill>
              <a:latin typeface="Raleway" panose="020B0503030101060003" pitchFamily="34" charset="0"/>
            </a:endParaRPr>
          </a:p>
        </p:txBody>
      </p:sp>
      <p:sp>
        <p:nvSpPr>
          <p:cNvPr id="47" name="TextBox 22"/>
          <p:cNvSpPr txBox="1"/>
          <p:nvPr/>
        </p:nvSpPr>
        <p:spPr>
          <a:xfrm>
            <a:off x="4579058" y="3881712"/>
            <a:ext cx="1647825" cy="33718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微软雅黑" panose="020B0503020204020204" charset="-122"/>
                <a:ea typeface="微软雅黑" panose="020B0503020204020204" charset="-122"/>
              </a:rPr>
              <a:t>智管家-</a:t>
            </a:r>
            <a:r>
              <a:rPr lang="en-US" altLang="zh-CN" sz="1600" dirty="0">
                <a:solidFill>
                  <a:schemeClr val="bg1"/>
                </a:solidFill>
                <a:latin typeface="微软雅黑" panose="020B0503020204020204" charset="-122"/>
                <a:ea typeface="微软雅黑" panose="020B0503020204020204" charset="-122"/>
              </a:rPr>
              <a:t>SAAS</a:t>
            </a:r>
            <a:r>
              <a:rPr lang="zh-CN" altLang="en-US" sz="1600" dirty="0">
                <a:solidFill>
                  <a:schemeClr val="bg1"/>
                </a:solidFill>
                <a:latin typeface="微软雅黑" panose="020B0503020204020204" charset="-122"/>
                <a:ea typeface="微软雅黑" panose="020B0503020204020204" charset="-122"/>
              </a:rPr>
              <a:t>版</a:t>
            </a:r>
            <a:endParaRPr lang="en-US" sz="1600" dirty="0">
              <a:solidFill>
                <a:schemeClr val="bg1"/>
              </a:solidFill>
              <a:latin typeface="微软雅黑" panose="020B0503020204020204" charset="-122"/>
              <a:ea typeface="微软雅黑" panose="020B0503020204020204" charset="-122"/>
            </a:endParaRPr>
          </a:p>
        </p:txBody>
      </p:sp>
      <p:sp>
        <p:nvSpPr>
          <p:cNvPr id="48" name="Subtitle 2"/>
          <p:cNvSpPr txBox="1"/>
          <p:nvPr/>
        </p:nvSpPr>
        <p:spPr>
          <a:xfrm>
            <a:off x="4577592" y="4296021"/>
            <a:ext cx="2221436" cy="1590390"/>
          </a:xfrm>
          <a:prstGeom prst="rect">
            <a:avLst/>
          </a:prstGeom>
        </p:spPr>
        <p:txBody>
          <a:bodyPr vert="horz"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00000"/>
              </a:lnSpc>
              <a:spcBef>
                <a:spcPts val="0"/>
              </a:spcBef>
              <a:buNone/>
            </a:pPr>
            <a:r>
              <a:rPr lang="zh-CN" altLang="en-US" sz="1400" dirty="0">
                <a:latin typeface="微软雅黑" panose="020B0503020204020204" charset="-122"/>
                <a:ea typeface="微软雅黑" panose="020B0503020204020204" charset="-122"/>
              </a:rPr>
              <a:t>研发中心与陕西分公司联合共建的，面向连锁餐饮行业商户的金融科技解决方案，是主要服务陕西区域商户的本地版</a:t>
            </a:r>
            <a:endParaRPr lang="en-US" sz="1400" dirty="0">
              <a:solidFill>
                <a:schemeClr val="bg1"/>
              </a:solidFill>
              <a:latin typeface="微软雅黑" panose="020B0503020204020204" charset="-122"/>
              <a:ea typeface="微软雅黑" panose="020B0503020204020204" charset="-122"/>
            </a:endParaRPr>
          </a:p>
        </p:txBody>
      </p:sp>
      <p:sp>
        <p:nvSpPr>
          <p:cNvPr id="49" name="TextBox 24"/>
          <p:cNvSpPr txBox="1"/>
          <p:nvPr/>
        </p:nvSpPr>
        <p:spPr>
          <a:xfrm>
            <a:off x="7601203" y="3881712"/>
            <a:ext cx="1626235" cy="33718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latin typeface="微软雅黑" panose="020B0503020204020204" charset="-122"/>
                <a:ea typeface="微软雅黑" panose="020B0503020204020204" charset="-122"/>
              </a:rPr>
              <a:t>账户产品-</a:t>
            </a:r>
            <a:r>
              <a:rPr lang="en-US" altLang="zh-CN" sz="1600" dirty="0">
                <a:latin typeface="微软雅黑" panose="020B0503020204020204" charset="-122"/>
                <a:ea typeface="微软雅黑" panose="020B0503020204020204" charset="-122"/>
              </a:rPr>
              <a:t>API</a:t>
            </a:r>
            <a:r>
              <a:rPr lang="zh-CN" altLang="en-US" sz="1600" dirty="0">
                <a:latin typeface="微软雅黑" panose="020B0503020204020204" charset="-122"/>
                <a:ea typeface="微软雅黑" panose="020B0503020204020204" charset="-122"/>
              </a:rPr>
              <a:t>版</a:t>
            </a:r>
            <a:endParaRPr lang="en-US" sz="1600" dirty="0">
              <a:latin typeface="微软雅黑" panose="020B0503020204020204" charset="-122"/>
              <a:ea typeface="微软雅黑" panose="020B0503020204020204" charset="-122"/>
            </a:endParaRPr>
          </a:p>
        </p:txBody>
      </p:sp>
      <p:sp>
        <p:nvSpPr>
          <p:cNvPr id="50" name="Subtitle 2"/>
          <p:cNvSpPr txBox="1"/>
          <p:nvPr/>
        </p:nvSpPr>
        <p:spPr>
          <a:xfrm>
            <a:off x="7599737" y="4296021"/>
            <a:ext cx="2221436" cy="1590390"/>
          </a:xfrm>
          <a:prstGeom prst="rect">
            <a:avLst/>
          </a:prstGeom>
        </p:spPr>
        <p:txBody>
          <a:bodyPr vert="horz"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00000"/>
              </a:lnSpc>
              <a:spcBef>
                <a:spcPts val="0"/>
              </a:spcBef>
              <a:buNone/>
            </a:pPr>
            <a:r>
              <a:rPr lang="zh-CN" altLang="en-US" sz="1400" dirty="0">
                <a:solidFill>
                  <a:schemeClr val="tx1">
                    <a:lumMod val="75000"/>
                    <a:lumOff val="25000"/>
                  </a:schemeClr>
                </a:solidFill>
                <a:latin typeface="微软雅黑" panose="020B0503020204020204" charset="-122"/>
                <a:ea typeface="微软雅黑" panose="020B0503020204020204" charset="-122"/>
              </a:rPr>
              <a:t>云商通提供</a:t>
            </a:r>
            <a:r>
              <a:rPr lang="zh-CN" altLang="en-US" sz="1400" dirty="0">
                <a:latin typeface="微软雅黑" panose="020B0503020204020204" charset="-122"/>
                <a:ea typeface="微软雅黑" panose="020B0503020204020204" charset="-122"/>
              </a:rPr>
              <a:t>用户注册、绑卡、清分、 调账、对账、提现等全流程的</a:t>
            </a:r>
            <a:r>
              <a:rPr lang="en-US" altLang="zh-CN" sz="1400" dirty="0">
                <a:latin typeface="微软雅黑" panose="020B0503020204020204" charset="-122"/>
                <a:ea typeface="微软雅黑" panose="020B0503020204020204" charset="-122"/>
              </a:rPr>
              <a:t>API</a:t>
            </a:r>
            <a:r>
              <a:rPr lang="zh-CN" altLang="en-US" sz="1400" dirty="0">
                <a:latin typeface="微软雅黑" panose="020B0503020204020204" charset="-122"/>
                <a:ea typeface="微软雅黑" panose="020B0503020204020204" charset="-122"/>
              </a:rPr>
              <a:t>功能服务，商户按标准接口文档对接开发既可</a:t>
            </a:r>
            <a:endParaRPr 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51" name="Rectangle 8"/>
          <p:cNvSpPr>
            <a:spLocks noChangeArrowheads="1"/>
          </p:cNvSpPr>
          <p:nvPr/>
        </p:nvSpPr>
        <p:spPr bwMode="auto">
          <a:xfrm>
            <a:off x="0" y="6553907"/>
            <a:ext cx="7000596" cy="314901"/>
          </a:xfrm>
          <a:prstGeom prst="rect">
            <a:avLst/>
          </a:prstGeom>
          <a:solidFill>
            <a:srgbClr val="00A4F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21"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解决方案</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5919"/>
</p:tagLst>
</file>

<file path=ppt/tags/tag10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5919"/>
</p:tagLst>
</file>

<file path=ppt/tags/tag11.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5919"/>
  <p:tag name="KSO_WM_TEMPLATE_CATEGORY" val="custom"/>
  <p:tag name="KSO_WM_TEMPLATE_MASTER_TYPE" val="0"/>
  <p:tag name="KSO_WM_TEMPLATE_COLORSEQUENCE" val="1,2,3,1,2,3"/>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0235919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19"/>
  <p:tag name="KSO_WM_TEMPLATE_CATEGORY" val="custom"/>
  <p:tag name="KSO_WM_UNIT_TEXT_FILL_FORE_SCHEMECOLOR_INDEX" val="5"/>
  <p:tag name="KSO_WM_UNIT_USESOURCEFORMAT_APPLY" val="1"/>
</p:tagLst>
</file>

<file path=ppt/tags/tag11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xml><?xml version="1.0" encoding="utf-8"?>
<p:tagLst xmlns:p="http://schemas.openxmlformats.org/presentationml/2006/main">
  <p:tag name="KSO_WM_UNIT_TYPE" val="a"/>
  <p:tag name="KSO_WM_UNIT_INDEX" val="1"/>
  <p:tag name="KSO_WM_BEAUTIFY_FLAG" val="#wm#"/>
  <p:tag name="KSO_WM_TAG_VERSION" val="3.0"/>
  <p:tag name="KSO_WM_UNIT_PRESET_TEXT" val="单击此处&#10;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2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2.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5919"/>
  <p:tag name="KSO_WM_TEMPLATE_CATEGORY" val="custom"/>
  <p:tag name="KSO_WM_SLIDE_INDEX" val="4"/>
  <p:tag name="KSO_WM_SLIDE_ID" val="custom20235919_4"/>
  <p:tag name="KSO_WM_TEMPLATE_MASTER_TYPE" val="0"/>
  <p:tag name="KSO_WM_SLIDE_LAYOUT" val="a_l"/>
  <p:tag name="KSO_WM_SLIDE_LAYOUT_CNT" val="1_1"/>
  <p:tag name="KSO_WM_SLIDE_DIAGTYPE" val="l"/>
  <p:tag name="KSO_WM_TEMPLATE_COLORSEQUENCE" val="1,2,3,1,2,3"/>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FULL_TEXT_BEAUTIFY_COPY_ID" val="20"/>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FULL_TEXT_BEAUTIFY_COPY_ID" val="20"/>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RESOURCE_RECORD_KEY" val="{&quot;65&quot;:[20235919],&quot;70&quot;:[3314060,3315787,3320059,3312258,3312357,3320071]}"/>
  <p:tag name="COMMONDATA" val="eyJoZGlkIjoiNDg5NTM5ZTQwYmI4NTI0ZTU5NDI5MmVmMzQ3ZWY5ZjIifQ=="/>
  <p:tag name="resource_record_key" val="{&quot;65&quot;:[20235919],&quot;70&quot;:[3314060,3315787,3320059,3312258,3312357,3320071,3323868]}"/>
</p:tagLst>
</file>

<file path=ppt/tags/tag1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34.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i"/>
  <p:tag name="KSO_WM_UNIT_INDEX" val="11"/>
  <p:tag name="KSO_WM_BEAUTIFY_FLAG" val="#wm#"/>
  <p:tag name="KSO_WM_TAG_VERSION" val="3.0"/>
  <p:tag name="KSO_WM_UNIT_ID" val="_4*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TYPE" val="i"/>
  <p:tag name="KSO_WM_UNIT_INDEX" val="12"/>
  <p:tag name="KSO_WM_BEAUTIFY_FLAG" val="#wm#"/>
  <p:tag name="KSO_WM_TAG_VERSION" val="3.0"/>
  <p:tag name="KSO_WM_UNIT_ID" val="_4*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i"/>
  <p:tag name="KSO_WM_UNIT_INDEX" val="10"/>
  <p:tag name="KSO_WM_BEAUTIFY_FLAG" val="#wm#"/>
  <p:tag name="KSO_WM_TAG_VERSION" val="3.0"/>
  <p:tag name="KSO_WM_UNIT_ID" val="_4*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5.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57.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8.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9.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6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81.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97.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8.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Office 主题​​">
  <a:themeElements>
    <a:clrScheme name="2024.3.8【NO.09】-几何简约风主题模板">
      <a:dk1>
        <a:srgbClr val="333333"/>
      </a:dk1>
      <a:lt1>
        <a:sysClr val="window" lastClr="FFFFFF"/>
      </a:lt1>
      <a:dk2>
        <a:srgbClr val="001A3A"/>
      </a:dk2>
      <a:lt2>
        <a:srgbClr val="F7FAFF"/>
      </a:lt2>
      <a:accent1>
        <a:srgbClr val="016EFF"/>
      </a:accent1>
      <a:accent2>
        <a:srgbClr val="624AF0"/>
      </a:accent2>
      <a:accent3>
        <a:srgbClr val="9618F4"/>
      </a:accent3>
      <a:accent4>
        <a:srgbClr val="F7219B"/>
      </a:accent4>
      <a:accent5>
        <a:srgbClr val="F02836"/>
      </a:accent5>
      <a:accent6>
        <a:srgbClr val="EE672A"/>
      </a:accent6>
      <a:hlink>
        <a:srgbClr val="0026E5"/>
      </a:hlink>
      <a:folHlink>
        <a:srgbClr val="7E1FAD"/>
      </a:folHlink>
    </a:clrScheme>
    <a:fontScheme name="qmj">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accent1">
                <a:lumMod val="40000"/>
                <a:lumOff val="60000"/>
              </a:schemeClr>
            </a:gs>
            <a:gs pos="93000">
              <a:schemeClr val="accent3"/>
            </a:gs>
            <a:gs pos="52000">
              <a:schemeClr val="accent1"/>
            </a:gs>
          </a:gsLst>
          <a:path path="circle">
            <a:fillToRect r="100000" b="100000"/>
          </a:path>
          <a:tileRect l="-100000" t="-100000"/>
        </a:grad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buClrTx/>
          <a:buSzTx/>
          <a:buFontTx/>
          <a:defRPr>
            <a:solidFill>
              <a:schemeClr val="lt1"/>
            </a:solidFill>
            <a:sym typeface="+mn-ea"/>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rmAutofit/>
      </a:bodyPr>
      <a:lstStyle>
        <a:defPPr algn="l">
          <a:lnSpc>
            <a:spcPct val="140000"/>
          </a:lnSpc>
          <a:defRPr sz="20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6770</Words>
  <Application>WPS 演示</Application>
  <PresentationFormat>宽屏</PresentationFormat>
  <Paragraphs>629</Paragraphs>
  <Slides>31</Slides>
  <Notes>28</Notes>
  <HiddenSlides>0</HiddenSlides>
  <MMClips>0</MMClips>
  <ScaleCrop>false</ScaleCrop>
  <HeadingPairs>
    <vt:vector size="6" baseType="variant">
      <vt:variant>
        <vt:lpstr>已用的字体</vt:lpstr>
      </vt:variant>
      <vt:variant>
        <vt:i4>46</vt:i4>
      </vt:variant>
      <vt:variant>
        <vt:lpstr>主题</vt:lpstr>
      </vt:variant>
      <vt:variant>
        <vt:i4>1</vt:i4>
      </vt:variant>
      <vt:variant>
        <vt:lpstr>幻灯片标题</vt:lpstr>
      </vt:variant>
      <vt:variant>
        <vt:i4>31</vt:i4>
      </vt:variant>
    </vt:vector>
  </HeadingPairs>
  <TitlesOfParts>
    <vt:vector size="78" baseType="lpstr">
      <vt:lpstr>Arial</vt:lpstr>
      <vt:lpstr>宋体</vt:lpstr>
      <vt:lpstr>Wingdings</vt:lpstr>
      <vt:lpstr>江城圆体 400W</vt:lpstr>
      <vt:lpstr>微软雅黑 Light</vt:lpstr>
      <vt:lpstr>汉仪菱心体简</vt:lpstr>
      <vt:lpstr>MiSans Light</vt:lpstr>
      <vt:lpstr>MiSans Medium</vt:lpstr>
      <vt:lpstr>MiSans Normal</vt:lpstr>
      <vt:lpstr>微软雅黑</vt:lpstr>
      <vt:lpstr>Alibaba PuHuiTi H</vt:lpstr>
      <vt:lpstr>Impact</vt:lpstr>
      <vt:lpstr>Raleway Medium</vt:lpstr>
      <vt:lpstr>Segoe Print</vt:lpstr>
      <vt:lpstr>Raleway SemiBold</vt:lpstr>
      <vt:lpstr>Raleway</vt:lpstr>
      <vt:lpstr>DejaVu Math TeX Gyre</vt:lpstr>
      <vt:lpstr>Mont Heavy DEMO</vt:lpstr>
      <vt:lpstr>Arial Unicode MS</vt:lpstr>
      <vt:lpstr>Calibri</vt:lpstr>
      <vt:lpstr>仿宋</vt:lpstr>
      <vt:lpstr>等线</vt:lpstr>
      <vt:lpstr>Times New Roman</vt:lpstr>
      <vt:lpstr>Gadugi</vt:lpstr>
      <vt:lpstr>OPPOSans L</vt:lpstr>
      <vt:lpstr>Wingdings</vt:lpstr>
      <vt:lpstr>黑体</vt:lpstr>
      <vt:lpstr>OPPOSans H</vt:lpstr>
      <vt:lpstr>华文宋体</vt:lpstr>
      <vt:lpstr>OPPOSans R</vt:lpstr>
      <vt:lpstr>Arial</vt:lpstr>
      <vt:lpstr>Lato</vt:lpstr>
      <vt:lpstr>Manrope</vt:lpstr>
      <vt:lpstr>江城圆体 400W</vt:lpstr>
      <vt:lpstr>可口可乐在乎体 楷体</vt:lpstr>
      <vt:lpstr>可口可乐在乎体 楷体</vt:lpstr>
      <vt:lpstr>思源宋体 CN Medium</vt:lpstr>
      <vt:lpstr>方正兰亭中黑_GBK</vt:lpstr>
      <vt:lpstr>Noto Sans CJK HK</vt:lpstr>
      <vt:lpstr>Calibri</vt:lpstr>
      <vt:lpstr>Yu Gothic UI Semibold</vt:lpstr>
      <vt:lpstr>MS PGothic</vt:lpstr>
      <vt:lpstr>思源黑体 CN Bold</vt:lpstr>
      <vt:lpstr>思源黑体 CN Light</vt:lpstr>
      <vt:lpstr>思源黑体</vt:lpstr>
      <vt:lpstr>印品黑体</vt:lpstr>
      <vt:lpstr>Office 主题​​</vt:lpstr>
      <vt:lpstr>PowerPoint 演示文稿</vt:lpstr>
      <vt:lpstr>CONTENTS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ISV服务版产品发布说明</dc:title>
  <dc:creator>xiangjun ding</dc:creator>
  <cp:lastModifiedBy>Emma</cp:lastModifiedBy>
  <cp:revision>590</cp:revision>
  <dcterms:created xsi:type="dcterms:W3CDTF">2025-04-01T03:33:00Z</dcterms:created>
  <dcterms:modified xsi:type="dcterms:W3CDTF">2025-06-27T08:49:53Z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2052-12.1.0.21541</vt:lpwstr>
  </property>
  <property fmtid="{D5CDD505-2E9C-101B-9397-08002B2CF9AE}" pid="3" name="ICV">
    <vt:lpwstr>1595C7A5CDAE48539D5F507000FDFEE5_13</vt:lpwstr>
  </property>
</Properties>
</file>