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4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6428" r:id="rId5"/>
    <p:sldId id="6413" r:id="rId6"/>
    <p:sldId id="6536" r:id="rId7"/>
    <p:sldId id="6537" r:id="rId8"/>
    <p:sldId id="6432" r:id="rId9"/>
    <p:sldId id="6538" r:id="rId10"/>
    <p:sldId id="6494" r:id="rId11"/>
    <p:sldId id="6495" r:id="rId12"/>
    <p:sldId id="6528" r:id="rId13"/>
    <p:sldId id="6529" r:id="rId14"/>
    <p:sldId id="6530" r:id="rId15"/>
    <p:sldId id="6531" r:id="rId16"/>
    <p:sldId id="6532" r:id="rId17"/>
    <p:sldId id="6496" r:id="rId18"/>
    <p:sldId id="6497" r:id="rId19"/>
    <p:sldId id="6498" r:id="rId20"/>
    <p:sldId id="6526" r:id="rId21"/>
    <p:sldId id="6527" r:id="rId22"/>
    <p:sldId id="6533" r:id="rId23"/>
    <p:sldId id="6539" r:id="rId24"/>
    <p:sldId id="6540" r:id="rId25"/>
    <p:sldId id="6541" r:id="rId26"/>
    <p:sldId id="6542" r:id="rId27"/>
    <p:sldId id="6543" r:id="rId28"/>
    <p:sldId id="6544" r:id="rId29"/>
    <p:sldId id="6545" r:id="rId30"/>
    <p:sldId id="6500" r:id="rId31"/>
    <p:sldId id="6546" r:id="rId32"/>
    <p:sldId id="6501" r:id="rId33"/>
    <p:sldId id="6502" r:id="rId34"/>
    <p:sldId id="6503" r:id="rId35"/>
    <p:sldId id="6511" r:id="rId36"/>
    <p:sldId id="6512" r:id="rId37"/>
    <p:sldId id="6444" r:id="rId38"/>
    <p:sldId id="6547" r:id="rId39"/>
    <p:sldId id="6548" r:id="rId40"/>
    <p:sldId id="6549" r:id="rId41"/>
    <p:sldId id="6487" r:id="rId42"/>
    <p:sldId id="6550" r:id="rId43"/>
    <p:sldId id="6551" r:id="rId44"/>
    <p:sldId id="6525" r:id="rId45"/>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229" userDrawn="1">
          <p15:clr>
            <a:srgbClr val="A4A3A4"/>
          </p15:clr>
        </p15:guide>
        <p15:guide id="2" pos="3959" userDrawn="1">
          <p15:clr>
            <a:srgbClr val="A4A3A4"/>
          </p15:clr>
        </p15:guide>
        <p15:guide id="4" orient="horz" pos="2084" userDrawn="1">
          <p15:clr>
            <a:srgbClr val="A4A3A4"/>
          </p15:clr>
        </p15:guide>
        <p15:guide id="5" pos="2454" userDrawn="1">
          <p15:clr>
            <a:srgbClr val="A4A3A4"/>
          </p15:clr>
        </p15:guide>
        <p15:guide id="6" pos="63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 Julie" initials="LJ" lastIdx="1" clrIdx="0"/>
  <p:cmAuthor id="2" name="作者" initials="A" lastIdx="0"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77790"/>
    <a:srgbClr val="000000"/>
    <a:srgbClr val="256AF7"/>
    <a:srgbClr val="0D75FF"/>
    <a:srgbClr val="6336F8"/>
    <a:srgbClr val="F7FAFF"/>
    <a:srgbClr val="DDECFF"/>
    <a:srgbClr val="6C75F6"/>
    <a:srgbClr val="699A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47" autoAdjust="0"/>
    <p:restoredTop sz="77305" autoAdjust="0"/>
  </p:normalViewPr>
  <p:slideViewPr>
    <p:cSldViewPr snapToGrid="0" showGuides="1">
      <p:cViewPr>
        <p:scale>
          <a:sx n="73" d="100"/>
          <a:sy n="73" d="100"/>
        </p:scale>
        <p:origin x="1632" y="184"/>
      </p:cViewPr>
      <p:guideLst>
        <p:guide orient="horz" pos="2229"/>
        <p:guide pos="3959"/>
        <p:guide orient="horz" pos="2084"/>
        <p:guide pos="2454"/>
        <p:guide pos="6334"/>
      </p:guideLst>
    </p:cSldViewPr>
  </p:slideViewPr>
  <p:notesTextViewPr>
    <p:cViewPr>
      <p:scale>
        <a:sx n="75" d="100"/>
        <a:sy n="75" d="100"/>
      </p:scale>
      <p:origin x="0" y="0"/>
    </p:cViewPr>
  </p:notesTextViewPr>
  <p:notesViewPr>
    <p:cSldViewPr snapToGrid="0">
      <p:cViewPr varScale="1">
        <p:scale>
          <a:sx n="80" d="100"/>
          <a:sy n="80" d="100"/>
        </p:scale>
        <p:origin x="2608" y="4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511.xml"/><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kern="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l">
              <a:lnSpc>
                <a:spcPct val="140000"/>
              </a:lnSpc>
            </a:pPr>
            <a:endParaRPr lang="en-US" altLang="zh-CN" kern="100" dirty="0">
              <a:effectLst/>
              <a:latin typeface="+mn-ea"/>
              <a:cs typeface="江城圆体 400W" panose="020B0500000000000000" pitchFamily="34" charset="-122"/>
              <a:sym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F94EB1-A1CB-41E6-99DE-474450FFEB0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en-US" altLang="zh-CN"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3" name="矩形 3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6919595" y="0"/>
            <a:ext cx="5272405" cy="48736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20000"/>
              <a:lumOff val="80000"/>
              <a:alpha val="4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custDataLst>
              <p:tags r:id="rId4"/>
            </p:custDataLst>
          </p:nvPr>
        </p:nvSpPr>
        <p:spPr>
          <a:xfrm>
            <a:off x="8441055" y="0"/>
            <a:ext cx="3750945" cy="36417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bg1">
              <a:alpha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 name="直接连接符 14"/>
          <p:cNvCxnSpPr/>
          <p:nvPr userDrawn="1">
            <p:custDataLst>
              <p:tags r:id="rId5"/>
            </p:custDataLst>
          </p:nvPr>
        </p:nvCxnSpPr>
        <p:spPr>
          <a:xfrm>
            <a:off x="1069698"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6"/>
            </p:custDataLst>
          </p:nvPr>
        </p:nvCxnSpPr>
        <p:spPr>
          <a:xfrm>
            <a:off x="1069698"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7"/>
            </p:custDataLst>
          </p:nvPr>
        </p:nvCxnSpPr>
        <p:spPr>
          <a:xfrm>
            <a:off x="1069698"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3" name="椭圆 22"/>
          <p:cNvSpPr/>
          <p:nvPr userDrawn="1">
            <p:custDataLst>
              <p:tags r:id="rId8"/>
            </p:custDataLst>
          </p:nvPr>
        </p:nvSpPr>
        <p:spPr>
          <a:xfrm>
            <a:off x="6892945" y="969581"/>
            <a:ext cx="288925" cy="288925"/>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5" name="椭圆 24"/>
          <p:cNvSpPr/>
          <p:nvPr userDrawn="1">
            <p:custDataLst>
              <p:tags r:id="rId9"/>
            </p:custDataLst>
          </p:nvPr>
        </p:nvSpPr>
        <p:spPr>
          <a:xfrm>
            <a:off x="9102739" y="4021926"/>
            <a:ext cx="808355" cy="808355"/>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6" name="任意多边形: 形状 25"/>
          <p:cNvSpPr/>
          <p:nvPr userDrawn="1">
            <p:custDataLst>
              <p:tags r:id="rId10"/>
            </p:custDataLst>
          </p:nvPr>
        </p:nvSpPr>
        <p:spPr>
          <a:xfrm>
            <a:off x="9963150" y="0"/>
            <a:ext cx="2228850" cy="2164080"/>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60000"/>
              <a:lumOff val="40000"/>
              <a:alpha val="1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图形 24"/>
          <p:cNvSpPr/>
          <p:nvPr userDrawn="1">
            <p:custDataLst>
              <p:tags r:id="rId11"/>
            </p:custDataLst>
          </p:nvPr>
        </p:nvSpPr>
        <p:spPr>
          <a:xfrm>
            <a:off x="9963150" y="589915"/>
            <a:ext cx="2228850" cy="1643380"/>
          </a:xfrm>
          <a:custGeom>
            <a:avLst/>
            <a:gdLst>
              <a:gd name="connsiteX0" fmla="*/ 305151 w 1622268"/>
              <a:gd name="connsiteY0" fmla="*/ 689 h 1196098"/>
              <a:gd name="connsiteX1" fmla="*/ 532418 w 1622268"/>
              <a:gd name="connsiteY1" fmla="*/ 142707 h 1196098"/>
              <a:gd name="connsiteX2" fmla="*/ 1579882 w 1622268"/>
              <a:gd name="connsiteY2" fmla="*/ 601241 h 1196098"/>
              <a:gd name="connsiteX3" fmla="*/ 1622269 w 1622268"/>
              <a:gd name="connsiteY3" fmla="*/ 589430 h 1196098"/>
              <a:gd name="connsiteX4" fmla="*/ 1622269 w 1622268"/>
              <a:gd name="connsiteY4" fmla="*/ 1173217 h 1196098"/>
              <a:gd name="connsiteX5" fmla="*/ 1567976 w 1622268"/>
              <a:gd name="connsiteY5" fmla="*/ 1183123 h 1196098"/>
              <a:gd name="connsiteX6" fmla="*/ 970282 w 1622268"/>
              <a:gd name="connsiteY6" fmla="*/ 1143118 h 1196098"/>
              <a:gd name="connsiteX7" fmla="*/ 38261 w 1622268"/>
              <a:gd name="connsiteY7" fmla="*/ 427981 h 1196098"/>
              <a:gd name="connsiteX8" fmla="*/ 142655 w 1622268"/>
              <a:gd name="connsiteY8" fmla="*/ 38313 h 1196098"/>
              <a:gd name="connsiteX9" fmla="*/ 305151 w 1622268"/>
              <a:gd name="connsiteY9" fmla="*/ 689 h 1196098"/>
              <a:gd name="connsiteX10" fmla="*/ 305151 w 1622268"/>
              <a:gd name="connsiteY10" fmla="*/ 689 h 119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2268" h="1196098">
                <a:moveTo>
                  <a:pt x="305151" y="689"/>
                </a:moveTo>
                <a:cubicBezTo>
                  <a:pt x="396496" y="7166"/>
                  <a:pt x="483174" y="57363"/>
                  <a:pt x="532418" y="142707"/>
                </a:cubicBezTo>
                <a:cubicBezTo>
                  <a:pt x="748445" y="516849"/>
                  <a:pt x="1178975" y="691538"/>
                  <a:pt x="1579882" y="601241"/>
                </a:cubicBezTo>
                <a:lnTo>
                  <a:pt x="1622269" y="589430"/>
                </a:lnTo>
                <a:lnTo>
                  <a:pt x="1622269" y="1173217"/>
                </a:lnTo>
                <a:cubicBezTo>
                  <a:pt x="1622269" y="1173217"/>
                  <a:pt x="1567976" y="1183123"/>
                  <a:pt x="1567976" y="1183123"/>
                </a:cubicBezTo>
                <a:cubicBezTo>
                  <a:pt x="1370713" y="1209126"/>
                  <a:pt x="1168307" y="1196172"/>
                  <a:pt x="970282" y="1143118"/>
                </a:cubicBezTo>
                <a:cubicBezTo>
                  <a:pt x="574233" y="1037009"/>
                  <a:pt x="243239" y="783073"/>
                  <a:pt x="38261" y="427981"/>
                </a:cubicBezTo>
                <a:cubicBezTo>
                  <a:pt x="-40511" y="291583"/>
                  <a:pt x="6257" y="117085"/>
                  <a:pt x="142655" y="38313"/>
                </a:cubicBezTo>
                <a:cubicBezTo>
                  <a:pt x="193804" y="8786"/>
                  <a:pt x="250287" y="-3121"/>
                  <a:pt x="305151" y="689"/>
                </a:cubicBezTo>
                <a:lnTo>
                  <a:pt x="305151" y="689"/>
                </a:ln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29" name="图形 16"/>
          <p:cNvSpPr/>
          <p:nvPr userDrawn="1">
            <p:custDataLst>
              <p:tags r:id="rId12"/>
            </p:custDataLst>
          </p:nvPr>
        </p:nvSpPr>
        <p:spPr>
          <a:xfrm>
            <a:off x="7713345" y="0"/>
            <a:ext cx="3648710" cy="3936365"/>
          </a:xfrm>
          <a:custGeom>
            <a:avLst/>
            <a:gdLst>
              <a:gd name="connsiteX0" fmla="*/ 4671 w 2738556"/>
              <a:gd name="connsiteY0" fmla="*/ 0 h 2954675"/>
              <a:gd name="connsiteX1" fmla="*/ 1087663 w 2738556"/>
              <a:gd name="connsiteY1" fmla="*/ 0 h 2954675"/>
              <a:gd name="connsiteX2" fmla="*/ 1079662 w 2738556"/>
              <a:gd name="connsiteY2" fmla="*/ 159068 h 2954675"/>
              <a:gd name="connsiteX3" fmla="*/ 2359727 w 2738556"/>
              <a:gd name="connsiteY3" fmla="*/ 1900523 h 2954675"/>
              <a:gd name="connsiteX4" fmla="*/ 2713962 w 2738556"/>
              <a:gd name="connsiteY4" fmla="*/ 2575846 h 2954675"/>
              <a:gd name="connsiteX5" fmla="*/ 2038639 w 2738556"/>
              <a:gd name="connsiteY5" fmla="*/ 2930081 h 2954675"/>
              <a:gd name="connsiteX6" fmla="*/ 333378 w 2738556"/>
              <a:gd name="connsiteY6" fmla="*/ 1507998 h 2954675"/>
              <a:gd name="connsiteX7" fmla="*/ 99 w 2738556"/>
              <a:gd name="connsiteY7" fmla="*/ 140399 h 2954675"/>
              <a:gd name="connsiteX8" fmla="*/ 4671 w 2738556"/>
              <a:gd name="connsiteY8" fmla="*/ 0 h 29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556" h="2954675">
                <a:moveTo>
                  <a:pt x="4671" y="0"/>
                </a:moveTo>
                <a:lnTo>
                  <a:pt x="1087663" y="0"/>
                </a:lnTo>
                <a:cubicBezTo>
                  <a:pt x="1087663" y="0"/>
                  <a:pt x="1079662" y="159068"/>
                  <a:pt x="1079662" y="159068"/>
                </a:cubicBezTo>
                <a:cubicBezTo>
                  <a:pt x="1079472" y="935736"/>
                  <a:pt x="1580201" y="1657350"/>
                  <a:pt x="2359727" y="1900523"/>
                </a:cubicBezTo>
                <a:cubicBezTo>
                  <a:pt x="2643953" y="1989201"/>
                  <a:pt x="2802639" y="2291620"/>
                  <a:pt x="2713962" y="2575846"/>
                </a:cubicBezTo>
                <a:cubicBezTo>
                  <a:pt x="2625284" y="2860072"/>
                  <a:pt x="2322865" y="3018758"/>
                  <a:pt x="2038639" y="2930081"/>
                </a:cubicBezTo>
                <a:cubicBezTo>
                  <a:pt x="1298928" y="2699290"/>
                  <a:pt x="693328" y="2194274"/>
                  <a:pt x="333378" y="1507998"/>
                </a:cubicBezTo>
                <a:cubicBezTo>
                  <a:pt x="108398" y="1079087"/>
                  <a:pt x="-3807" y="611410"/>
                  <a:pt x="99" y="140399"/>
                </a:cubicBezTo>
                <a:lnTo>
                  <a:pt x="4671" y="0"/>
                </a:lnTo>
                <a:close/>
              </a:path>
            </a:pathLst>
          </a:cu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 name="标题 1"/>
          <p:cNvSpPr>
            <a:spLocks noGrp="1"/>
          </p:cNvSpPr>
          <p:nvPr>
            <p:ph type="ctrTitle" hasCustomPrompt="1"/>
            <p:custDataLst>
              <p:tags r:id="rId13"/>
            </p:custDataLst>
          </p:nvPr>
        </p:nvSpPr>
        <p:spPr>
          <a:xfrm>
            <a:off x="1068110" y="1415134"/>
            <a:ext cx="6217877" cy="2610488"/>
          </a:xfrm>
          <a:noFill/>
        </p:spPr>
        <p:txBody>
          <a:bodyPr wrap="square" anchor="b" anchorCtr="0">
            <a:normAutofit/>
          </a:bodyPr>
          <a:lstStyle>
            <a:lvl1pPr>
              <a:defRPr lang="zh-CN" altLang="en-US" sz="6000" dirty="0">
                <a:solidFill>
                  <a:schemeClr val="tx2"/>
                </a:solidFill>
                <a:latin typeface="+mj-ea"/>
                <a:cs typeface="+mn-cs"/>
              </a:defRPr>
            </a:lvl1pPr>
          </a:lstStyle>
          <a:p>
            <a:pPr marL="0" lvl="0"/>
            <a:r>
              <a:rPr lang="zh-CN" altLang="en-US" dirty="0"/>
              <a:t>单击此处</a:t>
            </a:r>
            <a:br>
              <a:rPr lang="en-US" altLang="zh-CN" dirty="0"/>
            </a:br>
            <a:r>
              <a:rPr lang="zh-CN" altLang="en-US" dirty="0"/>
              <a:t>编辑母版标题样式</a:t>
            </a:r>
            <a:endParaRPr lang="zh-CN" altLang="en-US" dirty="0"/>
          </a:p>
        </p:txBody>
      </p:sp>
      <p:sp>
        <p:nvSpPr>
          <p:cNvPr id="10" name="公司名占位符 6"/>
          <p:cNvSpPr>
            <a:spLocks noGrp="1"/>
          </p:cNvSpPr>
          <p:nvPr>
            <p:ph type="body" sz="quarter" idx="13" hasCustomPrompt="1"/>
            <p:custDataLst>
              <p:tags r:id="rId14"/>
            </p:custDataLst>
          </p:nvPr>
        </p:nvSpPr>
        <p:spPr>
          <a:xfrm>
            <a:off x="1442126" y="523878"/>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5"/>
            </p:custDataLst>
          </p:nvPr>
        </p:nvSpPr>
        <p:spPr>
          <a:xfrm>
            <a:off x="1068109" y="4481316"/>
            <a:ext cx="2880000" cy="504000"/>
          </a:xfrm>
          <a:prstGeom prst="roundRect">
            <a:avLst>
              <a:gd name="adj" fmla="val 50000"/>
            </a:avLst>
          </a:prstGeom>
          <a:solidFill>
            <a:schemeClr val="accent1">
              <a:lumMod val="20000"/>
              <a:lumOff val="80000"/>
              <a:alpha val="50000"/>
            </a:schemeClr>
          </a:solidFill>
          <a:ln>
            <a:solidFill>
              <a:schemeClr val="accent1">
                <a:lumMod val="20000"/>
                <a:lumOff val="80000"/>
              </a:schemeClr>
            </a:solidFill>
          </a:ln>
        </p:spPr>
        <p:txBody>
          <a:bodyPr wrap="square" anchor="ctr">
            <a:normAutofit/>
          </a:bodyPr>
          <a:lstStyle>
            <a:lvl1pPr marL="0" indent="0" algn="ctr">
              <a:lnSpc>
                <a:spcPct val="100000"/>
              </a:lnSpc>
              <a:buNone/>
              <a:defRPr sz="1800" b="0">
                <a:solidFill>
                  <a:schemeClr val="tx2"/>
                </a:solidFill>
              </a:defRPr>
            </a:lvl1pPr>
          </a:lstStyle>
          <a:p>
            <a:pPr lvl="0"/>
            <a:r>
              <a:rPr lang="zh-CN" altLang="en-US" dirty="0"/>
              <a:t>署名</a:t>
            </a:r>
            <a:endParaRPr lang="zh-CN" altLang="en-US" dirty="0"/>
          </a:p>
        </p:txBody>
      </p:sp>
      <p:sp>
        <p:nvSpPr>
          <p:cNvPr id="4" name="日期占位符 3"/>
          <p:cNvSpPr>
            <a:spLocks noGrp="1"/>
          </p:cNvSpPr>
          <p:nvPr>
            <p:ph type="dt" sz="half" idx="10"/>
            <p:custDataLst>
              <p:tags r:id="rId16"/>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7"/>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8"/>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dirty="0"/>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10733104" y="5509481"/>
            <a:ext cx="1458895" cy="1348518"/>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gradFill flip="none" rotWithShape="1">
            <a:gsLst>
              <a:gs pos="0">
                <a:schemeClr val="accent1">
                  <a:lumMod val="20000"/>
                  <a:lumOff val="80000"/>
                  <a:alpha val="50000"/>
                </a:schemeClr>
              </a:gs>
              <a:gs pos="72000">
                <a:schemeClr val="accent1">
                  <a:lumMod val="20000"/>
                  <a:lumOff val="80000"/>
                  <a:alpha val="0"/>
                </a:schemeClr>
              </a:gs>
            </a:gsLst>
            <a:lin ang="18900000" scaled="1"/>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任意多边形: 形状 6"/>
          <p:cNvSpPr/>
          <p:nvPr userDrawn="1">
            <p:custDataLst>
              <p:tags r:id="rId4"/>
            </p:custDataLst>
          </p:nvPr>
        </p:nvSpPr>
        <p:spPr>
          <a:xfrm flipH="1">
            <a:off x="0" y="0"/>
            <a:ext cx="5272405" cy="48736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20000"/>
              <a:lumOff val="80000"/>
              <a:alpha val="4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custDataLst>
              <p:tags r:id="rId5"/>
            </p:custDataLst>
          </p:nvPr>
        </p:nvSpPr>
        <p:spPr>
          <a:xfrm flipH="1">
            <a:off x="0" y="0"/>
            <a:ext cx="3750945" cy="36417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bg1">
              <a:alpha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p:cNvSpPr/>
          <p:nvPr userDrawn="1">
            <p:custDataLst>
              <p:tags r:id="rId6"/>
            </p:custDataLst>
          </p:nvPr>
        </p:nvSpPr>
        <p:spPr>
          <a:xfrm flipH="1">
            <a:off x="4859423" y="917634"/>
            <a:ext cx="288925" cy="288925"/>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形状 14"/>
          <p:cNvSpPr/>
          <p:nvPr userDrawn="1">
            <p:custDataLst>
              <p:tags r:id="rId7"/>
            </p:custDataLst>
          </p:nvPr>
        </p:nvSpPr>
        <p:spPr>
          <a:xfrm flipH="1">
            <a:off x="0" y="0"/>
            <a:ext cx="2228850" cy="2164080"/>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60000"/>
              <a:lumOff val="40000"/>
              <a:alpha val="1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6" name="图形 24"/>
          <p:cNvSpPr/>
          <p:nvPr userDrawn="1">
            <p:custDataLst>
              <p:tags r:id="rId8"/>
            </p:custDataLst>
          </p:nvPr>
        </p:nvSpPr>
        <p:spPr>
          <a:xfrm flipH="1">
            <a:off x="0" y="589915"/>
            <a:ext cx="2228850" cy="1643380"/>
          </a:xfrm>
          <a:custGeom>
            <a:avLst/>
            <a:gdLst>
              <a:gd name="connsiteX0" fmla="*/ 305151 w 1622268"/>
              <a:gd name="connsiteY0" fmla="*/ 689 h 1196098"/>
              <a:gd name="connsiteX1" fmla="*/ 532418 w 1622268"/>
              <a:gd name="connsiteY1" fmla="*/ 142707 h 1196098"/>
              <a:gd name="connsiteX2" fmla="*/ 1579882 w 1622268"/>
              <a:gd name="connsiteY2" fmla="*/ 601241 h 1196098"/>
              <a:gd name="connsiteX3" fmla="*/ 1622269 w 1622268"/>
              <a:gd name="connsiteY3" fmla="*/ 589430 h 1196098"/>
              <a:gd name="connsiteX4" fmla="*/ 1622269 w 1622268"/>
              <a:gd name="connsiteY4" fmla="*/ 1173217 h 1196098"/>
              <a:gd name="connsiteX5" fmla="*/ 1567976 w 1622268"/>
              <a:gd name="connsiteY5" fmla="*/ 1183123 h 1196098"/>
              <a:gd name="connsiteX6" fmla="*/ 970282 w 1622268"/>
              <a:gd name="connsiteY6" fmla="*/ 1143118 h 1196098"/>
              <a:gd name="connsiteX7" fmla="*/ 38261 w 1622268"/>
              <a:gd name="connsiteY7" fmla="*/ 427981 h 1196098"/>
              <a:gd name="connsiteX8" fmla="*/ 142655 w 1622268"/>
              <a:gd name="connsiteY8" fmla="*/ 38313 h 1196098"/>
              <a:gd name="connsiteX9" fmla="*/ 305151 w 1622268"/>
              <a:gd name="connsiteY9" fmla="*/ 689 h 1196098"/>
              <a:gd name="connsiteX10" fmla="*/ 305151 w 1622268"/>
              <a:gd name="connsiteY10" fmla="*/ 689 h 119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2268" h="1196098">
                <a:moveTo>
                  <a:pt x="305151" y="689"/>
                </a:moveTo>
                <a:cubicBezTo>
                  <a:pt x="396496" y="7166"/>
                  <a:pt x="483174" y="57363"/>
                  <a:pt x="532418" y="142707"/>
                </a:cubicBezTo>
                <a:cubicBezTo>
                  <a:pt x="748445" y="516849"/>
                  <a:pt x="1178975" y="691538"/>
                  <a:pt x="1579882" y="601241"/>
                </a:cubicBezTo>
                <a:lnTo>
                  <a:pt x="1622269" y="589430"/>
                </a:lnTo>
                <a:lnTo>
                  <a:pt x="1622269" y="1173217"/>
                </a:lnTo>
                <a:cubicBezTo>
                  <a:pt x="1622269" y="1173217"/>
                  <a:pt x="1567976" y="1183123"/>
                  <a:pt x="1567976" y="1183123"/>
                </a:cubicBezTo>
                <a:cubicBezTo>
                  <a:pt x="1370713" y="1209126"/>
                  <a:pt x="1168307" y="1196172"/>
                  <a:pt x="970282" y="1143118"/>
                </a:cubicBezTo>
                <a:cubicBezTo>
                  <a:pt x="574233" y="1037009"/>
                  <a:pt x="243239" y="783073"/>
                  <a:pt x="38261" y="427981"/>
                </a:cubicBezTo>
                <a:cubicBezTo>
                  <a:pt x="-40511" y="291583"/>
                  <a:pt x="6257" y="117085"/>
                  <a:pt x="142655" y="38313"/>
                </a:cubicBezTo>
                <a:cubicBezTo>
                  <a:pt x="193804" y="8786"/>
                  <a:pt x="250287" y="-3121"/>
                  <a:pt x="305151" y="689"/>
                </a:cubicBezTo>
                <a:lnTo>
                  <a:pt x="305151" y="689"/>
                </a:ln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9" name="图形 16"/>
          <p:cNvSpPr/>
          <p:nvPr userDrawn="1">
            <p:custDataLst>
              <p:tags r:id="rId9"/>
            </p:custDataLst>
          </p:nvPr>
        </p:nvSpPr>
        <p:spPr>
          <a:xfrm flipH="1">
            <a:off x="829945" y="0"/>
            <a:ext cx="3648710" cy="3936365"/>
          </a:xfrm>
          <a:custGeom>
            <a:avLst/>
            <a:gdLst>
              <a:gd name="connsiteX0" fmla="*/ 4671 w 2738556"/>
              <a:gd name="connsiteY0" fmla="*/ 0 h 2954675"/>
              <a:gd name="connsiteX1" fmla="*/ 1087663 w 2738556"/>
              <a:gd name="connsiteY1" fmla="*/ 0 h 2954675"/>
              <a:gd name="connsiteX2" fmla="*/ 1079662 w 2738556"/>
              <a:gd name="connsiteY2" fmla="*/ 159068 h 2954675"/>
              <a:gd name="connsiteX3" fmla="*/ 2359727 w 2738556"/>
              <a:gd name="connsiteY3" fmla="*/ 1900523 h 2954675"/>
              <a:gd name="connsiteX4" fmla="*/ 2713962 w 2738556"/>
              <a:gd name="connsiteY4" fmla="*/ 2575846 h 2954675"/>
              <a:gd name="connsiteX5" fmla="*/ 2038639 w 2738556"/>
              <a:gd name="connsiteY5" fmla="*/ 2930081 h 2954675"/>
              <a:gd name="connsiteX6" fmla="*/ 333378 w 2738556"/>
              <a:gd name="connsiteY6" fmla="*/ 1507998 h 2954675"/>
              <a:gd name="connsiteX7" fmla="*/ 99 w 2738556"/>
              <a:gd name="connsiteY7" fmla="*/ 140399 h 2954675"/>
              <a:gd name="connsiteX8" fmla="*/ 4671 w 2738556"/>
              <a:gd name="connsiteY8" fmla="*/ 0 h 29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556" h="2954675">
                <a:moveTo>
                  <a:pt x="4671" y="0"/>
                </a:moveTo>
                <a:lnTo>
                  <a:pt x="1087663" y="0"/>
                </a:lnTo>
                <a:cubicBezTo>
                  <a:pt x="1087663" y="0"/>
                  <a:pt x="1079662" y="159068"/>
                  <a:pt x="1079662" y="159068"/>
                </a:cubicBezTo>
                <a:cubicBezTo>
                  <a:pt x="1079472" y="935736"/>
                  <a:pt x="1580201" y="1657350"/>
                  <a:pt x="2359727" y="1900523"/>
                </a:cubicBezTo>
                <a:cubicBezTo>
                  <a:pt x="2643953" y="1989201"/>
                  <a:pt x="2802639" y="2291620"/>
                  <a:pt x="2713962" y="2575846"/>
                </a:cubicBezTo>
                <a:cubicBezTo>
                  <a:pt x="2625284" y="2860072"/>
                  <a:pt x="2322865" y="3018758"/>
                  <a:pt x="2038639" y="2930081"/>
                </a:cubicBezTo>
                <a:cubicBezTo>
                  <a:pt x="1298928" y="2699290"/>
                  <a:pt x="693328" y="2194274"/>
                  <a:pt x="333378" y="1507998"/>
                </a:cubicBezTo>
                <a:cubicBezTo>
                  <a:pt x="108398" y="1079087"/>
                  <a:pt x="-3807" y="611410"/>
                  <a:pt x="99" y="140399"/>
                </a:cubicBezTo>
                <a:lnTo>
                  <a:pt x="4671" y="0"/>
                </a:lnTo>
                <a:close/>
              </a:path>
            </a:pathLst>
          </a:cu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27" name="直接连接符 26"/>
          <p:cNvCxnSpPr/>
          <p:nvPr userDrawn="1">
            <p:custDataLst>
              <p:tags r:id="rId10"/>
            </p:custDataLst>
          </p:nvPr>
        </p:nvCxnSpPr>
        <p:spPr>
          <a:xfrm>
            <a:off x="10930251"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1"/>
            </p:custDataLst>
          </p:nvPr>
        </p:nvCxnSpPr>
        <p:spPr>
          <a:xfrm>
            <a:off x="10930251"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2"/>
            </p:custDataLst>
          </p:nvPr>
        </p:nvCxnSpPr>
        <p:spPr>
          <a:xfrm>
            <a:off x="10930251"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3" name="椭圆 12"/>
          <p:cNvSpPr/>
          <p:nvPr userDrawn="1">
            <p:custDataLst>
              <p:tags r:id="rId13"/>
            </p:custDataLst>
          </p:nvPr>
        </p:nvSpPr>
        <p:spPr>
          <a:xfrm flipH="1">
            <a:off x="1401445" y="4279089"/>
            <a:ext cx="808355" cy="808355"/>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ctrTitle"/>
            <p:custDataLst>
              <p:tags r:id="rId17"/>
            </p:custDataLst>
          </p:nvPr>
        </p:nvSpPr>
        <p:spPr>
          <a:xfrm>
            <a:off x="2351686" y="2487519"/>
            <a:ext cx="8810024" cy="1222785"/>
          </a:xfrm>
        </p:spPr>
        <p:txBody>
          <a:bodyPr wrap="square" anchor="b" anchorCtr="0">
            <a:normAutofit/>
          </a:bodyPr>
          <a:lstStyle>
            <a:lvl1pPr algn="r">
              <a:lnSpc>
                <a:spcPct val="100000"/>
              </a:lnSpc>
              <a:defRPr sz="5400">
                <a:solidFill>
                  <a:schemeClr val="tx2"/>
                </a:solidFill>
              </a:defRPr>
            </a:lvl1pPr>
          </a:lstStyle>
          <a:p>
            <a:r>
              <a:rPr lang="zh-CN" altLang="en-US" dirty="0"/>
              <a:t>单击此处编辑母版标题样式</a:t>
            </a:r>
            <a:endParaRPr lang="zh-CN" altLang="en-US" dirty="0"/>
          </a:p>
        </p:txBody>
      </p:sp>
      <p:sp>
        <p:nvSpPr>
          <p:cNvPr id="10" name="公司名占位符 6"/>
          <p:cNvSpPr>
            <a:spLocks noGrp="1"/>
          </p:cNvSpPr>
          <p:nvPr>
            <p:ph type="body" sz="quarter" idx="13" hasCustomPrompt="1"/>
            <p:custDataLst>
              <p:tags r:id="rId18"/>
            </p:custDataLst>
          </p:nvPr>
        </p:nvSpPr>
        <p:spPr>
          <a:xfrm>
            <a:off x="7861296" y="504000"/>
            <a:ext cx="2880000" cy="504000"/>
          </a:xfrm>
        </p:spPr>
        <p:txBody>
          <a:bodyPr wrap="square" anchor="ctr">
            <a:normAutofit/>
          </a:bodyPr>
          <a:lstStyle>
            <a:lvl1pPr marL="0" indent="0" algn="r">
              <a:lnSpc>
                <a:spcPct val="100000"/>
              </a:lnSpc>
              <a:buNone/>
              <a:defRPr sz="1800"/>
            </a:lvl1pPr>
          </a:lstStyle>
          <a:p>
            <a:pPr lvl="0"/>
            <a:r>
              <a:rPr lang="zh-CN" altLang="en-US" dirty="0"/>
              <a:t>公司名</a:t>
            </a:r>
            <a:endParaRPr lang="zh-CN" altLang="en-US" dirty="0"/>
          </a:p>
        </p:txBody>
      </p:sp>
      <p:sp>
        <p:nvSpPr>
          <p:cNvPr id="20" name="署名占位符 10"/>
          <p:cNvSpPr>
            <a:spLocks noGrp="1"/>
          </p:cNvSpPr>
          <p:nvPr>
            <p:ph type="body" sz="quarter" idx="17" hasCustomPrompt="1"/>
            <p:custDataLst>
              <p:tags r:id="rId19"/>
            </p:custDataLst>
          </p:nvPr>
        </p:nvSpPr>
        <p:spPr>
          <a:xfrm>
            <a:off x="8284455" y="4085899"/>
            <a:ext cx="2880000" cy="504000"/>
          </a:xfrm>
          <a:prstGeom prst="roundRect">
            <a:avLst>
              <a:gd name="adj" fmla="val 50000"/>
            </a:avLst>
          </a:prstGeom>
          <a:solidFill>
            <a:schemeClr val="accent1">
              <a:lumMod val="20000"/>
              <a:lumOff val="80000"/>
              <a:alpha val="50000"/>
            </a:schemeClr>
          </a:solidFill>
          <a:ln>
            <a:solidFill>
              <a:schemeClr val="accent1">
                <a:lumMod val="20000"/>
                <a:lumOff val="80000"/>
              </a:schemeClr>
            </a:solidFill>
          </a:ln>
        </p:spPr>
        <p:txBody>
          <a:bodyPr wrap="square" anchor="ctr">
            <a:normAutofit/>
          </a:bodyPr>
          <a:lstStyle>
            <a:lvl1pPr marL="0" indent="0" algn="ctr">
              <a:lnSpc>
                <a:spcPct val="100000"/>
              </a:lnSpc>
              <a:buNone/>
              <a:defRPr sz="1800" b="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sp>
        <p:nvSpPr>
          <p:cNvPr id="8" name="任意多边形 7"/>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srcRect/>
            <a:stretch>
              <a:fillRect l="-41801" t="-31745" r="-9109" b="-18611"/>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dirty="0"/>
          </a:p>
        </p:txBody>
      </p:sp>
      <p:grpSp>
        <p:nvGrpSpPr>
          <p:cNvPr id="2" name="组合 1"/>
          <p:cNvGrpSpPr/>
          <p:nvPr/>
        </p:nvGrpSpPr>
        <p:grpSpPr>
          <a:xfrm>
            <a:off x="0" y="0"/>
            <a:ext cx="12192000" cy="6858000"/>
            <a:chOff x="0" y="0"/>
            <a:chExt cx="12192000" cy="6858000"/>
          </a:xfrm>
        </p:grpSpPr>
        <p:sp>
          <p:nvSpPr>
            <p:cNvPr id="25" name="任意多边形 24"/>
            <p:cNvSpPr/>
            <p:nvPr/>
          </p:nvSpPr>
          <p:spPr>
            <a:xfrm>
              <a:off x="0" y="0"/>
              <a:ext cx="6351290" cy="6858000"/>
            </a:xfrm>
            <a:custGeom>
              <a:avLst/>
              <a:gdLst>
                <a:gd name="connsiteX0" fmla="*/ 0 w 5831471"/>
                <a:gd name="connsiteY0" fmla="*/ 0 h 6858000"/>
                <a:gd name="connsiteX1" fmla="*/ 5831471 w 5831471"/>
                <a:gd name="connsiteY1" fmla="*/ 0 h 6858000"/>
                <a:gd name="connsiteX2" fmla="*/ 5790096 w 5831471"/>
                <a:gd name="connsiteY2" fmla="*/ 47766 h 6858000"/>
                <a:gd name="connsiteX3" fmla="*/ 4576263 w 5831471"/>
                <a:gd name="connsiteY3" fmla="*/ 3429000 h 6858000"/>
                <a:gd name="connsiteX4" fmla="*/ 5790096 w 5831471"/>
                <a:gd name="connsiteY4" fmla="*/ 6810234 h 6858000"/>
                <a:gd name="connsiteX5" fmla="*/ 5831471 w 5831471"/>
                <a:gd name="connsiteY5" fmla="*/ 6858000 h 6858000"/>
                <a:gd name="connsiteX6" fmla="*/ 0 w 58314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1471" h="6858000">
                  <a:moveTo>
                    <a:pt x="0" y="0"/>
                  </a:moveTo>
                  <a:lnTo>
                    <a:pt x="5831471" y="0"/>
                  </a:lnTo>
                  <a:lnTo>
                    <a:pt x="5790096" y="47766"/>
                  </a:lnTo>
                  <a:cubicBezTo>
                    <a:pt x="5031789" y="966620"/>
                    <a:pt x="4576263" y="2144613"/>
                    <a:pt x="4576263" y="3429000"/>
                  </a:cubicBezTo>
                  <a:cubicBezTo>
                    <a:pt x="4576263" y="4713387"/>
                    <a:pt x="5031789" y="5891380"/>
                    <a:pt x="5790096" y="6810234"/>
                  </a:cubicBezTo>
                  <a:lnTo>
                    <a:pt x="5831471" y="6858000"/>
                  </a:lnTo>
                  <a:lnTo>
                    <a:pt x="0" y="6858000"/>
                  </a:lnTo>
                  <a:close/>
                </a:path>
              </a:pathLst>
            </a:custGeom>
            <a:gradFill flip="none" rotWithShape="1">
              <a:gsLst>
                <a:gs pos="0">
                  <a:schemeClr val="accent1">
                    <a:lumMod val="60000"/>
                    <a:lumOff val="40000"/>
                    <a:alpha val="70000"/>
                  </a:schemeClr>
                </a:gs>
                <a:gs pos="83000">
                  <a:schemeClr val="accent1"/>
                </a:gs>
              </a:gsLst>
              <a:lin ang="8100000" scaled="1"/>
              <a:tileRect/>
            </a:gradFill>
            <a:ln>
              <a:noFill/>
            </a:ln>
            <a:effectLst>
              <a:outerShdw blurRad="254000" dist="190500" dir="5400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9" name="同心圆 18"/>
            <p:cNvSpPr/>
            <p:nvPr/>
          </p:nvSpPr>
          <p:spPr>
            <a:xfrm>
              <a:off x="4600454" y="372018"/>
              <a:ext cx="1665071" cy="1665071"/>
            </a:xfrm>
            <a:prstGeom prst="donut">
              <a:avLst/>
            </a:prstGeom>
            <a:gradFill flip="none" rotWithShape="1">
              <a:gsLst>
                <a:gs pos="0">
                  <a:schemeClr val="accent2">
                    <a:lumMod val="60000"/>
                    <a:lumOff val="40000"/>
                    <a:alpha val="0"/>
                  </a:schemeClr>
                </a:gs>
                <a:gs pos="100000">
                  <a:schemeClr val="accent2"/>
                </a:gs>
              </a:gsLst>
              <a:lin ang="8100000" scaled="1"/>
              <a:tileRect/>
            </a:gradFill>
            <a:ln>
              <a:noFill/>
            </a:ln>
            <a:effectLst>
              <a:outerShdw blurRad="254000" dist="190500" dir="5400000" algn="ctr"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2" name="任意多边形 21"/>
            <p:cNvSpPr/>
            <p:nvPr/>
          </p:nvSpPr>
          <p:spPr>
            <a:xfrm flipV="1">
              <a:off x="9959390" y="4690252"/>
              <a:ext cx="2232610" cy="2167748"/>
            </a:xfrm>
            <a:custGeom>
              <a:avLst/>
              <a:gdLst>
                <a:gd name="connsiteX0" fmla="*/ 0 w 1604092"/>
                <a:gd name="connsiteY0" fmla="*/ 0 h 1557490"/>
                <a:gd name="connsiteX1" fmla="*/ 508427 w 1604092"/>
                <a:gd name="connsiteY1" fmla="*/ 0 h 1557490"/>
                <a:gd name="connsiteX2" fmla="*/ 1557490 w 1604092"/>
                <a:gd name="connsiteY2" fmla="*/ 1049063 h 1557490"/>
                <a:gd name="connsiteX3" fmla="*/ 1604092 w 1604092"/>
                <a:gd name="connsiteY3" fmla="*/ 1046710 h 1557490"/>
                <a:gd name="connsiteX4" fmla="*/ 1604092 w 1604092"/>
                <a:gd name="connsiteY4" fmla="*/ 1555137 h 1557490"/>
                <a:gd name="connsiteX5" fmla="*/ 1557490 w 1604092"/>
                <a:gd name="connsiteY5" fmla="*/ 1557490 h 1557490"/>
                <a:gd name="connsiteX6" fmla="*/ 0 w 1604092"/>
                <a:gd name="connsiteY6" fmla="*/ 0 h 155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4092" h="1557490">
                  <a:moveTo>
                    <a:pt x="0" y="0"/>
                  </a:moveTo>
                  <a:lnTo>
                    <a:pt x="508427" y="0"/>
                  </a:lnTo>
                  <a:cubicBezTo>
                    <a:pt x="508427" y="579381"/>
                    <a:pt x="978109" y="1049063"/>
                    <a:pt x="1557490" y="1049063"/>
                  </a:cubicBezTo>
                  <a:lnTo>
                    <a:pt x="1604092" y="1046710"/>
                  </a:lnTo>
                  <a:lnTo>
                    <a:pt x="1604092" y="1555137"/>
                  </a:lnTo>
                  <a:lnTo>
                    <a:pt x="1557490" y="1557490"/>
                  </a:lnTo>
                  <a:cubicBezTo>
                    <a:pt x="697312" y="1557490"/>
                    <a:pt x="0" y="860178"/>
                    <a:pt x="0" y="0"/>
                  </a:cubicBezTo>
                  <a:close/>
                </a:path>
              </a:pathLst>
            </a:custGeom>
            <a:gradFill flip="none" rotWithShape="1">
              <a:gsLst>
                <a:gs pos="0">
                  <a:schemeClr val="accent2">
                    <a:lumMod val="60000"/>
                    <a:lumOff val="40000"/>
                    <a:alpha val="0"/>
                  </a:schemeClr>
                </a:gs>
                <a:gs pos="100000">
                  <a:schemeClr val="accent2"/>
                </a:gs>
              </a:gsLst>
              <a:lin ang="8100000" scaled="1"/>
              <a:tileRect/>
            </a:gradFill>
            <a:ln>
              <a:noFill/>
            </a:ln>
            <a:effectLst>
              <a:outerShdw blurRad="254000" dist="190500" dir="5400000" algn="ctr"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椭圆 22"/>
            <p:cNvSpPr/>
            <p:nvPr/>
          </p:nvSpPr>
          <p:spPr>
            <a:xfrm>
              <a:off x="794234" y="3741891"/>
              <a:ext cx="578772" cy="578772"/>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等腰三角形 23"/>
            <p:cNvSpPr/>
            <p:nvPr/>
          </p:nvSpPr>
          <p:spPr>
            <a:xfrm rot="5400000">
              <a:off x="1050727" y="3992225"/>
              <a:ext cx="90601" cy="78104"/>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 name="标题 4"/>
          <p:cNvSpPr>
            <a:spLocks noGrp="1"/>
          </p:cNvSpPr>
          <p:nvPr>
            <p:ph type="ctrTitle" hasCustomPrompt="1"/>
          </p:nvPr>
        </p:nvSpPr>
        <p:spPr>
          <a:xfrm>
            <a:off x="683442" y="1130300"/>
            <a:ext cx="4146550" cy="2283278"/>
          </a:xfrm>
          <a:prstGeom prst="rect">
            <a:avLst/>
          </a:prstGeom>
        </p:spPr>
        <p:txBody>
          <a:bodyPr wrap="square" anchor="b">
            <a:normAutofit/>
          </a:bodyPr>
          <a:lstStyle>
            <a:lvl1pPr algn="l">
              <a:lnSpc>
                <a:spcPct val="100000"/>
              </a:lnSpc>
              <a:defRPr sz="4750">
                <a:ln w="19050">
                  <a:noFill/>
                </a:ln>
                <a:solidFill>
                  <a:schemeClr val="tx1"/>
                </a:solidFill>
              </a:defRPr>
            </a:lvl1pPr>
          </a:lstStyle>
          <a:p>
            <a:pPr lvl="0"/>
            <a:r>
              <a:rPr lang="zh-CN" altLang="en-US" dirty="0"/>
              <a:t>Click to add title</a:t>
            </a:r>
            <a:endParaRPr lang="en-US" dirty="0"/>
          </a:p>
        </p:txBody>
      </p:sp>
      <p:sp>
        <p:nvSpPr>
          <p:cNvPr id="9" name="副标题 8"/>
          <p:cNvSpPr>
            <a:spLocks noGrp="1"/>
          </p:cNvSpPr>
          <p:nvPr>
            <p:ph type="subTitle" sz="quarter" idx="1" hasCustomPrompt="1"/>
          </p:nvPr>
        </p:nvSpPr>
        <p:spPr>
          <a:xfrm>
            <a:off x="1428955" y="3644388"/>
            <a:ext cx="3428795" cy="773778"/>
          </a:xfrm>
          <a:prstGeom prst="roundRect">
            <a:avLst>
              <a:gd name="adj" fmla="val 0"/>
            </a:avLst>
          </a:prstGeom>
          <a:noFill/>
          <a:ln>
            <a:noFill/>
          </a:ln>
        </p:spPr>
        <p:txBody>
          <a:bodyPr vert="horz" wrap="square" lIns="91440" tIns="45720" rIns="91440" bIns="45720" rtlCol="0" anchor="ctr" anchorCtr="0">
            <a:normAutofit/>
          </a:bodyPr>
          <a:lstStyle>
            <a:lvl1pPr marL="0" indent="0" algn="l">
              <a:lnSpc>
                <a:spcPct val="100000"/>
              </a:lnSpc>
              <a:buNone/>
              <a:defRPr lang="en-US" sz="2000" dirty="0">
                <a:solidFill>
                  <a:schemeClr val="tx1"/>
                </a:solidFill>
                <a:latin typeface="+mj-lt"/>
              </a:defRPr>
            </a:lvl1pPr>
          </a:lstStyle>
          <a:p>
            <a:pPr lvl="0"/>
            <a:r>
              <a:rPr lang="zh-CN" altLang="en-US" dirty="0"/>
              <a:t>Click to add subtitle</a:t>
            </a:r>
            <a:endParaRPr lang="en-US" dirty="0"/>
          </a:p>
        </p:txBody>
      </p:sp>
      <p:sp>
        <p:nvSpPr>
          <p:cNvPr id="4" name="文本占位符 3"/>
          <p:cNvSpPr>
            <a:spLocks noGrp="1"/>
          </p:cNvSpPr>
          <p:nvPr>
            <p:ph type="body" sz="quarter" idx="13" hasCustomPrompt="1"/>
          </p:nvPr>
        </p:nvSpPr>
        <p:spPr>
          <a:xfrm>
            <a:off x="711199" y="5556705"/>
            <a:ext cx="4146550" cy="276999"/>
          </a:xfrm>
          <a:prstGeom prst="rect">
            <a:avLst/>
          </a:prstGeom>
        </p:spPr>
        <p:txBody>
          <a:bodyPr wrap="square" lIns="90000">
            <a:normAutofit/>
          </a:bodyPr>
          <a:lstStyle>
            <a:lvl1pPr marL="0" indent="0" algn="l">
              <a:lnSpc>
                <a:spcPct val="100000"/>
              </a:lnSpc>
              <a:buNone/>
              <a:defRPr sz="1200"/>
            </a:lvl1pPr>
          </a:lstStyle>
          <a:p>
            <a:pPr lvl="0"/>
            <a:r>
              <a:rPr lang="zh-CN" altLang="en-US" dirty="0"/>
              <a:t>Presenter name</a:t>
            </a:r>
            <a:endParaRPr lang="en-US" dirty="0"/>
          </a:p>
        </p:txBody>
      </p:sp>
      <p:sp>
        <p:nvSpPr>
          <p:cNvPr id="7" name="文本占位符 6"/>
          <p:cNvSpPr>
            <a:spLocks noGrp="1"/>
          </p:cNvSpPr>
          <p:nvPr>
            <p:ph type="body" sz="quarter" idx="14" hasCustomPrompt="1"/>
          </p:nvPr>
        </p:nvSpPr>
        <p:spPr>
          <a:xfrm>
            <a:off x="711199" y="5857101"/>
            <a:ext cx="4146550" cy="276999"/>
          </a:xfrm>
          <a:prstGeom prst="rect">
            <a:avLst/>
          </a:prstGeom>
        </p:spPr>
        <p:txBody>
          <a:bodyPr wrap="none">
            <a:normAutofit/>
          </a:bodyPr>
          <a:lstStyle>
            <a:lvl1pPr marL="0" indent="0" algn="l">
              <a:lnSpc>
                <a:spcPct val="100000"/>
              </a:lnSpc>
              <a:buNone/>
              <a:defRPr sz="1200"/>
            </a:lvl1pPr>
          </a:lstStyle>
          <a:p>
            <a:pPr lvl="0"/>
            <a:r>
              <a:rPr lang="zh-CN" alt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meline Page 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 y="1"/>
            <a:ext cx="8629527" cy="6858000"/>
          </a:xfrm>
          <a:custGeom>
            <a:avLst/>
            <a:gdLst>
              <a:gd name="connsiteX0" fmla="*/ 3066260 w 8629527"/>
              <a:gd name="connsiteY0" fmla="*/ 3254217 h 6858000"/>
              <a:gd name="connsiteX1" fmla="*/ 3247128 w 8629527"/>
              <a:gd name="connsiteY1" fmla="*/ 3435324 h 6858000"/>
              <a:gd name="connsiteX2" fmla="*/ 6063913 w 8629527"/>
              <a:gd name="connsiteY2" fmla="*/ 6255837 h 6858000"/>
              <a:gd name="connsiteX3" fmla="*/ 6244779 w 8629527"/>
              <a:gd name="connsiteY3" fmla="*/ 6433975 h 6858000"/>
              <a:gd name="connsiteX4" fmla="*/ 6063913 w 8629527"/>
              <a:gd name="connsiteY4" fmla="*/ 6615081 h 6858000"/>
              <a:gd name="connsiteX5" fmla="*/ 3819380 w 8629527"/>
              <a:gd name="connsiteY5" fmla="*/ 5682827 h 6858000"/>
              <a:gd name="connsiteX6" fmla="*/ 2888358 w 8629527"/>
              <a:gd name="connsiteY6" fmla="*/ 3435324 h 6858000"/>
              <a:gd name="connsiteX7" fmla="*/ 3066260 w 8629527"/>
              <a:gd name="connsiteY7" fmla="*/ 3254217 h 6858000"/>
              <a:gd name="connsiteX8" fmla="*/ 5645742 w 8629527"/>
              <a:gd name="connsiteY8" fmla="*/ 1402726 h 6858000"/>
              <a:gd name="connsiteX9" fmla="*/ 5717462 w 8629527"/>
              <a:gd name="connsiteY9" fmla="*/ 1469522 h 6858000"/>
              <a:gd name="connsiteX10" fmla="*/ 5649263 w 8629527"/>
              <a:gd name="connsiteY10" fmla="*/ 1576396 h 6858000"/>
              <a:gd name="connsiteX11" fmla="*/ 4297159 w 8629527"/>
              <a:gd name="connsiteY11" fmla="*/ 2731229 h 6858000"/>
              <a:gd name="connsiteX12" fmla="*/ 4214135 w 8629527"/>
              <a:gd name="connsiteY12" fmla="*/ 2787635 h 6858000"/>
              <a:gd name="connsiteX13" fmla="*/ 4181518 w 8629527"/>
              <a:gd name="connsiteY13" fmla="*/ 2781697 h 6858000"/>
              <a:gd name="connsiteX14" fmla="*/ 4134076 w 8629527"/>
              <a:gd name="connsiteY14" fmla="*/ 2665917 h 6858000"/>
              <a:gd name="connsiteX15" fmla="*/ 5610717 w 8629527"/>
              <a:gd name="connsiteY15" fmla="*/ 1404210 h 6858000"/>
              <a:gd name="connsiteX16" fmla="*/ 5645742 w 8629527"/>
              <a:gd name="connsiteY16" fmla="*/ 1402726 h 6858000"/>
              <a:gd name="connsiteX17" fmla="*/ 6064073 w 8629527"/>
              <a:gd name="connsiteY17" fmla="*/ 866508 h 6858000"/>
              <a:gd name="connsiteX18" fmla="*/ 7879169 w 8629527"/>
              <a:gd name="connsiteY18" fmla="*/ 1617734 h 6858000"/>
              <a:gd name="connsiteX19" fmla="*/ 8629527 w 8629527"/>
              <a:gd name="connsiteY19" fmla="*/ 3434929 h 6858000"/>
              <a:gd name="connsiteX20" fmla="*/ 8448610 w 8629527"/>
              <a:gd name="connsiteY20" fmla="*/ 3613085 h 6858000"/>
              <a:gd name="connsiteX21" fmla="*/ 8270661 w 8629527"/>
              <a:gd name="connsiteY21" fmla="*/ 3434929 h 6858000"/>
              <a:gd name="connsiteX22" fmla="*/ 6064073 w 8629527"/>
              <a:gd name="connsiteY22" fmla="*/ 1225791 h 6858000"/>
              <a:gd name="connsiteX23" fmla="*/ 3860451 w 8629527"/>
              <a:gd name="connsiteY23" fmla="*/ 3434929 h 6858000"/>
              <a:gd name="connsiteX24" fmla="*/ 6064073 w 8629527"/>
              <a:gd name="connsiteY24" fmla="*/ 5641100 h 6858000"/>
              <a:gd name="connsiteX25" fmla="*/ 6244990 w 8629527"/>
              <a:gd name="connsiteY25" fmla="*/ 5822225 h 6858000"/>
              <a:gd name="connsiteX26" fmla="*/ 6064073 w 8629527"/>
              <a:gd name="connsiteY26" fmla="*/ 6000381 h 6858000"/>
              <a:gd name="connsiteX27" fmla="*/ 4251943 w 8629527"/>
              <a:gd name="connsiteY27" fmla="*/ 5249155 h 6858000"/>
              <a:gd name="connsiteX28" fmla="*/ 3498618 w 8629527"/>
              <a:gd name="connsiteY28" fmla="*/ 3434929 h 6858000"/>
              <a:gd name="connsiteX29" fmla="*/ 4251943 w 8629527"/>
              <a:gd name="connsiteY29" fmla="*/ 1617734 h 6858000"/>
              <a:gd name="connsiteX30" fmla="*/ 6064073 w 8629527"/>
              <a:gd name="connsiteY30" fmla="*/ 866508 h 6858000"/>
              <a:gd name="connsiteX31" fmla="*/ 0 w 8629527"/>
              <a:gd name="connsiteY31" fmla="*/ 0 h 6858000"/>
              <a:gd name="connsiteX32" fmla="*/ 5353091 w 8629527"/>
              <a:gd name="connsiteY32" fmla="*/ 0 h 6858000"/>
              <a:gd name="connsiteX33" fmla="*/ 2562366 w 8629527"/>
              <a:gd name="connsiteY33" fmla="*/ 3434938 h 6858000"/>
              <a:gd name="connsiteX34" fmla="*/ 5308605 w 8629527"/>
              <a:gd name="connsiteY34" fmla="*/ 6858000 h 6858000"/>
              <a:gd name="connsiteX35" fmla="*/ 0 w 8629527"/>
              <a:gd name="connsiteY35" fmla="*/ 6858000 h 6858000"/>
              <a:gd name="connsiteX36" fmla="*/ 0 w 8629527"/>
              <a:gd name="connsiteY3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629527" h="6858000">
                <a:moveTo>
                  <a:pt x="3066260" y="3254217"/>
                </a:moveTo>
                <a:cubicBezTo>
                  <a:pt x="3167072" y="3254217"/>
                  <a:pt x="3247128" y="3334379"/>
                  <a:pt x="3247128" y="3435324"/>
                </a:cubicBezTo>
                <a:cubicBezTo>
                  <a:pt x="3247128" y="4988091"/>
                  <a:pt x="4510233" y="6255837"/>
                  <a:pt x="6063913" y="6255837"/>
                </a:cubicBezTo>
                <a:cubicBezTo>
                  <a:pt x="6164724" y="6255837"/>
                  <a:pt x="6244779" y="6335999"/>
                  <a:pt x="6244779" y="6433975"/>
                </a:cubicBezTo>
                <a:cubicBezTo>
                  <a:pt x="6244779" y="6534919"/>
                  <a:pt x="6164724" y="6615081"/>
                  <a:pt x="6063913" y="6615081"/>
                </a:cubicBezTo>
                <a:cubicBezTo>
                  <a:pt x="5215911" y="6615081"/>
                  <a:pt x="4418317" y="6285526"/>
                  <a:pt x="3819380" y="5682827"/>
                </a:cubicBezTo>
                <a:cubicBezTo>
                  <a:pt x="3217477" y="5083097"/>
                  <a:pt x="2888358" y="4284447"/>
                  <a:pt x="2888358" y="3435324"/>
                </a:cubicBezTo>
                <a:cubicBezTo>
                  <a:pt x="2888358" y="3334379"/>
                  <a:pt x="2968415" y="3254217"/>
                  <a:pt x="3066260" y="3254217"/>
                </a:cubicBezTo>
                <a:close/>
                <a:moveTo>
                  <a:pt x="5645742" y="1402726"/>
                </a:moveTo>
                <a:cubicBezTo>
                  <a:pt x="5679656" y="1408293"/>
                  <a:pt x="5708567" y="1433898"/>
                  <a:pt x="5717462" y="1469522"/>
                </a:cubicBezTo>
                <a:cubicBezTo>
                  <a:pt x="5726357" y="1517022"/>
                  <a:pt x="5696705" y="1564522"/>
                  <a:pt x="5649263" y="1576396"/>
                </a:cubicBezTo>
                <a:cubicBezTo>
                  <a:pt x="5035479" y="1712958"/>
                  <a:pt x="4531405" y="2146391"/>
                  <a:pt x="4297159" y="2731229"/>
                </a:cubicBezTo>
                <a:cubicBezTo>
                  <a:pt x="4285299" y="2766854"/>
                  <a:pt x="4249717" y="2787635"/>
                  <a:pt x="4214135" y="2787635"/>
                </a:cubicBezTo>
                <a:cubicBezTo>
                  <a:pt x="4205239" y="2787635"/>
                  <a:pt x="4193379" y="2784666"/>
                  <a:pt x="4181518" y="2781697"/>
                </a:cubicBezTo>
                <a:cubicBezTo>
                  <a:pt x="4137041" y="2763885"/>
                  <a:pt x="4113320" y="2710448"/>
                  <a:pt x="4134076" y="2665917"/>
                </a:cubicBezTo>
                <a:cubicBezTo>
                  <a:pt x="4386113" y="2024673"/>
                  <a:pt x="4940595" y="1552646"/>
                  <a:pt x="5610717" y="1404210"/>
                </a:cubicBezTo>
                <a:cubicBezTo>
                  <a:pt x="5622577" y="1401242"/>
                  <a:pt x="5634438" y="1400871"/>
                  <a:pt x="5645742" y="1402726"/>
                </a:cubicBezTo>
                <a:close/>
                <a:moveTo>
                  <a:pt x="6064073" y="866508"/>
                </a:moveTo>
                <a:cubicBezTo>
                  <a:pt x="6749183" y="866508"/>
                  <a:pt x="7392771" y="1133743"/>
                  <a:pt x="7879169" y="1617734"/>
                </a:cubicBezTo>
                <a:cubicBezTo>
                  <a:pt x="8362602" y="2101726"/>
                  <a:pt x="8629527" y="2749028"/>
                  <a:pt x="8629527" y="3434929"/>
                </a:cubicBezTo>
                <a:cubicBezTo>
                  <a:pt x="8629527" y="3532915"/>
                  <a:pt x="8549449" y="3613085"/>
                  <a:pt x="8448610" y="3613085"/>
                </a:cubicBezTo>
                <a:cubicBezTo>
                  <a:pt x="8350738" y="3613085"/>
                  <a:pt x="8270661" y="3532915"/>
                  <a:pt x="8270661" y="3434929"/>
                </a:cubicBezTo>
                <a:cubicBezTo>
                  <a:pt x="8270661" y="2217528"/>
                  <a:pt x="7280068" y="1225791"/>
                  <a:pt x="6064073" y="1225791"/>
                </a:cubicBezTo>
                <a:cubicBezTo>
                  <a:pt x="4848077" y="1225791"/>
                  <a:pt x="3860451" y="2217528"/>
                  <a:pt x="3860451" y="3434929"/>
                </a:cubicBezTo>
                <a:cubicBezTo>
                  <a:pt x="3860451" y="4652331"/>
                  <a:pt x="4848077" y="5641100"/>
                  <a:pt x="6064073" y="5641100"/>
                </a:cubicBezTo>
                <a:cubicBezTo>
                  <a:pt x="6164911" y="5641100"/>
                  <a:pt x="6244990" y="5721270"/>
                  <a:pt x="6244990" y="5822225"/>
                </a:cubicBezTo>
                <a:cubicBezTo>
                  <a:pt x="6244990" y="5920211"/>
                  <a:pt x="6164911" y="6000381"/>
                  <a:pt x="6064073" y="6000381"/>
                </a:cubicBezTo>
                <a:cubicBezTo>
                  <a:pt x="5378963" y="6000381"/>
                  <a:pt x="4735374" y="5736116"/>
                  <a:pt x="4251943" y="5249155"/>
                </a:cubicBezTo>
                <a:cubicBezTo>
                  <a:pt x="3765544" y="4765163"/>
                  <a:pt x="3498618" y="4120832"/>
                  <a:pt x="3498618" y="3434929"/>
                </a:cubicBezTo>
                <a:cubicBezTo>
                  <a:pt x="3498618" y="2749028"/>
                  <a:pt x="3765544" y="2101726"/>
                  <a:pt x="4251943" y="1617734"/>
                </a:cubicBezTo>
                <a:cubicBezTo>
                  <a:pt x="4735374" y="1133743"/>
                  <a:pt x="5378963" y="866508"/>
                  <a:pt x="6064073" y="866508"/>
                </a:cubicBezTo>
                <a:close/>
                <a:moveTo>
                  <a:pt x="0" y="0"/>
                </a:moveTo>
                <a:cubicBezTo>
                  <a:pt x="0" y="0"/>
                  <a:pt x="0" y="0"/>
                  <a:pt x="5353091" y="0"/>
                </a:cubicBezTo>
                <a:cubicBezTo>
                  <a:pt x="3760509" y="329540"/>
                  <a:pt x="2562366" y="1742704"/>
                  <a:pt x="2562366" y="3434938"/>
                </a:cubicBezTo>
                <a:cubicBezTo>
                  <a:pt x="2562366" y="5109359"/>
                  <a:pt x="3736784" y="6510647"/>
                  <a:pt x="5308605" y="6858000"/>
                </a:cubicBezTo>
                <a:cubicBezTo>
                  <a:pt x="5308605" y="6858000"/>
                  <a:pt x="5308605" y="6858000"/>
                  <a:pt x="0" y="6858000"/>
                </a:cubicBezTo>
                <a:cubicBezTo>
                  <a:pt x="0" y="6858000"/>
                  <a:pt x="0" y="6858000"/>
                  <a:pt x="0" y="0"/>
                </a:cubicBezTo>
                <a:close/>
              </a:path>
            </a:pathLst>
          </a:custGeom>
        </p:spPr>
        <p:txBody>
          <a:bodyPr wrap="square">
            <a:noAutofit/>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4678978"/>
            <a:ext cx="12192000" cy="2179021"/>
          </a:xfrm>
          <a:prstGeom prst="rect">
            <a:avLst/>
          </a:prstGeom>
        </p:spPr>
        <p:txBody>
          <a:bodyPr/>
          <a:lstStyle/>
          <a:p>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descr="背景图案&#10;&#10;中度可信度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bg>
      <p:bgPr>
        <a:gradFill flip="none" rotWithShape="1">
          <a:gsLst>
            <a:gs pos="0">
              <a:srgbClr val="4A5060"/>
            </a:gs>
            <a:gs pos="56000">
              <a:srgbClr val="363D4E"/>
            </a:gs>
          </a:gsLst>
          <a:lin ang="2700000" scaled="1"/>
          <a:tileRect/>
        </a:gradFill>
        <a:effectLst/>
      </p:bgPr>
    </p:bg>
    <p:spTree>
      <p:nvGrpSpPr>
        <p:cNvPr id="1" name=""/>
        <p:cNvGrpSpPr/>
        <p:nvPr/>
      </p:nvGrpSpPr>
      <p:grpSpPr>
        <a:xfrm>
          <a:off x="0" y="0"/>
          <a:ext cx="0" cy="0"/>
          <a:chOff x="0" y="0"/>
          <a:chExt cx="0" cy="0"/>
        </a:xfrm>
      </p:grpSpPr>
      <p:pic>
        <p:nvPicPr>
          <p:cNvPr id="1032" name="Picture 8" descr="查看图片"/>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750"/>
          <a:stretch>
            <a:fillRect/>
          </a:stretch>
        </p:blipFill>
        <p:spPr bwMode="auto">
          <a:xfrm>
            <a:off x="0" y="-14214"/>
            <a:ext cx="12192000" cy="6872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nfographics">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sz="2400"/>
            </a:lvl1pPr>
            <a:lvl2pPr>
              <a:defRPr sz="2000"/>
            </a:lvl2pPr>
            <a:lvl3pPr>
              <a:defRPr sz="1800"/>
            </a:lvl3pPr>
            <a:lvl4pPr>
              <a:defRPr sz="1600"/>
            </a:lvl4pPr>
            <a:lvl5pPr>
              <a:defRPr sz="14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3_标题幻灯片">
    <p:bg>
      <p:bgRef idx="1001">
        <a:schemeClr val="bg1"/>
      </p:bgRef>
    </p:bg>
    <p:spTree>
      <p:nvGrpSpPr>
        <p:cNvPr id="1" name=""/>
        <p:cNvGrpSpPr/>
        <p:nvPr/>
      </p:nvGrpSpPr>
      <p:grpSpPr>
        <a:xfrm>
          <a:off x="0" y="0"/>
          <a:ext cx="0" cy="0"/>
          <a:chOff x="0" y="0"/>
          <a:chExt cx="0" cy="0"/>
        </a:xfrm>
      </p:grpSpPr>
      <p:pic>
        <p:nvPicPr>
          <p:cNvPr id="22532" name="Picture 4" descr="查看图片"/>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ork Gallery Page 02">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0"/>
            <a:ext cx="7464424" cy="6875463"/>
          </a:xfrm>
          <a:prstGeom prst="rect">
            <a:avLst/>
          </a:prstGeom>
        </p:spPr>
        <p:txBody>
          <a:body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rket Trend Page 03">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8199298" y="4656668"/>
            <a:ext cx="3992702" cy="2201332"/>
          </a:xfrm>
          <a:prstGeom prst="rect">
            <a:avLst/>
          </a:prstGeom>
        </p:spPr>
        <p:txBody>
          <a:body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W.O.T Analysis Page 02">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3943684"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19" name="Picture Placeholder 18"/>
          <p:cNvSpPr>
            <a:spLocks noGrp="1"/>
          </p:cNvSpPr>
          <p:nvPr>
            <p:ph type="pic" sz="quarter" idx="14"/>
          </p:nvPr>
        </p:nvSpPr>
        <p:spPr>
          <a:xfrm>
            <a:off x="1466071"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0" name="Picture Placeholder 19"/>
          <p:cNvSpPr>
            <a:spLocks noGrp="1"/>
          </p:cNvSpPr>
          <p:nvPr>
            <p:ph type="pic" sz="quarter" idx="15"/>
          </p:nvPr>
        </p:nvSpPr>
        <p:spPr>
          <a:xfrm>
            <a:off x="641832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3" name="Picture Placeholder 22"/>
          <p:cNvSpPr>
            <a:spLocks noGrp="1"/>
          </p:cNvSpPr>
          <p:nvPr>
            <p:ph type="pic" sz="quarter" idx="16"/>
          </p:nvPr>
        </p:nvSpPr>
        <p:spPr>
          <a:xfrm>
            <a:off x="889445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rket Adoption Page 0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About Us Page 0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77311"/>
          </a:xfrm>
          <a:custGeom>
            <a:avLst/>
            <a:gdLst>
              <a:gd name="connsiteX0" fmla="*/ 0 w 12192000"/>
              <a:gd name="connsiteY0" fmla="*/ 0 h 6877311"/>
              <a:gd name="connsiteX1" fmla="*/ 12192000 w 12192000"/>
              <a:gd name="connsiteY1" fmla="*/ 0 h 6877311"/>
              <a:gd name="connsiteX2" fmla="*/ 12192000 w 12192000"/>
              <a:gd name="connsiteY2" fmla="*/ 6877311 h 6877311"/>
              <a:gd name="connsiteX3" fmla="*/ 0 w 12192000"/>
              <a:gd name="connsiteY3" fmla="*/ 6877311 h 6877311"/>
            </a:gdLst>
            <a:ahLst/>
            <a:cxnLst>
              <a:cxn ang="0">
                <a:pos x="connsiteX0" y="connsiteY0"/>
              </a:cxn>
              <a:cxn ang="0">
                <a:pos x="connsiteX1" y="connsiteY1"/>
              </a:cxn>
              <a:cxn ang="0">
                <a:pos x="connsiteX2" y="connsiteY2"/>
              </a:cxn>
              <a:cxn ang="0">
                <a:pos x="connsiteX3" y="connsiteY3"/>
              </a:cxn>
            </a:cxnLst>
            <a:rect l="l" t="t" r="r" b="b"/>
            <a:pathLst>
              <a:path w="12192000" h="6877311">
                <a:moveTo>
                  <a:pt x="0" y="0"/>
                </a:moveTo>
                <a:lnTo>
                  <a:pt x="12192000" y="0"/>
                </a:lnTo>
                <a:lnTo>
                  <a:pt x="12192000" y="6877311"/>
                </a:lnTo>
                <a:lnTo>
                  <a:pt x="0" y="6877311"/>
                </a:lnTo>
                <a:close/>
              </a:path>
            </a:pathLst>
          </a:custGeom>
        </p:spPr>
        <p:txBody>
          <a:bodyPr wrap="square">
            <a:noAutofit/>
          </a:body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ur Service Page 13">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1" name="矩形 20"/>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custDataLst>
              <p:tags r:id="rId3"/>
            </p:custDataLst>
          </p:nvPr>
        </p:nvSpPr>
        <p:spPr>
          <a:xfrm flipV="1">
            <a:off x="10654388" y="5436721"/>
            <a:ext cx="1537612" cy="1421279"/>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gradFill>
            <a:gsLst>
              <a:gs pos="14000">
                <a:schemeClr val="accent1">
                  <a:alpha val="15000"/>
                </a:schemeClr>
              </a:gs>
              <a:gs pos="100000">
                <a:schemeClr val="accent1">
                  <a:alpha val="0"/>
                </a:schemeClr>
              </a:gs>
            </a:gsLst>
            <a:path path="circle">
              <a:fillToRect r="100000" b="100000"/>
            </a:path>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4"/>
            </p:custDataLst>
          </p:nvPr>
        </p:nvSpPr>
        <p:spPr>
          <a:xfrm>
            <a:off x="11353800" y="1026561"/>
            <a:ext cx="70184" cy="305594"/>
          </a:xfrm>
          <a:custGeom>
            <a:avLst/>
            <a:gdLst>
              <a:gd name="connsiteX0" fmla="*/ 35092 w 70184"/>
              <a:gd name="connsiteY0" fmla="*/ 235410 h 305594"/>
              <a:gd name="connsiteX1" fmla="*/ 70184 w 70184"/>
              <a:gd name="connsiteY1" fmla="*/ 270502 h 305594"/>
              <a:gd name="connsiteX2" fmla="*/ 35092 w 70184"/>
              <a:gd name="connsiteY2" fmla="*/ 305594 h 305594"/>
              <a:gd name="connsiteX3" fmla="*/ 0 w 70184"/>
              <a:gd name="connsiteY3" fmla="*/ 270502 h 305594"/>
              <a:gd name="connsiteX4" fmla="*/ 35092 w 70184"/>
              <a:gd name="connsiteY4" fmla="*/ 235410 h 305594"/>
              <a:gd name="connsiteX5" fmla="*/ 35092 w 70184"/>
              <a:gd name="connsiteY5" fmla="*/ 117705 h 305594"/>
              <a:gd name="connsiteX6" fmla="*/ 70184 w 70184"/>
              <a:gd name="connsiteY6" fmla="*/ 152797 h 305594"/>
              <a:gd name="connsiteX7" fmla="*/ 35092 w 70184"/>
              <a:gd name="connsiteY7" fmla="*/ 187889 h 305594"/>
              <a:gd name="connsiteX8" fmla="*/ 0 w 70184"/>
              <a:gd name="connsiteY8" fmla="*/ 152797 h 305594"/>
              <a:gd name="connsiteX9" fmla="*/ 35092 w 70184"/>
              <a:gd name="connsiteY9" fmla="*/ 117705 h 305594"/>
              <a:gd name="connsiteX10" fmla="*/ 35092 w 70184"/>
              <a:gd name="connsiteY10" fmla="*/ 0 h 305594"/>
              <a:gd name="connsiteX11" fmla="*/ 70184 w 70184"/>
              <a:gd name="connsiteY11" fmla="*/ 35092 h 305594"/>
              <a:gd name="connsiteX12" fmla="*/ 35092 w 70184"/>
              <a:gd name="connsiteY12" fmla="*/ 70184 h 305594"/>
              <a:gd name="connsiteX13" fmla="*/ 0 w 70184"/>
              <a:gd name="connsiteY13" fmla="*/ 35092 h 305594"/>
              <a:gd name="connsiteX14" fmla="*/ 35092 w 70184"/>
              <a:gd name="connsiteY14" fmla="*/ 0 h 30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184" h="305594">
                <a:moveTo>
                  <a:pt x="35092" y="235410"/>
                </a:moveTo>
                <a:cubicBezTo>
                  <a:pt x="54473" y="235410"/>
                  <a:pt x="70184" y="251121"/>
                  <a:pt x="70184" y="270502"/>
                </a:cubicBezTo>
                <a:cubicBezTo>
                  <a:pt x="70184" y="289883"/>
                  <a:pt x="54473" y="305594"/>
                  <a:pt x="35092" y="305594"/>
                </a:cubicBezTo>
                <a:cubicBezTo>
                  <a:pt x="15711" y="305594"/>
                  <a:pt x="0" y="289883"/>
                  <a:pt x="0" y="270502"/>
                </a:cubicBezTo>
                <a:cubicBezTo>
                  <a:pt x="0" y="251121"/>
                  <a:pt x="15711" y="235410"/>
                  <a:pt x="35092" y="235410"/>
                </a:cubicBezTo>
                <a:close/>
                <a:moveTo>
                  <a:pt x="35092" y="117705"/>
                </a:moveTo>
                <a:cubicBezTo>
                  <a:pt x="54473" y="117705"/>
                  <a:pt x="70184" y="133416"/>
                  <a:pt x="70184" y="152797"/>
                </a:cubicBezTo>
                <a:cubicBezTo>
                  <a:pt x="70184" y="172178"/>
                  <a:pt x="54473" y="187889"/>
                  <a:pt x="35092" y="187889"/>
                </a:cubicBezTo>
                <a:cubicBezTo>
                  <a:pt x="15711" y="187889"/>
                  <a:pt x="0" y="172178"/>
                  <a:pt x="0" y="152797"/>
                </a:cubicBezTo>
                <a:cubicBezTo>
                  <a:pt x="0" y="133416"/>
                  <a:pt x="15711" y="117705"/>
                  <a:pt x="35092" y="117705"/>
                </a:cubicBezTo>
                <a:close/>
                <a:moveTo>
                  <a:pt x="35092" y="0"/>
                </a:moveTo>
                <a:cubicBezTo>
                  <a:pt x="54473" y="0"/>
                  <a:pt x="70184" y="15711"/>
                  <a:pt x="70184" y="35092"/>
                </a:cubicBezTo>
                <a:cubicBezTo>
                  <a:pt x="70184" y="54473"/>
                  <a:pt x="54473" y="70184"/>
                  <a:pt x="35092" y="70184"/>
                </a:cubicBezTo>
                <a:cubicBezTo>
                  <a:pt x="15711" y="70184"/>
                  <a:pt x="0" y="54473"/>
                  <a:pt x="0" y="35092"/>
                </a:cubicBezTo>
                <a:cubicBezTo>
                  <a:pt x="0" y="15711"/>
                  <a:pt x="15711" y="0"/>
                  <a:pt x="3509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图形 12"/>
          <p:cNvSpPr/>
          <p:nvPr userDrawn="1">
            <p:custDataLst>
              <p:tags r:id="rId5"/>
            </p:custDataLst>
          </p:nvPr>
        </p:nvSpPr>
        <p:spPr>
          <a:xfrm flipH="1">
            <a:off x="0" y="0"/>
            <a:ext cx="2095499" cy="2260811"/>
          </a:xfrm>
          <a:custGeom>
            <a:avLst/>
            <a:gdLst>
              <a:gd name="connsiteX0" fmla="*/ 2815 w 1616032"/>
              <a:gd name="connsiteY0" fmla="*/ 0 h 1743519"/>
              <a:gd name="connsiteX1" fmla="*/ 641847 w 1616032"/>
              <a:gd name="connsiteY1" fmla="*/ 0 h 1743519"/>
              <a:gd name="connsiteX2" fmla="*/ 637180 w 1616032"/>
              <a:gd name="connsiteY2" fmla="*/ 93917 h 1743519"/>
              <a:gd name="connsiteX3" fmla="*/ 1392513 w 1616032"/>
              <a:gd name="connsiteY3" fmla="*/ 1121474 h 1743519"/>
              <a:gd name="connsiteX4" fmla="*/ 1601491 w 1616032"/>
              <a:gd name="connsiteY4" fmla="*/ 1520000 h 1743519"/>
              <a:gd name="connsiteX5" fmla="*/ 1202965 w 1616032"/>
              <a:gd name="connsiteY5" fmla="*/ 1728978 h 1743519"/>
              <a:gd name="connsiteX6" fmla="*/ 196744 w 1616032"/>
              <a:gd name="connsiteY6" fmla="*/ 889826 h 1743519"/>
              <a:gd name="connsiteX7" fmla="*/ 53 w 1616032"/>
              <a:gd name="connsiteY7" fmla="*/ 82868 h 1743519"/>
              <a:gd name="connsiteX8" fmla="*/ 2815 w 1616032"/>
              <a:gd name="connsiteY8" fmla="*/ 0 h 174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032" h="1743519">
                <a:moveTo>
                  <a:pt x="2815" y="0"/>
                </a:moveTo>
                <a:lnTo>
                  <a:pt x="641847" y="0"/>
                </a:lnTo>
                <a:cubicBezTo>
                  <a:pt x="641847" y="0"/>
                  <a:pt x="637180" y="93917"/>
                  <a:pt x="637180" y="93917"/>
                </a:cubicBezTo>
                <a:cubicBezTo>
                  <a:pt x="637085" y="552164"/>
                  <a:pt x="932550" y="978027"/>
                  <a:pt x="1392513" y="1121474"/>
                </a:cubicBezTo>
                <a:cubicBezTo>
                  <a:pt x="1560248" y="1173766"/>
                  <a:pt x="1653879" y="1352264"/>
                  <a:pt x="1601491" y="1520000"/>
                </a:cubicBezTo>
                <a:cubicBezTo>
                  <a:pt x="1549199" y="1687735"/>
                  <a:pt x="1370700" y="1781366"/>
                  <a:pt x="1202965" y="1728978"/>
                </a:cubicBezTo>
                <a:cubicBezTo>
                  <a:pt x="766434" y="1592866"/>
                  <a:pt x="409151" y="1294829"/>
                  <a:pt x="196744" y="889826"/>
                </a:cubicBezTo>
                <a:cubicBezTo>
                  <a:pt x="63965" y="636746"/>
                  <a:pt x="-2138" y="360807"/>
                  <a:pt x="53" y="82868"/>
                </a:cubicBezTo>
                <a:lnTo>
                  <a:pt x="2815" y="0"/>
                </a:lnTo>
                <a:close/>
              </a:path>
            </a:pathLst>
          </a:custGeom>
          <a:gradFill flip="none" rotWithShape="1">
            <a:gsLst>
              <a:gs pos="1300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4" name="任意多边形: 形状 3"/>
          <p:cNvSpPr/>
          <p:nvPr userDrawn="1">
            <p:custDataLst>
              <p:tags r:id="rId6"/>
            </p:custDataLst>
          </p:nvPr>
        </p:nvSpPr>
        <p:spPr>
          <a:xfrm flipH="1">
            <a:off x="1" y="331978"/>
            <a:ext cx="767050" cy="815541"/>
          </a:xfrm>
          <a:custGeom>
            <a:avLst/>
            <a:gdLst>
              <a:gd name="connsiteX0" fmla="*/ 266085 w 960878"/>
              <a:gd name="connsiteY0" fmla="*/ 601 h 1021622"/>
              <a:gd name="connsiteX1" fmla="*/ 124392 w 960878"/>
              <a:gd name="connsiteY1" fmla="*/ 33408 h 1021622"/>
              <a:gd name="connsiteX2" fmla="*/ 33363 w 960878"/>
              <a:gd name="connsiteY2" fmla="*/ 373190 h 1021622"/>
              <a:gd name="connsiteX3" fmla="*/ 846063 w 960878"/>
              <a:gd name="connsiteY3" fmla="*/ 996773 h 1021622"/>
              <a:gd name="connsiteX4" fmla="*/ 960878 w 960878"/>
              <a:gd name="connsiteY4" fmla="*/ 1021622 h 1021622"/>
              <a:gd name="connsiteX5" fmla="*/ 960878 w 960878"/>
              <a:gd name="connsiteY5" fmla="*/ 510304 h 1021622"/>
              <a:gd name="connsiteX6" fmla="*/ 860484 w 960878"/>
              <a:gd name="connsiteY6" fmla="*/ 476220 h 1021622"/>
              <a:gd name="connsiteX7" fmla="*/ 464256 w 960878"/>
              <a:gd name="connsiteY7" fmla="*/ 124437 h 1021622"/>
              <a:gd name="connsiteX8" fmla="*/ 266085 w 960878"/>
              <a:gd name="connsiteY8" fmla="*/ 601 h 102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878" h="1021622">
                <a:moveTo>
                  <a:pt x="266085" y="601"/>
                </a:moveTo>
                <a:cubicBezTo>
                  <a:pt x="218244" y="-2721"/>
                  <a:pt x="168993" y="7661"/>
                  <a:pt x="124392" y="33408"/>
                </a:cubicBezTo>
                <a:cubicBezTo>
                  <a:pt x="5456" y="102096"/>
                  <a:pt x="-35325" y="254254"/>
                  <a:pt x="33363" y="373190"/>
                </a:cubicBezTo>
                <a:cubicBezTo>
                  <a:pt x="212099" y="682822"/>
                  <a:pt x="500718" y="904248"/>
                  <a:pt x="846063" y="996773"/>
                </a:cubicBezTo>
                <a:lnTo>
                  <a:pt x="960878" y="1021622"/>
                </a:lnTo>
                <a:lnTo>
                  <a:pt x="960878" y="510304"/>
                </a:lnTo>
                <a:lnTo>
                  <a:pt x="860484" y="476220"/>
                </a:lnTo>
                <a:cubicBezTo>
                  <a:pt x="699387" y="407201"/>
                  <a:pt x="558441" y="287559"/>
                  <a:pt x="464256" y="124437"/>
                </a:cubicBezTo>
                <a:cubicBezTo>
                  <a:pt x="421317" y="50019"/>
                  <a:pt x="345735" y="6249"/>
                  <a:pt x="266085" y="601"/>
                </a:cubicBez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5" name="椭圆 14"/>
          <p:cNvSpPr/>
          <p:nvPr userDrawn="1">
            <p:custDataLst>
              <p:tags r:id="rId7"/>
            </p:custDataLst>
          </p:nvPr>
        </p:nvSpPr>
        <p:spPr>
          <a:xfrm>
            <a:off x="102870" y="140335"/>
            <a:ext cx="171450" cy="171450"/>
          </a:xfrm>
          <a:prstGeom prst="ellipse">
            <a:avLst/>
          </a:prstGeom>
          <a:gradFill flip="none" rotWithShape="1">
            <a:gsLst>
              <a:gs pos="76000">
                <a:schemeClr val="accent1"/>
              </a:gs>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127000" dist="127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椭圆 15"/>
          <p:cNvSpPr/>
          <p:nvPr userDrawn="1">
            <p:custDataLst>
              <p:tags r:id="rId8"/>
            </p:custDataLst>
          </p:nvPr>
        </p:nvSpPr>
        <p:spPr>
          <a:xfrm>
            <a:off x="1499843" y="1269396"/>
            <a:ext cx="546697" cy="546697"/>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hasCustomPrompt="1"/>
            <p:custDataLst>
              <p:tags r:id="rId12"/>
            </p:custDataLst>
          </p:nvPr>
        </p:nvSpPr>
        <p:spPr>
          <a:xfrm>
            <a:off x="9283700" y="547696"/>
            <a:ext cx="1814518" cy="1263324"/>
          </a:xfrm>
          <a:noFill/>
        </p:spPr>
        <p:txBody>
          <a:bodyPr vert="horz" wrap="square" rtlCol="0" anchor="ctr" anchorCtr="0">
            <a:normAutofit/>
          </a:bodyPr>
          <a:lstStyle>
            <a:lvl1pPr algn="ctr">
              <a:defRPr lang="zh-CN" altLang="en-US" sz="6000" dirty="0">
                <a:gradFill>
                  <a:gsLst>
                    <a:gs pos="0">
                      <a:schemeClr val="accent1">
                        <a:lumMod val="40000"/>
                        <a:lumOff val="60000"/>
                      </a:schemeClr>
                    </a:gs>
                    <a:gs pos="62000">
                      <a:schemeClr val="accent1"/>
                    </a:gs>
                  </a:gsLst>
                  <a:lin ang="2700000" scaled="1"/>
                </a:gradFill>
              </a:defRPr>
            </a:lvl1pPr>
          </a:lstStyle>
          <a:p>
            <a:pPr marL="0" lvl="0" algn="r"/>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形 23"/>
          <p:cNvSpPr/>
          <p:nvPr userDrawn="1">
            <p:custDataLst>
              <p:tags r:id="rId3"/>
            </p:custDataLst>
          </p:nvPr>
        </p:nvSpPr>
        <p:spPr>
          <a:xfrm>
            <a:off x="1068515" y="803142"/>
            <a:ext cx="4202128" cy="4488048"/>
          </a:xfrm>
          <a:custGeom>
            <a:avLst/>
            <a:gdLst>
              <a:gd name="connsiteX0" fmla="*/ 585922 w 3326429"/>
              <a:gd name="connsiteY0" fmla="*/ 283866 h 3552767"/>
              <a:gd name="connsiteX1" fmla="*/ 3042610 w 3326429"/>
              <a:gd name="connsiteY1" fmla="*/ 812123 h 3552767"/>
              <a:gd name="connsiteX2" fmla="*/ 2514258 w 3326429"/>
              <a:gd name="connsiteY2" fmla="*/ 3268906 h 3552767"/>
              <a:gd name="connsiteX3" fmla="*/ 57475 w 3326429"/>
              <a:gd name="connsiteY3" fmla="*/ 2740554 h 3552767"/>
              <a:gd name="connsiteX4" fmla="*/ 164250 w 3326429"/>
              <a:gd name="connsiteY4" fmla="*/ 2244302 h 3552767"/>
              <a:gd name="connsiteX5" fmla="*/ 660503 w 3326429"/>
              <a:gd name="connsiteY5" fmla="*/ 2351077 h 3552767"/>
              <a:gd name="connsiteX6" fmla="*/ 2124686 w 3326429"/>
              <a:gd name="connsiteY6" fmla="*/ 2665974 h 3552767"/>
              <a:gd name="connsiteX7" fmla="*/ 2439582 w 3326429"/>
              <a:gd name="connsiteY7" fmla="*/ 1201790 h 3552767"/>
              <a:gd name="connsiteX8" fmla="*/ 975399 w 3326429"/>
              <a:gd name="connsiteY8" fmla="*/ 886894 h 3552767"/>
              <a:gd name="connsiteX9" fmla="*/ 479147 w 3326429"/>
              <a:gd name="connsiteY9" fmla="*/ 780119 h 3552767"/>
              <a:gd name="connsiteX10" fmla="*/ 585922 w 3326429"/>
              <a:gd name="connsiteY10" fmla="*/ 283866 h 3552767"/>
              <a:gd name="connsiteX11" fmla="*/ 585922 w 3326429"/>
              <a:gd name="connsiteY11" fmla="*/ 283866 h 355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6429" h="3552767">
                <a:moveTo>
                  <a:pt x="585922" y="283866"/>
                </a:moveTo>
                <a:cubicBezTo>
                  <a:pt x="1408977" y="-247819"/>
                  <a:pt x="2511020" y="-10742"/>
                  <a:pt x="3042610" y="812123"/>
                </a:cubicBezTo>
                <a:cubicBezTo>
                  <a:pt x="3574200" y="1634987"/>
                  <a:pt x="3337218" y="2737220"/>
                  <a:pt x="2514258" y="3268906"/>
                </a:cubicBezTo>
                <a:cubicBezTo>
                  <a:pt x="1691203" y="3800592"/>
                  <a:pt x="589160" y="3563514"/>
                  <a:pt x="57475" y="2740554"/>
                </a:cubicBezTo>
                <a:cubicBezTo>
                  <a:pt x="-50062" y="2574057"/>
                  <a:pt x="-2342" y="2351839"/>
                  <a:pt x="164250" y="2244302"/>
                </a:cubicBezTo>
                <a:cubicBezTo>
                  <a:pt x="330747" y="2136764"/>
                  <a:pt x="552965" y="2184485"/>
                  <a:pt x="660503" y="2351077"/>
                </a:cubicBezTo>
                <a:cubicBezTo>
                  <a:pt x="977304" y="2841519"/>
                  <a:pt x="1634148" y="2982870"/>
                  <a:pt x="2124686" y="2665974"/>
                </a:cubicBezTo>
                <a:cubicBezTo>
                  <a:pt x="2615223" y="2349077"/>
                  <a:pt x="2756479" y="1692328"/>
                  <a:pt x="2439582" y="1201790"/>
                </a:cubicBezTo>
                <a:cubicBezTo>
                  <a:pt x="2122686" y="711253"/>
                  <a:pt x="1465937" y="569997"/>
                  <a:pt x="975399" y="886894"/>
                </a:cubicBezTo>
                <a:cubicBezTo>
                  <a:pt x="808902" y="994431"/>
                  <a:pt x="586684" y="946711"/>
                  <a:pt x="479147" y="780119"/>
                </a:cubicBezTo>
                <a:cubicBezTo>
                  <a:pt x="371609" y="613622"/>
                  <a:pt x="419330" y="391403"/>
                  <a:pt x="585922" y="283866"/>
                </a:cubicBezTo>
                <a:lnTo>
                  <a:pt x="585922" y="283866"/>
                </a:lnTo>
                <a:close/>
              </a:path>
            </a:pathLst>
          </a:custGeom>
          <a:solidFill>
            <a:schemeClr val="accent1">
              <a:lumMod val="20000"/>
              <a:lumOff val="80000"/>
              <a:alpha val="50000"/>
            </a:schemeClr>
          </a:solidFill>
          <a:ln w="9525" cap="flat">
            <a:noFill/>
            <a:prstDash val="solid"/>
            <a:miter/>
          </a:ln>
        </p:spPr>
        <p:txBody>
          <a:bodyPr rtlCol="0" anchor="ctr"/>
          <a:lstStyle/>
          <a:p>
            <a:endParaRPr lang="zh-CN" altLang="en-US"/>
          </a:p>
        </p:txBody>
      </p:sp>
      <p:sp>
        <p:nvSpPr>
          <p:cNvPr id="11" name="矩形 10"/>
          <p:cNvSpPr/>
          <p:nvPr userDrawn="1">
            <p:custDataLst>
              <p:tags r:id="rId4"/>
            </p:custDataLst>
          </p:nvPr>
        </p:nvSpPr>
        <p:spPr>
          <a:xfrm>
            <a:off x="8469650" y="2639425"/>
            <a:ext cx="2477770" cy="334645"/>
          </a:xfrm>
          <a:prstGeom prst="rect">
            <a:avLst/>
          </a:prstGeom>
          <a:gradFill flip="none" rotWithShape="1">
            <a:gsLst>
              <a:gs pos="0">
                <a:schemeClr val="accent1">
                  <a:lumMod val="20000"/>
                  <a:lumOff val="80000"/>
                  <a:alpha val="0"/>
                </a:schemeClr>
              </a:gs>
              <a:gs pos="100000">
                <a:schemeClr val="accent1">
                  <a:lumMod val="20000"/>
                  <a:lumOff val="8000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图形 13"/>
          <p:cNvSpPr/>
          <p:nvPr userDrawn="1">
            <p:custDataLst>
              <p:tags r:id="rId5"/>
            </p:custDataLst>
          </p:nvPr>
        </p:nvSpPr>
        <p:spPr>
          <a:xfrm>
            <a:off x="1312042" y="1331347"/>
            <a:ext cx="3352258" cy="3352256"/>
          </a:xfrm>
          <a:custGeom>
            <a:avLst/>
            <a:gdLst>
              <a:gd name="connsiteX0" fmla="*/ 1509808 w 3019615"/>
              <a:gd name="connsiteY0" fmla="*/ 3019520 h 3019615"/>
              <a:gd name="connsiteX1" fmla="*/ 0 w 3019615"/>
              <a:gd name="connsiteY1" fmla="*/ 1509808 h 3019615"/>
              <a:gd name="connsiteX2" fmla="*/ 1509808 w 3019615"/>
              <a:gd name="connsiteY2" fmla="*/ 0 h 3019615"/>
              <a:gd name="connsiteX3" fmla="*/ 3019616 w 3019615"/>
              <a:gd name="connsiteY3" fmla="*/ 1509808 h 3019615"/>
              <a:gd name="connsiteX4" fmla="*/ 2638616 w 3019615"/>
              <a:gd name="connsiteY4" fmla="*/ 1890808 h 3019615"/>
              <a:gd name="connsiteX5" fmla="*/ 2257616 w 3019615"/>
              <a:gd name="connsiteY5" fmla="*/ 1509808 h 3019615"/>
              <a:gd name="connsiteX6" fmla="*/ 1509808 w 3019615"/>
              <a:gd name="connsiteY6" fmla="*/ 762000 h 3019615"/>
              <a:gd name="connsiteX7" fmla="*/ 762000 w 3019615"/>
              <a:gd name="connsiteY7" fmla="*/ 1509808 h 3019615"/>
              <a:gd name="connsiteX8" fmla="*/ 1509808 w 3019615"/>
              <a:gd name="connsiteY8" fmla="*/ 2257616 h 3019615"/>
              <a:gd name="connsiteX9" fmla="*/ 1890808 w 3019615"/>
              <a:gd name="connsiteY9" fmla="*/ 2638616 h 3019615"/>
              <a:gd name="connsiteX10" fmla="*/ 1509808 w 3019615"/>
              <a:gd name="connsiteY10" fmla="*/ 3019616 h 3019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19615" h="3019615">
                <a:moveTo>
                  <a:pt x="1509808" y="3019520"/>
                </a:moveTo>
                <a:cubicBezTo>
                  <a:pt x="677323" y="3019520"/>
                  <a:pt x="0" y="2342293"/>
                  <a:pt x="0" y="1509808"/>
                </a:cubicBezTo>
                <a:cubicBezTo>
                  <a:pt x="0" y="677323"/>
                  <a:pt x="677323" y="0"/>
                  <a:pt x="1509808" y="0"/>
                </a:cubicBezTo>
                <a:cubicBezTo>
                  <a:pt x="2342293" y="0"/>
                  <a:pt x="3019616" y="677323"/>
                  <a:pt x="3019616" y="1509808"/>
                </a:cubicBezTo>
                <a:cubicBezTo>
                  <a:pt x="3019616" y="1720215"/>
                  <a:pt x="2849023" y="1890808"/>
                  <a:pt x="2638616" y="1890808"/>
                </a:cubicBezTo>
                <a:cubicBezTo>
                  <a:pt x="2428208" y="1890808"/>
                  <a:pt x="2257616" y="1720215"/>
                  <a:pt x="2257616" y="1509808"/>
                </a:cubicBezTo>
                <a:cubicBezTo>
                  <a:pt x="2257616" y="1097471"/>
                  <a:pt x="1922145" y="762000"/>
                  <a:pt x="1509808" y="762000"/>
                </a:cubicBezTo>
                <a:cubicBezTo>
                  <a:pt x="1097471" y="762000"/>
                  <a:pt x="762000" y="1097471"/>
                  <a:pt x="762000" y="1509808"/>
                </a:cubicBezTo>
                <a:cubicBezTo>
                  <a:pt x="762000" y="1922145"/>
                  <a:pt x="1097471" y="2257616"/>
                  <a:pt x="1509808" y="2257616"/>
                </a:cubicBezTo>
                <a:cubicBezTo>
                  <a:pt x="1720215" y="2257616"/>
                  <a:pt x="1890808" y="2428208"/>
                  <a:pt x="1890808" y="2638616"/>
                </a:cubicBezTo>
                <a:cubicBezTo>
                  <a:pt x="1890808" y="2849023"/>
                  <a:pt x="1720215" y="3019616"/>
                  <a:pt x="1509808" y="3019616"/>
                </a:cubicBezTo>
                <a:close/>
              </a:path>
            </a:pathLst>
          </a:custGeom>
          <a:gradFill flip="none" rotWithShape="1">
            <a:gsLst>
              <a:gs pos="0">
                <a:schemeClr val="accent1">
                  <a:lumMod val="40000"/>
                  <a:lumOff val="60000"/>
                </a:schemeClr>
              </a:gs>
              <a:gs pos="80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13" name="直接连接符 12"/>
          <p:cNvCxnSpPr/>
          <p:nvPr userDrawn="1">
            <p:custDataLst>
              <p:tags r:id="rId6"/>
            </p:custDataLst>
          </p:nvPr>
        </p:nvCxnSpPr>
        <p:spPr>
          <a:xfrm>
            <a:off x="11778000" y="2356902"/>
            <a:ext cx="0" cy="2871449"/>
          </a:xfrm>
          <a:prstGeom prst="line">
            <a:avLst/>
          </a:prstGeom>
          <a:ln>
            <a:solidFill>
              <a:schemeClr val="accent1">
                <a:alpha val="18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userDrawn="1">
            <p:custDataLst>
              <p:tags r:id="rId7"/>
            </p:custDataLst>
          </p:nvPr>
        </p:nvSpPr>
        <p:spPr>
          <a:xfrm>
            <a:off x="2620121" y="2639425"/>
            <a:ext cx="736100" cy="736100"/>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椭圆 14"/>
          <p:cNvSpPr/>
          <p:nvPr userDrawn="1">
            <p:custDataLst>
              <p:tags r:id="rId8"/>
            </p:custDataLst>
          </p:nvPr>
        </p:nvSpPr>
        <p:spPr>
          <a:xfrm>
            <a:off x="4745253" y="3924161"/>
            <a:ext cx="444436" cy="444436"/>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任意多边形: 形状 15"/>
          <p:cNvSpPr/>
          <p:nvPr userDrawn="1">
            <p:custDataLst>
              <p:tags r:id="rId9"/>
            </p:custDataLst>
          </p:nvPr>
        </p:nvSpPr>
        <p:spPr>
          <a:xfrm flipH="1" flipV="1">
            <a:off x="0" y="0"/>
            <a:ext cx="1259205" cy="833120"/>
          </a:xfrm>
          <a:custGeom>
            <a:avLst/>
            <a:gdLst>
              <a:gd name="connsiteX0" fmla="*/ 1259430 w 1259430"/>
              <a:gd name="connsiteY0" fmla="*/ 833045 h 833045"/>
              <a:gd name="connsiteX1" fmla="*/ 0 w 1259430"/>
              <a:gd name="connsiteY1" fmla="*/ 833045 h 833045"/>
              <a:gd name="connsiteX2" fmla="*/ 10126 w 1259430"/>
              <a:gd name="connsiteY2" fmla="*/ 819504 h 833045"/>
              <a:gd name="connsiteX3" fmla="*/ 1126137 w 1259430"/>
              <a:gd name="connsiteY3" fmla="*/ 38726 h 833045"/>
              <a:gd name="connsiteX4" fmla="*/ 1259430 w 1259430"/>
              <a:gd name="connsiteY4" fmla="*/ 0 h 83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430" h="833045">
                <a:moveTo>
                  <a:pt x="1259430" y="833045"/>
                </a:moveTo>
                <a:lnTo>
                  <a:pt x="0" y="833045"/>
                </a:lnTo>
                <a:lnTo>
                  <a:pt x="10126" y="819504"/>
                </a:lnTo>
                <a:cubicBezTo>
                  <a:pt x="301323" y="466655"/>
                  <a:pt x="685952" y="193770"/>
                  <a:pt x="1126137" y="38726"/>
                </a:cubicBezTo>
                <a:lnTo>
                  <a:pt x="1259430" y="0"/>
                </a:lnTo>
                <a:close/>
              </a:path>
            </a:pathLst>
          </a:custGeom>
          <a:solidFill>
            <a:schemeClr val="accent1">
              <a:lumMod val="20000"/>
              <a:lumOff val="80000"/>
              <a:alpha val="3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椭圆 20"/>
          <p:cNvSpPr/>
          <p:nvPr userDrawn="1">
            <p:custDataLst>
              <p:tags r:id="rId10"/>
            </p:custDataLst>
          </p:nvPr>
        </p:nvSpPr>
        <p:spPr>
          <a:xfrm>
            <a:off x="1482507" y="4643034"/>
            <a:ext cx="217666" cy="217664"/>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9" name="直接连接符 28"/>
          <p:cNvCxnSpPr/>
          <p:nvPr userDrawn="1">
            <p:custDataLst>
              <p:tags r:id="rId11"/>
            </p:custDataLst>
          </p:nvPr>
        </p:nvCxnSpPr>
        <p:spPr>
          <a:xfrm>
            <a:off x="1069698"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12"/>
            </p:custDataLst>
          </p:nvPr>
        </p:nvCxnSpPr>
        <p:spPr>
          <a:xfrm>
            <a:off x="1069698"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13"/>
            </p:custDataLst>
          </p:nvPr>
        </p:nvCxnSpPr>
        <p:spPr>
          <a:xfrm>
            <a:off x="1069698"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 name="日期占位符 4"/>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5"/>
            </p:custDataLst>
          </p:nvPr>
        </p:nvSpPr>
        <p:spPr/>
        <p:txBody>
          <a:bodyPr/>
          <a:lstStyle/>
          <a:p>
            <a:endParaRPr lang="zh-CN" altLang="en-US"/>
          </a:p>
        </p:txBody>
      </p:sp>
      <p:sp>
        <p:nvSpPr>
          <p:cNvPr id="6" name="灯片编号占位符 6"/>
          <p:cNvSpPr>
            <a:spLocks noGrp="1"/>
          </p:cNvSpPr>
          <p:nvPr>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p:custDataLst>
              <p:tags r:id="rId17"/>
            </p:custDataLst>
          </p:nvPr>
        </p:nvSpPr>
        <p:spPr>
          <a:xfrm>
            <a:off x="5514170" y="3048024"/>
            <a:ext cx="5412458" cy="1759920"/>
          </a:xfrm>
        </p:spPr>
        <p:txBody>
          <a:bodyPr wrap="square" anchor="b">
            <a:normAutofit/>
          </a:bodyPr>
          <a:lstStyle>
            <a:lvl1pPr algn="r">
              <a:defRPr sz="5400">
                <a:solidFill>
                  <a:schemeClr val="tx2"/>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18"/>
            </p:custDataLst>
          </p:nvPr>
        </p:nvSpPr>
        <p:spPr>
          <a:xfrm>
            <a:off x="6575549" y="966615"/>
            <a:ext cx="4351080" cy="2062700"/>
          </a:xfrm>
        </p:spPr>
        <p:txBody>
          <a:bodyPr wrap="none" anchor="b" anchorCtr="0">
            <a:normAutofit/>
          </a:bodyPr>
          <a:lstStyle>
            <a:lvl1pPr marL="0" indent="0" algn="r">
              <a:buNone/>
              <a:defRPr sz="8000" b="1">
                <a:gradFill flip="none" rotWithShape="1">
                  <a:gsLst>
                    <a:gs pos="0">
                      <a:schemeClr val="accent1">
                        <a:lumMod val="60000"/>
                        <a:lumOff val="40000"/>
                      </a:schemeClr>
                    </a:gs>
                    <a:gs pos="40000">
                      <a:schemeClr val="accent1"/>
                    </a:gs>
                  </a:gsLst>
                  <a:lin ang="2700000" scaled="1"/>
                  <a:tileRect/>
                </a:gradFill>
              </a:defRPr>
            </a:lvl1pPr>
          </a:lstStyle>
          <a:p>
            <a:pPr lvl="0"/>
            <a:r>
              <a:rPr lang="zh-CN" altLang="en-US" dirty="0"/>
              <a:t>节编号</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3"/>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
        <p:nvSpPr>
          <p:cNvPr id="8" name="标题 7"/>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tags" Target="../tags/tag110.xml"/><Relationship Id="rId38" Type="http://schemas.openxmlformats.org/officeDocument/2006/relationships/tags" Target="../tags/tag109.xml"/><Relationship Id="rId37" Type="http://schemas.openxmlformats.org/officeDocument/2006/relationships/tags" Target="../tags/tag108.xml"/><Relationship Id="rId36" Type="http://schemas.openxmlformats.org/officeDocument/2006/relationships/tags" Target="../tags/tag107.xml"/><Relationship Id="rId35" Type="http://schemas.openxmlformats.org/officeDocument/2006/relationships/tags" Target="../tags/tag106.xml"/><Relationship Id="rId34" Type="http://schemas.openxmlformats.org/officeDocument/2006/relationships/tags" Target="../tags/tag105.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slideLayout" Target="../slideLayouts/slideLayout3.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28"/>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userDrawn="1">
            <p:custDataLst>
              <p:tags r:id="rId29"/>
            </p:custDataLst>
          </p:nvPr>
        </p:nvSpPr>
        <p:spPr>
          <a:xfrm>
            <a:off x="10287001" y="450850"/>
            <a:ext cx="1219200" cy="711200"/>
          </a:xfrm>
          <a:custGeom>
            <a:avLst/>
            <a:gdLst>
              <a:gd name="connsiteX0" fmla="*/ 0 w 1219200"/>
              <a:gd name="connsiteY0" fmla="*/ 0 h 711200"/>
              <a:gd name="connsiteX1" fmla="*/ 1219200 w 1219200"/>
              <a:gd name="connsiteY1" fmla="*/ 165100 h 711200"/>
              <a:gd name="connsiteX2" fmla="*/ 488950 w 1219200"/>
              <a:gd name="connsiteY2" fmla="*/ 711200 h 711200"/>
              <a:gd name="connsiteX3" fmla="*/ 0 w 1219200"/>
              <a:gd name="connsiteY3" fmla="*/ 0 h 711200"/>
            </a:gdLst>
            <a:ahLst/>
            <a:cxnLst>
              <a:cxn ang="0">
                <a:pos x="connsiteX0" y="connsiteY0"/>
              </a:cxn>
              <a:cxn ang="0">
                <a:pos x="connsiteX1" y="connsiteY1"/>
              </a:cxn>
              <a:cxn ang="0">
                <a:pos x="connsiteX2" y="connsiteY2"/>
              </a:cxn>
              <a:cxn ang="0">
                <a:pos x="connsiteX3" y="connsiteY3"/>
              </a:cxn>
            </a:cxnLst>
            <a:rect l="l" t="t" r="r" b="b"/>
            <a:pathLst>
              <a:path w="1219200" h="711200">
                <a:moveTo>
                  <a:pt x="0" y="0"/>
                </a:moveTo>
                <a:lnTo>
                  <a:pt x="1219200" y="165100"/>
                </a:lnTo>
                <a:lnTo>
                  <a:pt x="488950" y="711200"/>
                </a:lnTo>
                <a:lnTo>
                  <a:pt x="0" y="0"/>
                </a:lnTo>
                <a:close/>
              </a:path>
            </a:pathLst>
          </a:custGeom>
          <a:noFill/>
          <a:ln w="3175">
            <a:solidFill>
              <a:schemeClr val="accent1">
                <a:lumMod val="20000"/>
                <a:lumOff val="80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任意多边形: 形状 20"/>
          <p:cNvSpPr/>
          <p:nvPr userDrawn="1">
            <p:custDataLst>
              <p:tags r:id="rId30"/>
            </p:custDataLst>
          </p:nvPr>
        </p:nvSpPr>
        <p:spPr>
          <a:xfrm>
            <a:off x="10718801" y="0"/>
            <a:ext cx="1473199" cy="1361739"/>
          </a:xfrm>
          <a:custGeom>
            <a:avLst/>
            <a:gdLst>
              <a:gd name="connsiteX0" fmla="*/ 0 w 3276599"/>
              <a:gd name="connsiteY0" fmla="*/ 0 h 3028696"/>
              <a:gd name="connsiteX1" fmla="*/ 945683 w 3276599"/>
              <a:gd name="connsiteY1" fmla="*/ 0 h 3028696"/>
              <a:gd name="connsiteX2" fmla="*/ 948498 w 3276599"/>
              <a:gd name="connsiteY2" fmla="*/ 108002 h 3028696"/>
              <a:gd name="connsiteX3" fmla="*/ 3166700 w 3276599"/>
              <a:gd name="connsiteY3" fmla="*/ 2260336 h 3028696"/>
              <a:gd name="connsiteX4" fmla="*/ 3276599 w 3276599"/>
              <a:gd name="connsiteY4" fmla="*/ 2263032 h 3028696"/>
              <a:gd name="connsiteX5" fmla="*/ 3276599 w 3276599"/>
              <a:gd name="connsiteY5" fmla="*/ 3028696 h 3028696"/>
              <a:gd name="connsiteX6" fmla="*/ 3122111 w 3276599"/>
              <a:gd name="connsiteY6" fmla="*/ 3025087 h 3028696"/>
              <a:gd name="connsiteX7" fmla="*/ 3956 w 3276599"/>
              <a:gd name="connsiteY7" fmla="*/ 144544 h 3028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6599" h="3028696">
                <a:moveTo>
                  <a:pt x="0" y="0"/>
                </a:moveTo>
                <a:lnTo>
                  <a:pt x="945683" y="0"/>
                </a:lnTo>
                <a:lnTo>
                  <a:pt x="948498" y="108002"/>
                </a:lnTo>
                <a:cubicBezTo>
                  <a:pt x="1009194" y="1269845"/>
                  <a:pt x="1969300" y="2201442"/>
                  <a:pt x="3166700" y="2260336"/>
                </a:cubicBezTo>
                <a:lnTo>
                  <a:pt x="3276599" y="2263032"/>
                </a:lnTo>
                <a:lnTo>
                  <a:pt x="3276599" y="3028696"/>
                </a:lnTo>
                <a:lnTo>
                  <a:pt x="3122111" y="3025087"/>
                </a:lnTo>
                <a:cubicBezTo>
                  <a:pt x="1438911" y="2946268"/>
                  <a:pt x="89278" y="1699479"/>
                  <a:pt x="3956" y="144544"/>
                </a:cubicBezTo>
                <a:close/>
              </a:path>
            </a:pathLst>
          </a:custGeom>
          <a:solidFill>
            <a:schemeClr val="accent1">
              <a:lumMod val="40000"/>
              <a:lumOff val="60000"/>
              <a:alpha val="2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椭圆 21"/>
          <p:cNvSpPr/>
          <p:nvPr userDrawn="1">
            <p:custDataLst>
              <p:tags r:id="rId31"/>
            </p:custDataLst>
          </p:nvPr>
        </p:nvSpPr>
        <p:spPr>
          <a:xfrm>
            <a:off x="11238485" y="423882"/>
            <a:ext cx="532212" cy="532212"/>
          </a:xfrm>
          <a:prstGeom prst="ellipse">
            <a:avLst/>
          </a:prstGeom>
          <a:gradFill flip="none" rotWithShape="1">
            <a:gsLst>
              <a:gs pos="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3" name="椭圆 22"/>
          <p:cNvSpPr/>
          <p:nvPr userDrawn="1">
            <p:custDataLst>
              <p:tags r:id="rId32"/>
            </p:custDataLst>
          </p:nvPr>
        </p:nvSpPr>
        <p:spPr>
          <a:xfrm>
            <a:off x="10321724" y="357339"/>
            <a:ext cx="222138" cy="222138"/>
          </a:xfrm>
          <a:prstGeom prst="ellipse">
            <a:avLst/>
          </a:prstGeom>
          <a:gradFill flip="none" rotWithShape="1">
            <a:gsLst>
              <a:gs pos="76000">
                <a:schemeClr val="accent1"/>
              </a:gs>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127000" dist="127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4" name="椭圆 23"/>
          <p:cNvSpPr/>
          <p:nvPr userDrawn="1">
            <p:custDataLst>
              <p:tags r:id="rId33"/>
            </p:custDataLst>
          </p:nvPr>
        </p:nvSpPr>
        <p:spPr>
          <a:xfrm>
            <a:off x="10856597" y="1110794"/>
            <a:ext cx="130033" cy="130033"/>
          </a:xfrm>
          <a:prstGeom prst="ellipse">
            <a:avLst/>
          </a:prstGeom>
          <a:gradFill flip="none" rotWithShape="1">
            <a:gsLst>
              <a:gs pos="13000">
                <a:schemeClr val="accent1">
                  <a:lumMod val="20000"/>
                  <a:lumOff val="80000"/>
                </a:schemeClr>
              </a:gs>
              <a:gs pos="75000">
                <a:schemeClr val="accent1"/>
              </a:gs>
            </a:gsLst>
            <a:path path="circle">
              <a:fillToRect r="100000" b="100000"/>
            </a:path>
            <a:tileRect l="-100000" t="-10000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日期占位符 3"/>
          <p:cNvSpPr>
            <a:spLocks noGrp="1"/>
          </p:cNvSpPr>
          <p:nvPr>
            <p:ph type="dt" sz="half" idx="2"/>
            <p:custDataLst>
              <p:tags r:id="rId3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2" name="标题占位符 1"/>
          <p:cNvSpPr>
            <a:spLocks noGrp="1"/>
          </p:cNvSpPr>
          <p:nvPr>
            <p:ph type="title"/>
            <p:custDataLst>
              <p:tags r:id="rId37"/>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KSO_TEMPLATE" hidden="1"/>
          <p:cNvSpPr/>
          <p:nvPr userDrawn="1">
            <p:custDataLst>
              <p:tags r:id="rId39"/>
            </p:custDataLst>
          </p:nvPr>
        </p:nvSpPr>
        <p:spPr>
          <a:xfrm>
            <a:off x="0" y="0"/>
            <a:ext cx="0" cy="0"/>
          </a:xfrm>
          <a:prstGeom prst="rect">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a:solidFill>
                <a:schemeClr val="lt1"/>
              </a:solidFill>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8.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8.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28.png"/><Relationship Id="rId1" Type="http://schemas.openxmlformats.org/officeDocument/2006/relationships/hyperlink" Target="https://isv-test.allinpay.com/doc/1120/" TargetMode="External"/></Relationships>
</file>

<file path=ppt/slides/_rels/slide11.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160.xml"/><Relationship Id="rId7" Type="http://schemas.openxmlformats.org/officeDocument/2006/relationships/image" Target="../media/image30.png"/><Relationship Id="rId6" Type="http://schemas.openxmlformats.org/officeDocument/2006/relationships/tags" Target="../tags/tag159.xml"/><Relationship Id="rId5" Type="http://schemas.openxmlformats.org/officeDocument/2006/relationships/image" Target="../media/image29.png"/><Relationship Id="rId4" Type="http://schemas.openxmlformats.org/officeDocument/2006/relationships/tags" Target="../tags/tag158.xml"/><Relationship Id="rId3" Type="http://schemas.openxmlformats.org/officeDocument/2006/relationships/tags" Target="../tags/tag157.xml"/><Relationship Id="rId23" Type="http://schemas.openxmlformats.org/officeDocument/2006/relationships/notesSlide" Target="../notesSlides/notesSlide10.xml"/><Relationship Id="rId22" Type="http://schemas.openxmlformats.org/officeDocument/2006/relationships/slideLayout" Target="../slideLayouts/slideLayout8.xml"/><Relationship Id="rId21" Type="http://schemas.openxmlformats.org/officeDocument/2006/relationships/tags" Target="../tags/tag168.xml"/><Relationship Id="rId20" Type="http://schemas.openxmlformats.org/officeDocument/2006/relationships/hyperlink" Target="https://isv-test.allinpay.com/doc/1532/" TargetMode="External"/><Relationship Id="rId2" Type="http://schemas.openxmlformats.org/officeDocument/2006/relationships/tags" Target="../tags/tag156.xml"/><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image" Target="../media/image34.png"/><Relationship Id="rId15" Type="http://schemas.openxmlformats.org/officeDocument/2006/relationships/tags" Target="../tags/tag164.xml"/><Relationship Id="rId14" Type="http://schemas.openxmlformats.org/officeDocument/2006/relationships/image" Target="../media/image33.png"/><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image" Target="../media/image32.png"/><Relationship Id="rId10" Type="http://schemas.openxmlformats.org/officeDocument/2006/relationships/tags" Target="../tags/tag161.xml"/><Relationship Id="rId1" Type="http://schemas.openxmlformats.org/officeDocument/2006/relationships/tags" Target="../tags/tag155.xml"/></Relationships>
</file>

<file path=ppt/slides/_rels/slide12.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7" Type="http://schemas.openxmlformats.org/officeDocument/2006/relationships/notesSlide" Target="../notesSlides/notesSlide11.xml"/><Relationship Id="rId16" Type="http://schemas.openxmlformats.org/officeDocument/2006/relationships/slideLayout" Target="../slideLayouts/slideLayout8.xml"/><Relationship Id="rId15" Type="http://schemas.openxmlformats.org/officeDocument/2006/relationships/tags" Target="../tags/tag181.xml"/><Relationship Id="rId14" Type="http://schemas.openxmlformats.org/officeDocument/2006/relationships/image" Target="../media/image36.png"/><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image" Target="../media/image35.png"/><Relationship Id="rId10" Type="http://schemas.openxmlformats.org/officeDocument/2006/relationships/tags" Target="../tags/tag178.xml"/><Relationship Id="rId1" Type="http://schemas.openxmlformats.org/officeDocument/2006/relationships/tags" Target="../tags/tag169.xml"/></Relationships>
</file>

<file path=ppt/slides/_rels/slide13.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2" Type="http://schemas.openxmlformats.org/officeDocument/2006/relationships/notesSlide" Target="../notesSlides/notesSlide12.xml"/><Relationship Id="rId11" Type="http://schemas.openxmlformats.org/officeDocument/2006/relationships/slideLayout" Target="../slideLayouts/slideLayout8.xml"/><Relationship Id="rId10" Type="http://schemas.openxmlformats.org/officeDocument/2006/relationships/tags" Target="../tags/tag189.xml"/><Relationship Id="rId1" Type="http://schemas.openxmlformats.org/officeDocument/2006/relationships/tags" Target="../tags/tag18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8.xml"/><Relationship Id="rId4" Type="http://schemas.openxmlformats.org/officeDocument/2006/relationships/tags" Target="../tags/tag192.xml"/><Relationship Id="rId3" Type="http://schemas.openxmlformats.org/officeDocument/2006/relationships/image" Target="../media/image39.png"/><Relationship Id="rId2" Type="http://schemas.openxmlformats.org/officeDocument/2006/relationships/tags" Target="../tags/tag191.xml"/><Relationship Id="rId1" Type="http://schemas.openxmlformats.org/officeDocument/2006/relationships/tags" Target="../tags/tag190.xml"/></Relationships>
</file>

<file path=ppt/slides/_rels/slide15.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9" Type="http://schemas.openxmlformats.org/officeDocument/2006/relationships/slideLayout" Target="../slideLayouts/slideLayout18.xml"/><Relationship Id="rId38" Type="http://schemas.openxmlformats.org/officeDocument/2006/relationships/tags" Target="../tags/tag230.xml"/><Relationship Id="rId37" Type="http://schemas.openxmlformats.org/officeDocument/2006/relationships/tags" Target="../tags/tag229.xml"/><Relationship Id="rId36" Type="http://schemas.openxmlformats.org/officeDocument/2006/relationships/tags" Target="../tags/tag228.xml"/><Relationship Id="rId35" Type="http://schemas.openxmlformats.org/officeDocument/2006/relationships/tags" Target="../tags/tag227.xml"/><Relationship Id="rId34" Type="http://schemas.openxmlformats.org/officeDocument/2006/relationships/tags" Target="../tags/tag226.xml"/><Relationship Id="rId33" Type="http://schemas.openxmlformats.org/officeDocument/2006/relationships/tags" Target="../tags/tag225.xml"/><Relationship Id="rId32" Type="http://schemas.openxmlformats.org/officeDocument/2006/relationships/tags" Target="../tags/tag224.xml"/><Relationship Id="rId31" Type="http://schemas.openxmlformats.org/officeDocument/2006/relationships/tags" Target="../tags/tag223.xml"/><Relationship Id="rId30" Type="http://schemas.openxmlformats.org/officeDocument/2006/relationships/tags" Target="../tags/tag222.xml"/><Relationship Id="rId3" Type="http://schemas.openxmlformats.org/officeDocument/2006/relationships/tags" Target="../tags/tag195.xml"/><Relationship Id="rId29" Type="http://schemas.openxmlformats.org/officeDocument/2006/relationships/tags" Target="../tags/tag221.xml"/><Relationship Id="rId28" Type="http://schemas.openxmlformats.org/officeDocument/2006/relationships/tags" Target="../tags/tag220.xml"/><Relationship Id="rId27" Type="http://schemas.openxmlformats.org/officeDocument/2006/relationships/tags" Target="../tags/tag219.xml"/><Relationship Id="rId26" Type="http://schemas.openxmlformats.org/officeDocument/2006/relationships/tags" Target="../tags/tag218.xml"/><Relationship Id="rId25" Type="http://schemas.openxmlformats.org/officeDocument/2006/relationships/tags" Target="../tags/tag217.xml"/><Relationship Id="rId24" Type="http://schemas.openxmlformats.org/officeDocument/2006/relationships/tags" Target="../tags/tag216.xml"/><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4.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3.xml"/></Relationships>
</file>

<file path=ppt/slides/_rels/slide16.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image" Target="../media/image40.png"/><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2" Type="http://schemas.openxmlformats.org/officeDocument/2006/relationships/notesSlide" Target="../notesSlides/notesSlide14.xml"/><Relationship Id="rId21" Type="http://schemas.openxmlformats.org/officeDocument/2006/relationships/slideLayout" Target="../slideLayouts/slideLayout18.xml"/><Relationship Id="rId20" Type="http://schemas.openxmlformats.org/officeDocument/2006/relationships/tags" Target="../tags/tag249.xml"/><Relationship Id="rId2" Type="http://schemas.openxmlformats.org/officeDocument/2006/relationships/tags" Target="../tags/tag232.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1.xml"/></Relationships>
</file>

<file path=ppt/slides/_rels/slide17.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image" Target="../media/image40.png"/><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8" Type="http://schemas.openxmlformats.org/officeDocument/2006/relationships/notesSlide" Target="../notesSlides/notesSlide15.xml"/><Relationship Id="rId17" Type="http://schemas.openxmlformats.org/officeDocument/2006/relationships/slideLayout" Target="../slideLayouts/slideLayout18.xml"/><Relationship Id="rId16" Type="http://schemas.openxmlformats.org/officeDocument/2006/relationships/tags" Target="../tags/tag264.xml"/><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50.xml"/></Relationships>
</file>

<file path=ppt/slides/_rels/slide1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7" Type="http://schemas.openxmlformats.org/officeDocument/2006/relationships/notesSlide" Target="../notesSlides/notesSlide16.xml"/><Relationship Id="rId36" Type="http://schemas.openxmlformats.org/officeDocument/2006/relationships/slideLayout" Target="../slideLayouts/slideLayout8.xml"/><Relationship Id="rId35" Type="http://schemas.openxmlformats.org/officeDocument/2006/relationships/tags" Target="../tags/tag298.xml"/><Relationship Id="rId34" Type="http://schemas.openxmlformats.org/officeDocument/2006/relationships/tags" Target="../tags/tag297.xml"/><Relationship Id="rId33" Type="http://schemas.openxmlformats.org/officeDocument/2006/relationships/tags" Target="../tags/tag296.xml"/><Relationship Id="rId32" Type="http://schemas.openxmlformats.org/officeDocument/2006/relationships/tags" Target="../tags/tag295.xml"/><Relationship Id="rId31" Type="http://schemas.openxmlformats.org/officeDocument/2006/relationships/image" Target="../media/image41.png"/><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19.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3" Type="http://schemas.openxmlformats.org/officeDocument/2006/relationships/notesSlide" Target="../notesSlides/notesSlide17.xml"/><Relationship Id="rId32" Type="http://schemas.openxmlformats.org/officeDocument/2006/relationships/slideLayout" Target="../slideLayouts/slideLayout8.xml"/><Relationship Id="rId31" Type="http://schemas.openxmlformats.org/officeDocument/2006/relationships/tags" Target="../tags/tag329.xml"/><Relationship Id="rId30" Type="http://schemas.openxmlformats.org/officeDocument/2006/relationships/tags" Target="../tags/tag328.xml"/><Relationship Id="rId3" Type="http://schemas.openxmlformats.org/officeDocument/2006/relationships/tags" Target="../tags/tag301.xml"/><Relationship Id="rId29" Type="http://schemas.openxmlformats.org/officeDocument/2006/relationships/tags" Target="../tags/tag327.xml"/><Relationship Id="rId28" Type="http://schemas.openxmlformats.org/officeDocument/2006/relationships/tags" Target="../tags/tag326.xml"/><Relationship Id="rId27" Type="http://schemas.openxmlformats.org/officeDocument/2006/relationships/tags" Target="../tags/tag325.xml"/><Relationship Id="rId26" Type="http://schemas.openxmlformats.org/officeDocument/2006/relationships/tags" Target="../tags/tag324.xml"/><Relationship Id="rId25" Type="http://schemas.openxmlformats.org/officeDocument/2006/relationships/tags" Target="../tags/tag323.xml"/><Relationship Id="rId24" Type="http://schemas.openxmlformats.org/officeDocument/2006/relationships/tags" Target="../tags/tag322.xml"/><Relationship Id="rId23" Type="http://schemas.openxmlformats.org/officeDocument/2006/relationships/tags" Target="../tags/tag321.xml"/><Relationship Id="rId22" Type="http://schemas.openxmlformats.org/officeDocument/2006/relationships/tags" Target="../tags/tag320.xml"/><Relationship Id="rId21" Type="http://schemas.openxmlformats.org/officeDocument/2006/relationships/tags" Target="../tags/tag319.xml"/><Relationship Id="rId20" Type="http://schemas.openxmlformats.org/officeDocument/2006/relationships/tags" Target="../tags/tag318.xml"/><Relationship Id="rId2" Type="http://schemas.openxmlformats.org/officeDocument/2006/relationships/tags" Target="../tags/tag300.xml"/><Relationship Id="rId19" Type="http://schemas.openxmlformats.org/officeDocument/2006/relationships/tags" Target="../tags/tag317.xml"/><Relationship Id="rId18" Type="http://schemas.openxmlformats.org/officeDocument/2006/relationships/tags" Target="../tags/tag316.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299.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20.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0" Type="http://schemas.openxmlformats.org/officeDocument/2006/relationships/notesSlide" Target="../notesSlides/notesSlide18.xml"/><Relationship Id="rId4" Type="http://schemas.openxmlformats.org/officeDocument/2006/relationships/tags" Target="../tags/tag333.xml"/><Relationship Id="rId39" Type="http://schemas.openxmlformats.org/officeDocument/2006/relationships/slideLayout" Target="../slideLayouts/slideLayout2.xml"/><Relationship Id="rId38" Type="http://schemas.openxmlformats.org/officeDocument/2006/relationships/tags" Target="../tags/tag366.xml"/><Relationship Id="rId37" Type="http://schemas.openxmlformats.org/officeDocument/2006/relationships/tags" Target="../tags/tag365.xml"/><Relationship Id="rId36" Type="http://schemas.openxmlformats.org/officeDocument/2006/relationships/image" Target="../media/image42.png"/><Relationship Id="rId35" Type="http://schemas.openxmlformats.org/officeDocument/2006/relationships/tags" Target="../tags/tag364.xml"/><Relationship Id="rId34" Type="http://schemas.openxmlformats.org/officeDocument/2006/relationships/tags" Target="../tags/tag363.xml"/><Relationship Id="rId33" Type="http://schemas.openxmlformats.org/officeDocument/2006/relationships/tags" Target="../tags/tag362.xml"/><Relationship Id="rId32" Type="http://schemas.openxmlformats.org/officeDocument/2006/relationships/tags" Target="../tags/tag361.xml"/><Relationship Id="rId31" Type="http://schemas.openxmlformats.org/officeDocument/2006/relationships/tags" Target="../tags/tag360.xml"/><Relationship Id="rId30" Type="http://schemas.openxmlformats.org/officeDocument/2006/relationships/tags" Target="../tags/tag359.xml"/><Relationship Id="rId3" Type="http://schemas.openxmlformats.org/officeDocument/2006/relationships/tags" Target="../tags/tag332.xml"/><Relationship Id="rId29" Type="http://schemas.openxmlformats.org/officeDocument/2006/relationships/tags" Target="../tags/tag358.xml"/><Relationship Id="rId28" Type="http://schemas.openxmlformats.org/officeDocument/2006/relationships/tags" Target="../tags/tag357.xml"/><Relationship Id="rId27" Type="http://schemas.openxmlformats.org/officeDocument/2006/relationships/tags" Target="../tags/tag356.xml"/><Relationship Id="rId26" Type="http://schemas.openxmlformats.org/officeDocument/2006/relationships/tags" Target="../tags/tag355.xml"/><Relationship Id="rId25" Type="http://schemas.openxmlformats.org/officeDocument/2006/relationships/tags" Target="../tags/tag354.xml"/><Relationship Id="rId24" Type="http://schemas.openxmlformats.org/officeDocument/2006/relationships/tags" Target="../tags/tag353.xml"/><Relationship Id="rId23" Type="http://schemas.openxmlformats.org/officeDocument/2006/relationships/tags" Target="../tags/tag352.xml"/><Relationship Id="rId22" Type="http://schemas.openxmlformats.org/officeDocument/2006/relationships/tags" Target="../tags/tag351.xml"/><Relationship Id="rId21" Type="http://schemas.openxmlformats.org/officeDocument/2006/relationships/tags" Target="../tags/tag350.xml"/><Relationship Id="rId20" Type="http://schemas.openxmlformats.org/officeDocument/2006/relationships/tags" Target="../tags/tag349.xml"/><Relationship Id="rId2" Type="http://schemas.openxmlformats.org/officeDocument/2006/relationships/tags" Target="../tags/tag331.xml"/><Relationship Id="rId19" Type="http://schemas.openxmlformats.org/officeDocument/2006/relationships/tags" Target="../tags/tag348.xml"/><Relationship Id="rId18" Type="http://schemas.openxmlformats.org/officeDocument/2006/relationships/tags" Target="../tags/tag347.xml"/><Relationship Id="rId17" Type="http://schemas.openxmlformats.org/officeDocument/2006/relationships/tags" Target="../tags/tag346.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8.xml"/><Relationship Id="rId2" Type="http://schemas.openxmlformats.org/officeDocument/2006/relationships/tags" Target="../tags/tag368.xml"/><Relationship Id="rId1" Type="http://schemas.openxmlformats.org/officeDocument/2006/relationships/tags" Target="../tags/tag367.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3.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image" Target="../media/image4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8.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image" Target="../media/image46.png"/><Relationship Id="rId1" Type="http://schemas.openxmlformats.org/officeDocument/2006/relationships/image" Target="../media/image4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image" Target="../media/image47.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4.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image" Target="../media/image50.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4.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2.xml"/><Relationship Id="rId1" Type="http://schemas.openxmlformats.org/officeDocument/2006/relationships/image" Target="../media/image5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379.xml"/><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image" Target="../media/image53.emf"/></Relationships>
</file>

<file path=ppt/slides/_rels/slide31.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image" Target="../media/image58.png"/><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image" Target="../media/image57.png"/><Relationship Id="rId4" Type="http://schemas.openxmlformats.org/officeDocument/2006/relationships/tags" Target="../tags/tag382.xml"/><Relationship Id="rId3" Type="http://schemas.openxmlformats.org/officeDocument/2006/relationships/image" Target="../media/image56.png"/><Relationship Id="rId26" Type="http://schemas.openxmlformats.org/officeDocument/2006/relationships/notesSlide" Target="../notesSlides/notesSlide27.xml"/><Relationship Id="rId25" Type="http://schemas.openxmlformats.org/officeDocument/2006/relationships/slideLayout" Target="../slideLayouts/slideLayout7.xml"/><Relationship Id="rId24" Type="http://schemas.openxmlformats.org/officeDocument/2006/relationships/tags" Target="../tags/tag399.xml"/><Relationship Id="rId23" Type="http://schemas.openxmlformats.org/officeDocument/2006/relationships/tags" Target="../tags/tag398.xml"/><Relationship Id="rId22" Type="http://schemas.openxmlformats.org/officeDocument/2006/relationships/tags" Target="../tags/tag397.xml"/><Relationship Id="rId21" Type="http://schemas.openxmlformats.org/officeDocument/2006/relationships/tags" Target="../tags/tag396.xml"/><Relationship Id="rId20" Type="http://schemas.openxmlformats.org/officeDocument/2006/relationships/tags" Target="../tags/tag395.xml"/><Relationship Id="rId2" Type="http://schemas.openxmlformats.org/officeDocument/2006/relationships/tags" Target="../tags/tag381.xml"/><Relationship Id="rId19" Type="http://schemas.openxmlformats.org/officeDocument/2006/relationships/tags" Target="../tags/tag394.xml"/><Relationship Id="rId18" Type="http://schemas.openxmlformats.org/officeDocument/2006/relationships/tags" Target="../tags/tag393.xml"/><Relationship Id="rId17" Type="http://schemas.openxmlformats.org/officeDocument/2006/relationships/tags" Target="../tags/tag392.xml"/><Relationship Id="rId16" Type="http://schemas.openxmlformats.org/officeDocument/2006/relationships/tags" Target="../tags/tag391.xml"/><Relationship Id="rId15" Type="http://schemas.openxmlformats.org/officeDocument/2006/relationships/tags" Target="../tags/tag390.xml"/><Relationship Id="rId14" Type="http://schemas.openxmlformats.org/officeDocument/2006/relationships/tags" Target="../tags/tag389.xml"/><Relationship Id="rId13" Type="http://schemas.openxmlformats.org/officeDocument/2006/relationships/tags" Target="../tags/tag388.xml"/><Relationship Id="rId12" Type="http://schemas.openxmlformats.org/officeDocument/2006/relationships/tags" Target="../tags/tag387.xml"/><Relationship Id="rId11" Type="http://schemas.openxmlformats.org/officeDocument/2006/relationships/image" Target="../media/image59.png"/><Relationship Id="rId10" Type="http://schemas.openxmlformats.org/officeDocument/2006/relationships/tags" Target="../tags/tag386.xml"/><Relationship Id="rId1" Type="http://schemas.openxmlformats.org/officeDocument/2006/relationships/tags" Target="../tags/tag380.xml"/></Relationships>
</file>

<file path=ppt/slides/_rels/slide32.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image" Target="../media/image61.png"/><Relationship Id="rId7" Type="http://schemas.openxmlformats.org/officeDocument/2006/relationships/tags" Target="../tags/tag405.xml"/><Relationship Id="rId6" Type="http://schemas.openxmlformats.org/officeDocument/2006/relationships/image" Target="../media/image60.png"/><Relationship Id="rId5" Type="http://schemas.openxmlformats.org/officeDocument/2006/relationships/tags" Target="../tags/tag404.xml"/><Relationship Id="rId4" Type="http://schemas.openxmlformats.org/officeDocument/2006/relationships/tags" Target="../tags/tag403.xml"/><Relationship Id="rId30" Type="http://schemas.openxmlformats.org/officeDocument/2006/relationships/notesSlide" Target="../notesSlides/notesSlide28.xml"/><Relationship Id="rId3" Type="http://schemas.openxmlformats.org/officeDocument/2006/relationships/tags" Target="../tags/tag402.xml"/><Relationship Id="rId29" Type="http://schemas.openxmlformats.org/officeDocument/2006/relationships/slideLayout" Target="../slideLayouts/slideLayout7.xml"/><Relationship Id="rId28" Type="http://schemas.openxmlformats.org/officeDocument/2006/relationships/image" Target="../media/image64.png"/><Relationship Id="rId27" Type="http://schemas.openxmlformats.org/officeDocument/2006/relationships/tags" Target="../tags/tag422.xml"/><Relationship Id="rId26" Type="http://schemas.openxmlformats.org/officeDocument/2006/relationships/image" Target="../media/image63.png"/><Relationship Id="rId25" Type="http://schemas.openxmlformats.org/officeDocument/2006/relationships/tags" Target="../tags/tag421.xml"/><Relationship Id="rId24" Type="http://schemas.openxmlformats.org/officeDocument/2006/relationships/image" Target="../media/image62.png"/><Relationship Id="rId23" Type="http://schemas.openxmlformats.org/officeDocument/2006/relationships/tags" Target="../tags/tag420.xml"/><Relationship Id="rId22" Type="http://schemas.openxmlformats.org/officeDocument/2006/relationships/tags" Target="../tags/tag419.xml"/><Relationship Id="rId21" Type="http://schemas.openxmlformats.org/officeDocument/2006/relationships/tags" Target="../tags/tag418.xml"/><Relationship Id="rId20" Type="http://schemas.openxmlformats.org/officeDocument/2006/relationships/tags" Target="../tags/tag417.xml"/><Relationship Id="rId2" Type="http://schemas.openxmlformats.org/officeDocument/2006/relationships/tags" Target="../tags/tag401.xml"/><Relationship Id="rId19" Type="http://schemas.openxmlformats.org/officeDocument/2006/relationships/tags" Target="../tags/tag416.xml"/><Relationship Id="rId18" Type="http://schemas.openxmlformats.org/officeDocument/2006/relationships/tags" Target="../tags/tag415.xml"/><Relationship Id="rId17" Type="http://schemas.openxmlformats.org/officeDocument/2006/relationships/tags" Target="../tags/tag414.xml"/><Relationship Id="rId16" Type="http://schemas.openxmlformats.org/officeDocument/2006/relationships/tags" Target="../tags/tag413.xml"/><Relationship Id="rId15" Type="http://schemas.openxmlformats.org/officeDocument/2006/relationships/tags" Target="../tags/tag412.xml"/><Relationship Id="rId14" Type="http://schemas.openxmlformats.org/officeDocument/2006/relationships/tags" Target="../tags/tag411.xml"/><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tags" Target="../tags/tag400.xml"/></Relationships>
</file>

<file path=ppt/slides/_rels/slide33.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image" Target="../media/image65.png"/><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8" Type="http://schemas.openxmlformats.org/officeDocument/2006/relationships/notesSlide" Target="../notesSlides/notesSlide29.xml"/><Relationship Id="rId17" Type="http://schemas.openxmlformats.org/officeDocument/2006/relationships/slideLayout" Target="../slideLayouts/slideLayout24.xml"/><Relationship Id="rId16" Type="http://schemas.openxmlformats.org/officeDocument/2006/relationships/tags" Target="../tags/tag435.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tags" Target="../tags/tag432.xml"/><Relationship Id="rId12" Type="http://schemas.openxmlformats.org/officeDocument/2006/relationships/image" Target="../media/image67.png"/><Relationship Id="rId11" Type="http://schemas.openxmlformats.org/officeDocument/2006/relationships/tags" Target="../tags/tag431.xml"/><Relationship Id="rId10" Type="http://schemas.openxmlformats.org/officeDocument/2006/relationships/image" Target="../media/image66.png"/><Relationship Id="rId1" Type="http://schemas.openxmlformats.org/officeDocument/2006/relationships/tags" Target="../tags/tag423.xml"/></Relationships>
</file>

<file path=ppt/slides/_rels/slide34.xml.rels><?xml version="1.0" encoding="UTF-8" standalone="yes"?>
<Relationships xmlns="http://schemas.openxmlformats.org/package/2006/relationships"><Relationship Id="rId9" Type="http://schemas.openxmlformats.org/officeDocument/2006/relationships/image" Target="../media/image68.png"/><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2" Type="http://schemas.openxmlformats.org/officeDocument/2006/relationships/notesSlide" Target="../notesSlides/notesSlide30.xml"/><Relationship Id="rId51" Type="http://schemas.openxmlformats.org/officeDocument/2006/relationships/slideLayout" Target="../slideLayouts/slideLayout24.xml"/><Relationship Id="rId50" Type="http://schemas.openxmlformats.org/officeDocument/2006/relationships/tags" Target="../tags/tag478.xml"/><Relationship Id="rId5" Type="http://schemas.openxmlformats.org/officeDocument/2006/relationships/tags" Target="../tags/tag440.xml"/><Relationship Id="rId49" Type="http://schemas.openxmlformats.org/officeDocument/2006/relationships/tags" Target="../tags/tag477.xml"/><Relationship Id="rId48" Type="http://schemas.openxmlformats.org/officeDocument/2006/relationships/tags" Target="../tags/tag476.xml"/><Relationship Id="rId47" Type="http://schemas.openxmlformats.org/officeDocument/2006/relationships/tags" Target="../tags/tag475.xml"/><Relationship Id="rId46" Type="http://schemas.openxmlformats.org/officeDocument/2006/relationships/tags" Target="../tags/tag474.xml"/><Relationship Id="rId45" Type="http://schemas.openxmlformats.org/officeDocument/2006/relationships/tags" Target="../tags/tag473.xml"/><Relationship Id="rId44" Type="http://schemas.openxmlformats.org/officeDocument/2006/relationships/tags" Target="../tags/tag472.xml"/><Relationship Id="rId43" Type="http://schemas.openxmlformats.org/officeDocument/2006/relationships/tags" Target="../tags/tag471.xml"/><Relationship Id="rId42" Type="http://schemas.openxmlformats.org/officeDocument/2006/relationships/tags" Target="../tags/tag470.xml"/><Relationship Id="rId41" Type="http://schemas.openxmlformats.org/officeDocument/2006/relationships/image" Target="../media/image12.png"/><Relationship Id="rId40" Type="http://schemas.openxmlformats.org/officeDocument/2006/relationships/tags" Target="../tags/tag469.xml"/><Relationship Id="rId4" Type="http://schemas.openxmlformats.org/officeDocument/2006/relationships/tags" Target="../tags/tag439.xml"/><Relationship Id="rId39" Type="http://schemas.openxmlformats.org/officeDocument/2006/relationships/image" Target="../media/image69.png"/><Relationship Id="rId38" Type="http://schemas.openxmlformats.org/officeDocument/2006/relationships/tags" Target="../tags/tag468.xml"/><Relationship Id="rId37" Type="http://schemas.openxmlformats.org/officeDocument/2006/relationships/image" Target="../media/image11.png"/><Relationship Id="rId36" Type="http://schemas.openxmlformats.org/officeDocument/2006/relationships/tags" Target="../tags/tag467.xml"/><Relationship Id="rId35" Type="http://schemas.openxmlformats.org/officeDocument/2006/relationships/image" Target="../media/image10.png"/><Relationship Id="rId34" Type="http://schemas.openxmlformats.org/officeDocument/2006/relationships/tags" Target="../tags/tag466.xml"/><Relationship Id="rId33" Type="http://schemas.openxmlformats.org/officeDocument/2006/relationships/image" Target="../media/image9.png"/><Relationship Id="rId32" Type="http://schemas.openxmlformats.org/officeDocument/2006/relationships/tags" Target="../tags/tag465.xml"/><Relationship Id="rId31" Type="http://schemas.openxmlformats.org/officeDocument/2006/relationships/image" Target="../media/image8.png"/><Relationship Id="rId30" Type="http://schemas.openxmlformats.org/officeDocument/2006/relationships/tags" Target="../tags/tag464.xml"/><Relationship Id="rId3" Type="http://schemas.openxmlformats.org/officeDocument/2006/relationships/tags" Target="../tags/tag438.xml"/><Relationship Id="rId29" Type="http://schemas.openxmlformats.org/officeDocument/2006/relationships/tags" Target="../tags/tag463.xml"/><Relationship Id="rId28" Type="http://schemas.openxmlformats.org/officeDocument/2006/relationships/tags" Target="../tags/tag462.xml"/><Relationship Id="rId27" Type="http://schemas.openxmlformats.org/officeDocument/2006/relationships/tags" Target="../tags/tag461.xml"/><Relationship Id="rId26" Type="http://schemas.openxmlformats.org/officeDocument/2006/relationships/tags" Target="../tags/tag460.xml"/><Relationship Id="rId25" Type="http://schemas.openxmlformats.org/officeDocument/2006/relationships/tags" Target="../tags/tag459.xml"/><Relationship Id="rId24" Type="http://schemas.openxmlformats.org/officeDocument/2006/relationships/tags" Target="../tags/tag458.xml"/><Relationship Id="rId23" Type="http://schemas.openxmlformats.org/officeDocument/2006/relationships/tags" Target="../tags/tag457.xml"/><Relationship Id="rId22" Type="http://schemas.openxmlformats.org/officeDocument/2006/relationships/tags" Target="../tags/tag456.xml"/><Relationship Id="rId21" Type="http://schemas.openxmlformats.org/officeDocument/2006/relationships/tags" Target="../tags/tag455.xml"/><Relationship Id="rId20" Type="http://schemas.openxmlformats.org/officeDocument/2006/relationships/tags" Target="../tags/tag454.xml"/><Relationship Id="rId2" Type="http://schemas.openxmlformats.org/officeDocument/2006/relationships/tags" Target="../tags/tag437.xml"/><Relationship Id="rId19" Type="http://schemas.openxmlformats.org/officeDocument/2006/relationships/tags" Target="../tags/tag453.xml"/><Relationship Id="rId18" Type="http://schemas.openxmlformats.org/officeDocument/2006/relationships/tags" Target="../tags/tag452.xml"/><Relationship Id="rId17" Type="http://schemas.openxmlformats.org/officeDocument/2006/relationships/tags" Target="../tags/tag451.xml"/><Relationship Id="rId16" Type="http://schemas.openxmlformats.org/officeDocument/2006/relationships/tags" Target="../tags/tag450.xml"/><Relationship Id="rId15" Type="http://schemas.openxmlformats.org/officeDocument/2006/relationships/tags" Target="../tags/tag449.xml"/><Relationship Id="rId14" Type="http://schemas.openxmlformats.org/officeDocument/2006/relationships/tags" Target="../tags/tag448.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480.xml"/><Relationship Id="rId1" Type="http://schemas.openxmlformats.org/officeDocument/2006/relationships/tags" Target="../tags/tag479.xml"/></Relationships>
</file>

<file path=ppt/slides/_rels/slide37.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5" Type="http://schemas.openxmlformats.org/officeDocument/2006/relationships/notesSlide" Target="../notesSlides/notesSlide32.xml"/><Relationship Id="rId24" Type="http://schemas.openxmlformats.org/officeDocument/2006/relationships/slideLayout" Target="../slideLayouts/slideLayout27.xml"/><Relationship Id="rId23" Type="http://schemas.openxmlformats.org/officeDocument/2006/relationships/tags" Target="../tags/tag503.xml"/><Relationship Id="rId22" Type="http://schemas.openxmlformats.org/officeDocument/2006/relationships/tags" Target="../tags/tag502.xml"/><Relationship Id="rId21" Type="http://schemas.openxmlformats.org/officeDocument/2006/relationships/tags" Target="../tags/tag501.xml"/><Relationship Id="rId20" Type="http://schemas.openxmlformats.org/officeDocument/2006/relationships/tags" Target="../tags/tag500.xml"/><Relationship Id="rId2" Type="http://schemas.openxmlformats.org/officeDocument/2006/relationships/tags" Target="../tags/tag482.xml"/><Relationship Id="rId19" Type="http://schemas.openxmlformats.org/officeDocument/2006/relationships/tags" Target="../tags/tag499.xml"/><Relationship Id="rId18" Type="http://schemas.openxmlformats.org/officeDocument/2006/relationships/tags" Target="../tags/tag498.xml"/><Relationship Id="rId17" Type="http://schemas.openxmlformats.org/officeDocument/2006/relationships/tags" Target="../tags/tag497.xml"/><Relationship Id="rId16" Type="http://schemas.openxmlformats.org/officeDocument/2006/relationships/tags" Target="../tags/tag496.xml"/><Relationship Id="rId15" Type="http://schemas.openxmlformats.org/officeDocument/2006/relationships/tags" Target="../tags/tag495.xml"/><Relationship Id="rId14" Type="http://schemas.openxmlformats.org/officeDocument/2006/relationships/tags" Target="../tags/tag494.xml"/><Relationship Id="rId13" Type="http://schemas.openxmlformats.org/officeDocument/2006/relationships/tags" Target="../tags/tag493.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1.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tags" Target="../tags/tag124.xml"/><Relationship Id="rId1" Type="http://schemas.openxmlformats.org/officeDocument/2006/relationships/tags" Target="../tags/tag123.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510.xml"/><Relationship Id="rId1" Type="http://schemas.openxmlformats.org/officeDocument/2006/relationships/tags" Target="../tags/tag509.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8.xml"/><Relationship Id="rId2" Type="http://schemas.openxmlformats.org/officeDocument/2006/relationships/image" Target="../media/image72.png"/><Relationship Id="rId1" Type="http://schemas.openxmlformats.org/officeDocument/2006/relationships/image" Target="../media/image7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8.xml"/><Relationship Id="rId2" Type="http://schemas.openxmlformats.org/officeDocument/2006/relationships/tags" Target="../tags/tag128.xml"/><Relationship Id="rId1" Type="http://schemas.openxmlformats.org/officeDocument/2006/relationships/tags" Target="../tags/tag127.xml"/></Relationships>
</file>

<file path=ppt/slides/_rels/slide8.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0" Type="http://schemas.openxmlformats.org/officeDocument/2006/relationships/notesSlide" Target="../notesSlides/notesSlide7.xml"/><Relationship Id="rId4" Type="http://schemas.openxmlformats.org/officeDocument/2006/relationships/tags" Target="../tags/tag132.xml"/><Relationship Id="rId39" Type="http://schemas.openxmlformats.org/officeDocument/2006/relationships/slideLayout" Target="../slideLayouts/slideLayout18.xml"/><Relationship Id="rId38" Type="http://schemas.openxmlformats.org/officeDocument/2006/relationships/tags" Target="../tags/tag150.xml"/><Relationship Id="rId37" Type="http://schemas.openxmlformats.org/officeDocument/2006/relationships/tags" Target="../tags/tag149.xml"/><Relationship Id="rId36" Type="http://schemas.openxmlformats.org/officeDocument/2006/relationships/image" Target="../media/image23.png"/><Relationship Id="rId35" Type="http://schemas.openxmlformats.org/officeDocument/2006/relationships/image" Target="../media/image22.png"/><Relationship Id="rId34" Type="http://schemas.openxmlformats.org/officeDocument/2006/relationships/image" Target="../media/image21.png"/><Relationship Id="rId33" Type="http://schemas.openxmlformats.org/officeDocument/2006/relationships/image" Target="../media/image20.png"/><Relationship Id="rId32" Type="http://schemas.openxmlformats.org/officeDocument/2006/relationships/tags" Target="../tags/tag148.xml"/><Relationship Id="rId31" Type="http://schemas.openxmlformats.org/officeDocument/2006/relationships/tags" Target="../tags/tag147.xml"/><Relationship Id="rId30" Type="http://schemas.openxmlformats.org/officeDocument/2006/relationships/tags" Target="../tags/tag146.xml"/><Relationship Id="rId3" Type="http://schemas.openxmlformats.org/officeDocument/2006/relationships/tags" Target="../tags/tag131.xml"/><Relationship Id="rId29" Type="http://schemas.openxmlformats.org/officeDocument/2006/relationships/tags" Target="../tags/tag145.xml"/><Relationship Id="rId28" Type="http://schemas.openxmlformats.org/officeDocument/2006/relationships/tags" Target="../tags/tag144.xml"/><Relationship Id="rId27" Type="http://schemas.openxmlformats.org/officeDocument/2006/relationships/tags" Target="../tags/tag143.xml"/><Relationship Id="rId26" Type="http://schemas.openxmlformats.org/officeDocument/2006/relationships/tags" Target="../tags/tag14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image" Target="../media/image19.png"/><Relationship Id="rId21" Type="http://schemas.openxmlformats.org/officeDocument/2006/relationships/image" Target="../media/image18.png"/><Relationship Id="rId20" Type="http://schemas.openxmlformats.org/officeDocument/2006/relationships/image" Target="../media/image17.png"/><Relationship Id="rId2" Type="http://schemas.openxmlformats.org/officeDocument/2006/relationships/tags" Target="../tags/tag130.xml"/><Relationship Id="rId19" Type="http://schemas.openxmlformats.org/officeDocument/2006/relationships/image" Target="../media/image16.png"/><Relationship Id="rId18" Type="http://schemas.openxmlformats.org/officeDocument/2006/relationships/image" Target="../media/image15.png"/><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tags" Target="../tags/tag129.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8.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4" name="椭圆 6"/>
          <p:cNvSpPr/>
          <p:nvPr/>
        </p:nvSpPr>
        <p:spPr>
          <a:xfrm>
            <a:off x="10465774" y="1342296"/>
            <a:ext cx="3361584" cy="3361584"/>
          </a:xfrm>
          <a:prstGeom prst="ellipse">
            <a:avLst/>
          </a:prstGeom>
          <a:gradFill>
            <a:gsLst>
              <a:gs pos="0">
                <a:srgbClr val="0756FA"/>
              </a:gs>
              <a:gs pos="100000">
                <a:srgbClr val="367CFE"/>
              </a:gs>
            </a:gsLst>
            <a:lin ang="18000000" scaled="0"/>
          </a:gradFill>
          <a:ln>
            <a:solidFill>
              <a:srgbClr val="F7F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5" name="椭圆 7"/>
          <p:cNvSpPr/>
          <p:nvPr/>
        </p:nvSpPr>
        <p:spPr>
          <a:xfrm>
            <a:off x="8446477" y="-378070"/>
            <a:ext cx="5961184" cy="5961184"/>
          </a:xfrm>
          <a:prstGeom prst="ellipse">
            <a:avLst/>
          </a:prstGeom>
          <a:solidFill>
            <a:srgbClr val="256FFD"/>
          </a:solidFill>
          <a:ln>
            <a:solidFill>
              <a:srgbClr val="F7FAFF"/>
            </a:solid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6" name="椭圆 5"/>
          <p:cNvSpPr/>
          <p:nvPr/>
        </p:nvSpPr>
        <p:spPr>
          <a:xfrm>
            <a:off x="3489081" y="-357554"/>
            <a:ext cx="6761284" cy="6761284"/>
          </a:xfrm>
          <a:prstGeom prst="ellipse">
            <a:avLst/>
          </a:prstGeom>
          <a:gradFill>
            <a:gsLst>
              <a:gs pos="0">
                <a:srgbClr val="B4D8FF">
                  <a:alpha val="66000"/>
                </a:srgbClr>
              </a:gs>
              <a:gs pos="100000">
                <a:srgbClr val="DDEDFF">
                  <a:alpha val="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7" name="等腰三角形 1"/>
          <p:cNvSpPr/>
          <p:nvPr/>
        </p:nvSpPr>
        <p:spPr>
          <a:xfrm flipV="1">
            <a:off x="0" y="-1242646"/>
            <a:ext cx="10515600" cy="9714186"/>
          </a:xfrm>
          <a:prstGeom prst="triangle">
            <a:avLst>
              <a:gd name="adj" fmla="val 0"/>
            </a:avLst>
          </a:prstGeom>
          <a:gradFill>
            <a:gsLst>
              <a:gs pos="5000">
                <a:schemeClr val="accent1">
                  <a:lumMod val="5000"/>
                  <a:lumOff val="95000"/>
                </a:schemeClr>
              </a:gs>
              <a:gs pos="33000">
                <a:srgbClr val="DEEDFF"/>
              </a:gs>
              <a:gs pos="62000">
                <a:srgbClr val="C2DFFF"/>
              </a:gs>
              <a:gs pos="100000">
                <a:srgbClr val="A3CEFF"/>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588" name="椭圆 4"/>
          <p:cNvSpPr/>
          <p:nvPr/>
        </p:nvSpPr>
        <p:spPr>
          <a:xfrm>
            <a:off x="5492262" y="-1242646"/>
            <a:ext cx="5961184" cy="5961184"/>
          </a:xfrm>
          <a:prstGeom prst="ellipse">
            <a:avLst/>
          </a:prstGeom>
          <a:solidFill>
            <a:srgbClr val="97C8FF"/>
          </a:solidFill>
          <a:ln>
            <a:solidFill>
              <a:srgbClr val="F7FAFF"/>
            </a:solid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9" name="椭圆 2"/>
          <p:cNvSpPr/>
          <p:nvPr/>
        </p:nvSpPr>
        <p:spPr>
          <a:xfrm>
            <a:off x="7432431" y="-3182816"/>
            <a:ext cx="6975230" cy="6863862"/>
          </a:xfrm>
          <a:prstGeom prst="ellipse">
            <a:avLst/>
          </a:prstGeom>
          <a:gradFill>
            <a:gsLst>
              <a:gs pos="5000">
                <a:srgbClr val="B4D8FF">
                  <a:alpha val="66000"/>
                </a:srgbClr>
              </a:gs>
              <a:gs pos="63000">
                <a:srgbClr val="CBE4FF">
                  <a:alpha val="60000"/>
                </a:srgbClr>
              </a:gs>
              <a:gs pos="100000">
                <a:srgbClr val="DDEDFF"/>
              </a:gs>
            </a:gsLst>
            <a:lin ang="21594000" scaled="0"/>
          </a:gradFill>
          <a:ln w="22225">
            <a:solidFill>
              <a:srgbClr val="DDED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6" name="文本框 20"/>
          <p:cNvSpPr txBox="1"/>
          <p:nvPr/>
        </p:nvSpPr>
        <p:spPr>
          <a:xfrm>
            <a:off x="10379947" y="398570"/>
            <a:ext cx="1331093" cy="261610"/>
          </a:xfrm>
          <a:prstGeom prst="rect">
            <a:avLst/>
          </a:prstGeom>
          <a:noFill/>
        </p:spPr>
        <p:txBody>
          <a:bodyPr wrap="square" rtlCol="0">
            <a:spAutoFit/>
          </a:bodyPr>
          <a:lstStyle/>
          <a:p>
            <a:r>
              <a:rPr lang="en-US" altLang="zh-CN" sz="1100" i="1" spc="300" dirty="0">
                <a:solidFill>
                  <a:srgbClr val="015CFF"/>
                </a:solidFill>
                <a:latin typeface="微软雅黑 Light" panose="020B0502040204020203" pitchFamily="34" charset="-122"/>
                <a:ea typeface="微软雅黑 Light" panose="020B0502040204020203" pitchFamily="34" charset="-122"/>
              </a:rPr>
              <a:t>ALL</a:t>
            </a:r>
            <a:r>
              <a:rPr lang="zh-CN" altLang="en-US" sz="1100" i="1" spc="300" dirty="0">
                <a:solidFill>
                  <a:srgbClr val="015CFF"/>
                </a:solidFill>
                <a:latin typeface="微软雅黑 Light" panose="020B0502040204020203" pitchFamily="34" charset="-122"/>
                <a:ea typeface="微软雅黑 Light" panose="020B0502040204020203" pitchFamily="34" charset="-122"/>
              </a:rPr>
              <a:t> </a:t>
            </a:r>
            <a:r>
              <a:rPr lang="en-US" altLang="zh-CN" sz="1100" i="1" spc="300" dirty="0">
                <a:solidFill>
                  <a:srgbClr val="015CFF"/>
                </a:solidFill>
                <a:latin typeface="微软雅黑 Light" panose="020B0502040204020203" pitchFamily="34" charset="-122"/>
                <a:ea typeface="微软雅黑 Light" panose="020B0502040204020203" pitchFamily="34" charset="-122"/>
              </a:rPr>
              <a:t>IN</a:t>
            </a:r>
            <a:r>
              <a:rPr lang="zh-CN" altLang="en-US" sz="1100" i="1" spc="300" dirty="0">
                <a:solidFill>
                  <a:srgbClr val="015CFF"/>
                </a:solidFill>
                <a:latin typeface="微软雅黑 Light" panose="020B0502040204020203" pitchFamily="34" charset="-122"/>
                <a:ea typeface="微软雅黑 Light" panose="020B0502040204020203" pitchFamily="34" charset="-122"/>
              </a:rPr>
              <a:t> </a:t>
            </a:r>
            <a:r>
              <a:rPr lang="en-US" altLang="zh-CN" sz="1100" i="1" spc="300" dirty="0">
                <a:solidFill>
                  <a:srgbClr val="015CFF"/>
                </a:solidFill>
                <a:latin typeface="微软雅黑 Light" panose="020B0502040204020203" pitchFamily="34" charset="-122"/>
                <a:ea typeface="微软雅黑 Light" panose="020B0502040204020203" pitchFamily="34" charset="-122"/>
              </a:rPr>
              <a:t>PAY</a:t>
            </a:r>
            <a:endParaRPr lang="en-US" altLang="zh-CN" sz="900" i="1" kern="4000" spc="300" dirty="0">
              <a:solidFill>
                <a:srgbClr val="015CFF"/>
              </a:solidFill>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0560" y="389143"/>
            <a:ext cx="1668253" cy="506434"/>
          </a:xfrm>
          <a:prstGeom prst="rect">
            <a:avLst/>
          </a:prstGeom>
        </p:spPr>
      </p:pic>
      <p:sp>
        <p:nvSpPr>
          <p:cNvPr id="4" name="矩形 3"/>
          <p:cNvSpPr/>
          <p:nvPr/>
        </p:nvSpPr>
        <p:spPr>
          <a:xfrm>
            <a:off x="887095" y="1746250"/>
            <a:ext cx="8315960" cy="2553335"/>
          </a:xfrm>
          <a:prstGeom prst="rect">
            <a:avLst/>
          </a:prstGeom>
          <a:noFill/>
          <a:ln>
            <a:noFill/>
          </a:ln>
        </p:spPr>
        <p:txBody>
          <a:bodyPr wrap="none" rtlCol="0" anchor="t">
            <a:spAutoFit/>
          </a:bodyPr>
          <a:lstStyle/>
          <a:p>
            <a:pPr algn="ctr"/>
            <a:r>
              <a:rPr lang="zh-CN" altLang="en-US" sz="16000" b="1" i="1" dirty="0">
                <a:gradFill>
                  <a:gsLst>
                    <a:gs pos="11000">
                      <a:schemeClr val="accent1">
                        <a:lumMod val="5000"/>
                        <a:lumOff val="95000"/>
                      </a:schemeClr>
                    </a:gs>
                    <a:gs pos="100000">
                      <a:schemeClr val="accent1">
                        <a:lumMod val="30000"/>
                        <a:lumOff val="70000"/>
                        <a:alpha val="25000"/>
                      </a:schemeClr>
                    </a:gs>
                  </a:gsLst>
                  <a:lin ang="5400000" scaled="0"/>
                </a:gradFill>
                <a:effectLst>
                  <a:outerShdw blurRad="660400" dist="152400" dir="5400000" algn="ctr" rotWithShape="0">
                    <a:srgbClr val="6E747A">
                      <a:alpha val="88000"/>
                      <a:alpha val="43000"/>
                    </a:srgbClr>
                  </a:outerShdw>
                </a:effectLst>
                <a:latin typeface="汉仪菱心体简" panose="02010400000101010101" charset="-122"/>
                <a:ea typeface="汉仪菱心体简" panose="02010400000101010101" charset="-122"/>
              </a:rPr>
              <a:t>研发中心</a:t>
            </a:r>
            <a:endParaRPr lang="zh-CN" altLang="en-US" sz="16000" b="1" i="1" dirty="0">
              <a:gradFill>
                <a:gsLst>
                  <a:gs pos="11000">
                    <a:schemeClr val="accent1">
                      <a:lumMod val="5000"/>
                      <a:lumOff val="95000"/>
                    </a:schemeClr>
                  </a:gs>
                  <a:gs pos="100000">
                    <a:schemeClr val="accent1">
                      <a:lumMod val="30000"/>
                      <a:lumOff val="70000"/>
                      <a:alpha val="25000"/>
                    </a:schemeClr>
                  </a:gs>
                </a:gsLst>
                <a:lin ang="5400000" scaled="0"/>
              </a:gradFill>
              <a:effectLst>
                <a:outerShdw blurRad="660400" dist="152400" dir="5400000" algn="ctr" rotWithShape="0">
                  <a:srgbClr val="6E747A">
                    <a:alpha val="88000"/>
                    <a:alpha val="43000"/>
                  </a:srgbClr>
                </a:outerShdw>
              </a:effectLst>
              <a:latin typeface="汉仪菱心体简" panose="02010400000101010101" charset="-122"/>
              <a:ea typeface="汉仪菱心体简" panose="02010400000101010101" charset="-122"/>
            </a:endParaRPr>
          </a:p>
        </p:txBody>
      </p:sp>
      <p:sp>
        <p:nvSpPr>
          <p:cNvPr id="2" name="矩形 1"/>
          <p:cNvSpPr/>
          <p:nvPr/>
        </p:nvSpPr>
        <p:spPr>
          <a:xfrm>
            <a:off x="1175068" y="2799080"/>
            <a:ext cx="6536055" cy="1630045"/>
          </a:xfrm>
          <a:prstGeom prst="rect">
            <a:avLst/>
          </a:prstGeom>
          <a:noFill/>
          <a:ln>
            <a:noFill/>
          </a:ln>
        </p:spPr>
        <p:txBody>
          <a:bodyPr wrap="none" rtlCol="0" anchor="t">
            <a:spAutoFit/>
          </a:bodyPr>
          <a:lstStyle/>
          <a:p>
            <a:pPr algn="ctr"/>
            <a:r>
              <a:rPr lang="zh-CN" altLang="en-US" sz="10000" b="1" i="1">
                <a:solidFill>
                  <a:schemeClr val="accent1"/>
                </a:solidFill>
                <a:effectLst>
                  <a:glow>
                    <a:schemeClr val="accent1">
                      <a:alpha val="19000"/>
                    </a:schemeClr>
                  </a:glow>
                  <a:outerShdw blurRad="38100" dist="25400" dir="5400000" algn="ctr" rotWithShape="0">
                    <a:srgbClr val="6E747A">
                      <a:alpha val="43000"/>
                      <a:alpha val="43000"/>
                    </a:srgbClr>
                  </a:outerShdw>
                </a:effectLst>
                <a:latin typeface="汉仪菱心体简" panose="02010400000101010101" charset="-122"/>
                <a:ea typeface="汉仪菱心体简" panose="02010400000101010101" charset="-122"/>
              </a:rPr>
              <a:t>云商通二代</a:t>
            </a:r>
            <a:endParaRPr lang="zh-CN" altLang="en-US" sz="10000" b="1" i="1">
              <a:solidFill>
                <a:schemeClr val="accent1"/>
              </a:solidFill>
              <a:effectLst>
                <a:glow>
                  <a:schemeClr val="accent1">
                    <a:alpha val="19000"/>
                  </a:schemeClr>
                </a:glow>
                <a:outerShdw blurRad="38100" dist="25400" dir="5400000" algn="ctr" rotWithShape="0">
                  <a:srgbClr val="6E747A">
                    <a:alpha val="43000"/>
                    <a:alpha val="43000"/>
                  </a:srgbClr>
                </a:outerShdw>
              </a:effectLst>
              <a:latin typeface="汉仪菱心体简" panose="02010400000101010101" charset="-122"/>
              <a:ea typeface="汉仪菱心体简" panose="02010400000101010101" charset="-122"/>
            </a:endParaRPr>
          </a:p>
        </p:txBody>
      </p:sp>
      <p:grpSp>
        <p:nvGrpSpPr>
          <p:cNvPr id="5" name="组合 4"/>
          <p:cNvGrpSpPr/>
          <p:nvPr/>
        </p:nvGrpSpPr>
        <p:grpSpPr>
          <a:xfrm>
            <a:off x="1265420" y="4931954"/>
            <a:ext cx="2842377" cy="86384"/>
            <a:chOff x="2391847" y="3451565"/>
            <a:chExt cx="2131783" cy="64788"/>
          </a:xfrm>
        </p:grpSpPr>
        <p:grpSp>
          <p:nvGrpSpPr>
            <p:cNvPr id="7" name="组合 6" descr="e7d195523061f1c09e9d68d7cf438b91ef959ecb14fc25d26BBA7F7DBC18E55DFF4014AF651F0BF2569D4B6C1DA7F1A4683A481403BD872FC687266AD13265C1DE7C373772FD8728ABDD69ADD03BFF5BE2862BC891DBB79E29A9EA08C41FBAAA597E45D24B75C80DCC2FE9B9C51789997DA1D6F416F2AAB1D7FF5A35963473EA9106ADD9C2B498A05C13B16920816013"/>
            <p:cNvGrpSpPr/>
            <p:nvPr/>
          </p:nvGrpSpPr>
          <p:grpSpPr>
            <a:xfrm rot="16200000">
              <a:off x="2656525" y="3186887"/>
              <a:ext cx="64788" cy="594144"/>
              <a:chOff x="1099914" y="1014972"/>
              <a:chExt cx="88084" cy="807787"/>
            </a:xfrm>
          </p:grpSpPr>
          <p:sp>
            <p:nvSpPr>
              <p:cNvPr id="8" name="椭圆 7"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2"/>
                </p:custDataLst>
              </p:nvPr>
            </p:nvSpPr>
            <p:spPr>
              <a:xfrm rot="5400000">
                <a:off x="1099914" y="1377202"/>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3"/>
                </p:custDataLst>
              </p:nvPr>
            </p:nvSpPr>
            <p:spPr>
              <a:xfrm rot="5400000">
                <a:off x="1099914" y="1558317"/>
                <a:ext cx="83328" cy="83328"/>
              </a:xfrm>
              <a:prstGeom prst="ellipse">
                <a:avLst/>
              </a:prstGeom>
              <a:solidFill>
                <a:srgbClr val="2C6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4"/>
                </p:custDataLst>
              </p:nvPr>
            </p:nvSpPr>
            <p:spPr>
              <a:xfrm rot="5400000">
                <a:off x="1099914" y="1014972"/>
                <a:ext cx="83328" cy="83328"/>
              </a:xfrm>
              <a:prstGeom prst="ellipse">
                <a:avLst/>
              </a:prstGeom>
              <a:solidFill>
                <a:srgbClr val="2C6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5"/>
                </p:custDataLst>
              </p:nvPr>
            </p:nvSpPr>
            <p:spPr>
              <a:xfrm rot="5400000">
                <a:off x="1099914" y="1196087"/>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6"/>
                </p:custDataLst>
              </p:nvPr>
            </p:nvSpPr>
            <p:spPr>
              <a:xfrm rot="5400000">
                <a:off x="1104670" y="1739431"/>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13" name="直接连接符 12" descr="e7d195523061f1c09e9d68d7cf438b91ef959ecb14fc25d26BBA7F7DBC18E55DFF4014AF651F0BF2569D4B6C1DA7F1A4683A481403BD872FC687266AD13265C1DE7C373772FD8728ABDD69ADD03BFF5BE2862BC891DBB79EEEADAC85A17C89657B587F49B5803D7E8AEAA4154C8AA48E2E662A2E854F5C03E205A1CB7CE092B670239941178389CCD281483475BF9A05"/>
            <p:cNvCxnSpPr/>
            <p:nvPr>
              <p:custDataLst>
                <p:tags r:id="rId7"/>
              </p:custDataLst>
            </p:nvPr>
          </p:nvCxnSpPr>
          <p:spPr>
            <a:xfrm>
              <a:off x="3057129" y="3483959"/>
              <a:ext cx="1466501" cy="0"/>
            </a:xfrm>
            <a:prstGeom prst="line">
              <a:avLst/>
            </a:prstGeom>
            <a:ln cap="rnd">
              <a:gradFill flip="none" rotWithShape="1">
                <a:gsLst>
                  <a:gs pos="0">
                    <a:srgbClr val="2C68FF"/>
                  </a:gs>
                  <a:gs pos="100000">
                    <a:srgbClr val="2C68FF">
                      <a:alpha val="0"/>
                    </a:srgbClr>
                  </a:gs>
                </a:gsLst>
                <a:lin ang="0" scaled="1"/>
                <a:tileRect/>
              </a:gradFill>
              <a:round/>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4380230" y="4619625"/>
            <a:ext cx="4064000" cy="914400"/>
          </a:xfrm>
          <a:prstGeom prst="rect">
            <a:avLst/>
          </a:prstGeom>
          <a:noFill/>
        </p:spPr>
        <p:txBody>
          <a:bodyPr wrap="square" rtlCol="0">
            <a:normAutofit/>
          </a:bodyPr>
          <a:lstStyle/>
          <a:p>
            <a:pPr algn="l">
              <a:lnSpc>
                <a:spcPct val="140000"/>
              </a:lnSpc>
            </a:pPr>
            <a:r>
              <a:rPr lang="zh-CN" altLang="en-US" sz="2400" kern="100" dirty="0">
                <a:effectLst/>
                <a:latin typeface="+mn-ea"/>
                <a:cs typeface="江城圆体 400W" panose="020B0500000000000000" pitchFamily="34" charset="-122"/>
                <a:sym typeface="+mn-ea"/>
              </a:rPr>
              <a:t>账户版产品介绍</a:t>
            </a:r>
            <a:endParaRPr lang="zh-CN" altLang="en-US" sz="2400" kern="100" dirty="0">
              <a:effectLst/>
              <a:latin typeface="+mn-ea"/>
              <a:cs typeface="江城圆体 400W" panose="020B0500000000000000" pitchFamily="34" charset="-122"/>
            </a:endParaRPr>
          </a:p>
          <a:p>
            <a:pPr algn="l">
              <a:lnSpc>
                <a:spcPct val="140000"/>
              </a:lnSpc>
            </a:pPr>
            <a:endParaRPr lang="zh-CN" altLang="en-US" sz="2400" kern="100" dirty="0">
              <a:effectLst/>
              <a:latin typeface="+mn-ea"/>
              <a:cs typeface="江城圆体 400W" panose="020B0500000000000000"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32963" y="6198313"/>
            <a:ext cx="10932090" cy="369332"/>
          </a:xfrm>
          <a:prstGeom prst="rect">
            <a:avLst/>
          </a:prstGeom>
          <a:noFill/>
        </p:spPr>
        <p:txBody>
          <a:bodyPr wrap="square">
            <a:spAutoFit/>
          </a:bodyPr>
          <a:lstStyle/>
          <a:p>
            <a:pPr indent="304800" algn="just"/>
            <a:r>
              <a:rPr lang="en-US" altLang="zh-CN" sz="1800" kern="100" dirty="0">
                <a:effectLst/>
                <a:latin typeface="仿宋" panose="02010609060101010101" pitchFamily="49" charset="-122"/>
                <a:ea typeface="等线" panose="02010600030101010101" pitchFamily="2"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微企付</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产品白皮书</a:t>
            </a:r>
            <a:r>
              <a:rPr lang="en-US" altLang="zh-CN" sz="1800" u="sng" kern="100" dirty="0">
                <a:solidFill>
                  <a:srgbClr val="467886"/>
                </a:solidFill>
                <a:effectLst/>
                <a:latin typeface="仿宋" panose="02010609060101010101" pitchFamily="49" charset="-122"/>
                <a:ea typeface="等线" panose="02010600030101010101" pitchFamily="2" charset="-122"/>
                <a:cs typeface="Times New Roman" panose="02020603050405020304" pitchFamily="18" charset="0"/>
                <a:hlinkClick r:id="rId1"/>
              </a:rPr>
              <a:t>https://isv-test.allinpay.com/doc/1120/</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3645074" y="1891429"/>
            <a:ext cx="8546926" cy="4306883"/>
          </a:xfrm>
          <a:prstGeom prst="rect">
            <a:avLst/>
          </a:prstGeom>
        </p:spPr>
      </p:pic>
      <p:sp>
        <p:nvSpPr>
          <p:cNvPr id="8" name="文本框 7"/>
          <p:cNvSpPr txBox="1"/>
          <p:nvPr/>
        </p:nvSpPr>
        <p:spPr>
          <a:xfrm>
            <a:off x="177744" y="1792194"/>
            <a:ext cx="3394553" cy="4678204"/>
          </a:xfrm>
          <a:prstGeom prst="rect">
            <a:avLst/>
          </a:prstGeom>
          <a:noFill/>
        </p:spPr>
        <p:txBody>
          <a:bodyPr wrap="square">
            <a:spAutoFit/>
          </a:bodyPr>
          <a:lstStyle/>
          <a:p>
            <a:pPr indent="306070" algn="just">
              <a:buNone/>
            </a:pPr>
            <a:r>
              <a:rPr lang="zh-CN" altLang="zh-CN" sz="1800" b="1" kern="100" dirty="0">
                <a:effectLst/>
                <a:latin typeface="仿宋" panose="02010609060101010101" pitchFamily="49" charset="-122"/>
                <a:ea typeface="仿宋" panose="02010609060101010101" pitchFamily="49" charset="-122"/>
                <a:cs typeface="Times New Roman" panose="02020603050405020304" pitchFamily="18" charset="0"/>
              </a:rPr>
              <a:t>产品特点：</a:t>
            </a:r>
            <a:endParaRPr lang="zh-CN" altLang="zh-CN" sz="14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业财一体：依托支付打通订单链路断点，拓宽产品服务，实现业财一体。</a:t>
            </a: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endParaRPr lang="zh-CN" altLang="zh-CN" sz="14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降本增效：经营采购类场景门店多，供应链采购量大，有效降低支付渠道成本诉求。</a:t>
            </a: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endParaRPr lang="zh-CN" altLang="zh-CN" sz="14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付款体验：满足大额转账（个人单笔</a:t>
            </a:r>
            <a:r>
              <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rPr>
              <a:t>100</a:t>
            </a: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万，企业网银无限额），支持来账识别覆盖所有银行，个人银行卡部分银行支持银行</a:t>
            </a:r>
            <a:r>
              <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rPr>
              <a:t>app</a:t>
            </a: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直接支付；交易时间</a:t>
            </a:r>
            <a:r>
              <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rPr>
              <a:t>7*24</a:t>
            </a: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小时。</a:t>
            </a: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buFont typeface="Wingdings" panose="05000000000000000000" pitchFamily="2" charset="2"/>
              <a:buChar char=""/>
            </a:pPr>
            <a:r>
              <a:rPr lang="zh-CN" altLang="en-US" kern="100" dirty="0">
                <a:latin typeface="仿宋" panose="02010609060101010101" pitchFamily="49" charset="-122"/>
                <a:ea typeface="仿宋" panose="02010609060101010101" pitchFamily="49" charset="-122"/>
                <a:cs typeface="Times New Roman" panose="02020603050405020304" pitchFamily="18" charset="0"/>
              </a:rPr>
              <a:t>价格优势：指导报价</a:t>
            </a:r>
            <a:r>
              <a:rPr lang="en-US" altLang="zh-CN" sz="1800" b="0" i="0" u="none" strike="noStrike" baseline="0" dirty="0">
                <a:latin typeface="仿宋" panose="02010609060101010101" pitchFamily="49" charset="-122"/>
                <a:ea typeface="仿宋" panose="02010609060101010101" pitchFamily="49" charset="-122"/>
              </a:rPr>
              <a:t>0.25% </a:t>
            </a:r>
            <a:endParaRPr lang="en-US" altLang="zh-CN" sz="1800" b="0" i="0" u="none" strike="noStrike" baseline="0" dirty="0">
              <a:latin typeface="仿宋" panose="02010609060101010101" pitchFamily="49" charset="-122"/>
              <a:ea typeface="仿宋" panose="02010609060101010101" pitchFamily="49" charset="-122"/>
            </a:endParaRPr>
          </a:p>
        </p:txBody>
      </p:sp>
      <p:sp>
        <p:nvSpPr>
          <p:cNvPr id="16" name="文本框 15"/>
          <p:cNvSpPr txBox="1"/>
          <p:nvPr/>
        </p:nvSpPr>
        <p:spPr>
          <a:xfrm>
            <a:off x="383352" y="921933"/>
            <a:ext cx="11808648" cy="646331"/>
          </a:xfrm>
          <a:prstGeom prst="rect">
            <a:avLst/>
          </a:prstGeom>
          <a:noFill/>
        </p:spPr>
        <p:txBody>
          <a:bodyPr wrap="square">
            <a:spAutoFit/>
          </a:bodyPr>
          <a:lstStyle/>
          <a:p>
            <a:pPr indent="304800" algn="just">
              <a:buNone/>
            </a:pP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腾讯金融科技旗下的一项专为中小微企业设计的大额转账支付产品，聚合银行转账能力，兼容多种付款方式，微企付支付产品，主要增强</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B</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端渠道支付能力，满足企业在经营采购场景下大额转账诉求，确保资金的安全性和合规性。</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任意多边形: 形状 18"/>
          <p:cNvSpPr/>
          <p:nvPr>
            <p:custDataLst>
              <p:tags r:id="rId3"/>
            </p:custDataLst>
          </p:nvPr>
        </p:nvSpPr>
        <p:spPr>
          <a:xfrm>
            <a:off x="0" y="195836"/>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8" name="对角圆角矩形 120"/>
          <p:cNvSpPr/>
          <p:nvPr>
            <p:custDataLst>
              <p:tags r:id="rId4"/>
            </p:custDataLst>
          </p:nvPr>
        </p:nvSpPr>
        <p:spPr>
          <a:xfrm>
            <a:off x="752475" y="19520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微企付</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62330" y="5324729"/>
            <a:ext cx="2743200" cy="533400"/>
          </a:xfrm>
          <a:prstGeom prst="rect">
            <a:avLst/>
          </a:prstGeom>
          <a:solidFill>
            <a:schemeClr val="bg2">
              <a:lumMod val="75000"/>
            </a:schemeClr>
          </a:solidFill>
          <a:ln w="12700" cap="flat" cmpd="sng" algn="ctr">
            <a:noFill/>
            <a:prstDash val="solid"/>
            <a:miter lim="800000"/>
          </a:ln>
          <a:effectLst>
            <a:outerShdw blurRad="762000" algn="ctr" rotWithShape="0">
              <a:sysClr val="window" lastClr="FFFFFF">
                <a:lumMod val="50000"/>
                <a:alpha val="1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微信小程序</a:t>
            </a:r>
            <a:endPar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endParaRPr>
          </a:p>
        </p:txBody>
      </p:sp>
      <p:sp>
        <p:nvSpPr>
          <p:cNvPr id="24" name="矩形 23"/>
          <p:cNvSpPr/>
          <p:nvPr>
            <p:custDataLst>
              <p:tags r:id="rId2"/>
            </p:custDataLst>
          </p:nvPr>
        </p:nvSpPr>
        <p:spPr>
          <a:xfrm>
            <a:off x="4827270" y="5324729"/>
            <a:ext cx="2743200" cy="533400"/>
          </a:xfrm>
          <a:prstGeom prst="rect">
            <a:avLst/>
          </a:prstGeom>
          <a:solidFill>
            <a:srgbClr val="787BF9"/>
          </a:solidFill>
          <a:ln w="12700" cap="flat" cmpd="sng" algn="ctr">
            <a:noFill/>
            <a:prstDash val="solid"/>
            <a:miter lim="800000"/>
          </a:ln>
          <a:effectLst>
            <a:outerShdw blurRad="762000" algn="ctr" rotWithShape="0">
              <a:sysClr val="window" lastClr="FFFFFF">
                <a:lumMod val="50000"/>
                <a:alpha val="1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B2B</a:t>
            </a:r>
            <a:r>
              <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门店助手插件</a:t>
            </a:r>
            <a:endPar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endParaRPr>
          </a:p>
        </p:txBody>
      </p:sp>
      <p:sp>
        <p:nvSpPr>
          <p:cNvPr id="27" name="Rectangle 122"/>
          <p:cNvSpPr/>
          <p:nvPr>
            <p:custDataLst>
              <p:tags r:id="rId3"/>
            </p:custDataLst>
          </p:nvPr>
        </p:nvSpPr>
        <p:spPr>
          <a:xfrm>
            <a:off x="752475" y="1225169"/>
            <a:ext cx="10601960" cy="1291590"/>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defRPr/>
            </a:pPr>
            <a:r>
              <a:rPr lang="zh-CN" altLang="en-US" sz="2000"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供应商</a:t>
            </a:r>
            <a:r>
              <a:rPr lang="en-US" altLang="zh-CN" sz="2000"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a:t>
            </a:r>
            <a:r>
              <a:rPr lang="zh-CN" altLang="en-US" sz="2000"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品牌商</a:t>
            </a:r>
            <a:r>
              <a:rPr lang="zh-CN" altLang="en-US" sz="2000" b="1"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自有</a:t>
            </a:r>
            <a:r>
              <a:rPr kumimoji="0" lang="zh-CN" altLang="en-US" sz="2000" b="1"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小程序</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通过引入</a:t>
            </a:r>
            <a:r>
              <a:rPr kumimoji="0" lang="en-US" altLang="zh-CN" sz="2000" b="1"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B2b</a:t>
            </a:r>
            <a:r>
              <a:rPr kumimoji="0" lang="zh-CN" altLang="en-US" sz="2000" b="1"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门店助手插件能力</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，指引门店完成</a:t>
            </a:r>
            <a:r>
              <a:rPr lang="zh-CN" altLang="en-US" sz="200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rPr>
              <a:t>授权</a:t>
            </a:r>
            <a:r>
              <a:rPr lang="en-US" altLang="zh-CN" sz="200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rPr>
              <a:t>填写</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门店信息，同时开启消息通知能力，即可使用</a:t>
            </a:r>
            <a:r>
              <a:rPr kumimoji="0" lang="en-US" altLang="zh-CN"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B2b</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小程序门店助手专属能力。</a:t>
            </a:r>
            <a:endPar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0" defTabSz="4572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62330" y="2388489"/>
            <a:ext cx="1375410" cy="2915920"/>
          </a:xfrm>
          <a:prstGeom prst="rect">
            <a:avLst/>
          </a:prstGeom>
          <a:ln>
            <a:solidFill>
              <a:schemeClr val="accent1"/>
            </a:solidFill>
          </a:ln>
        </p:spPr>
      </p:pic>
      <p:pic>
        <p:nvPicPr>
          <p:cNvPr id="6" name="图片 5"/>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4832985" y="2416429"/>
            <a:ext cx="1343025" cy="2882900"/>
          </a:xfrm>
          <a:prstGeom prst="rect">
            <a:avLst/>
          </a:prstGeom>
          <a:ln>
            <a:solidFill>
              <a:schemeClr val="accent1"/>
            </a:solidFill>
          </a:ln>
        </p:spPr>
      </p:pic>
      <p:pic>
        <p:nvPicPr>
          <p:cNvPr id="8" name="图片 7"/>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6227445" y="2416429"/>
            <a:ext cx="1343025" cy="2882900"/>
          </a:xfrm>
          <a:prstGeom prst="rect">
            <a:avLst/>
          </a:prstGeom>
          <a:ln>
            <a:solidFill>
              <a:schemeClr val="accent1"/>
            </a:solidFill>
          </a:ln>
        </p:spPr>
      </p:pic>
      <p:pic>
        <p:nvPicPr>
          <p:cNvPr id="4" name="图片 3"/>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8611870" y="2407539"/>
            <a:ext cx="1334770" cy="2878455"/>
          </a:xfrm>
          <a:prstGeom prst="rect">
            <a:avLst/>
          </a:prstGeom>
          <a:ln>
            <a:solidFill>
              <a:schemeClr val="accent1"/>
            </a:solidFill>
          </a:ln>
        </p:spPr>
      </p:pic>
      <p:sp>
        <p:nvSpPr>
          <p:cNvPr id="9" name="矩形 8"/>
          <p:cNvSpPr/>
          <p:nvPr>
            <p:custDataLst>
              <p:tags r:id="rId12"/>
            </p:custDataLst>
          </p:nvPr>
        </p:nvSpPr>
        <p:spPr>
          <a:xfrm>
            <a:off x="8611870" y="5327269"/>
            <a:ext cx="2743200" cy="533400"/>
          </a:xfrm>
          <a:prstGeom prst="rect">
            <a:avLst/>
          </a:prstGeom>
          <a:solidFill>
            <a:srgbClr val="5275FD"/>
          </a:solidFill>
          <a:ln w="12700" cap="flat" cmpd="sng" algn="ctr">
            <a:noFill/>
            <a:prstDash val="solid"/>
            <a:miter lim="800000"/>
          </a:ln>
          <a:effectLst>
            <a:outerShdw blurRad="762000" algn="ctr" rotWithShape="0">
              <a:sysClr val="window" lastClr="FFFFFF">
                <a:lumMod val="50000"/>
                <a:alpha val="1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专属消息入口</a:t>
            </a:r>
            <a:endPar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endParaRPr>
          </a:p>
        </p:txBody>
      </p:sp>
      <p:pic>
        <p:nvPicPr>
          <p:cNvPr id="10" name="图片 9"/>
          <p:cNvPicPr/>
          <p:nvPr>
            <p:custDataLst>
              <p:tags r:id="rId13"/>
            </p:custDataLst>
          </p:nvPr>
        </p:nvPicPr>
        <p:blipFill>
          <a:blip r:embed="rId14"/>
          <a:stretch>
            <a:fillRect/>
          </a:stretch>
        </p:blipFill>
        <p:spPr>
          <a:xfrm>
            <a:off x="10005060" y="2406904"/>
            <a:ext cx="1350010" cy="2878455"/>
          </a:xfrm>
          <a:prstGeom prst="rect">
            <a:avLst/>
          </a:prstGeom>
          <a:ln>
            <a:solidFill>
              <a:schemeClr val="accent1"/>
            </a:solidFill>
          </a:ln>
        </p:spPr>
      </p:pic>
      <p:pic>
        <p:nvPicPr>
          <p:cNvPr id="11" name="图片 10"/>
          <p:cNvPicPr/>
          <p:nvPr>
            <p:custDataLst>
              <p:tags r:id="rId15"/>
            </p:custDataLst>
          </p:nvPr>
        </p:nvPicPr>
        <p:blipFill>
          <a:blip r:embed="rId16"/>
          <a:stretch>
            <a:fillRect/>
          </a:stretch>
        </p:blipFill>
        <p:spPr>
          <a:xfrm>
            <a:off x="2299335" y="2388489"/>
            <a:ext cx="1306195" cy="2915920"/>
          </a:xfrm>
          <a:prstGeom prst="rect">
            <a:avLst/>
          </a:prstGeom>
          <a:ln>
            <a:solidFill>
              <a:schemeClr val="accent1"/>
            </a:solidFill>
          </a:ln>
        </p:spPr>
      </p:pic>
      <p:sp>
        <p:nvSpPr>
          <p:cNvPr id="12" name="右箭头 11"/>
          <p:cNvSpPr/>
          <p:nvPr>
            <p:custDataLst>
              <p:tags r:id="rId17"/>
            </p:custDataLst>
          </p:nvPr>
        </p:nvSpPr>
        <p:spPr>
          <a:xfrm>
            <a:off x="3994150" y="3791839"/>
            <a:ext cx="361950" cy="20955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18"/>
          <p:cNvSpPr/>
          <p:nvPr>
            <p:custDataLst>
              <p:tags r:id="rId18"/>
            </p:custDataLst>
          </p:nvPr>
        </p:nvSpPr>
        <p:spPr>
          <a:xfrm>
            <a:off x="14288" y="358070"/>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19"/>
            </p:custDataLst>
          </p:nvPr>
        </p:nvSpPr>
        <p:spPr>
          <a:xfrm>
            <a:off x="766763" y="357435"/>
            <a:ext cx="5878586"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小程序</a:t>
            </a:r>
            <a:r>
              <a:rPr lang="en-US" altLang="zh-CN" sz="2400" b="1" dirty="0">
                <a:solidFill>
                  <a:schemeClr val="bg1"/>
                </a:solidFill>
                <a:latin typeface="微软雅黑" panose="020B0503020204020204" charset="-122"/>
                <a:ea typeface="微软雅黑" panose="020B0503020204020204" charset="-122"/>
              </a:rPr>
              <a:t>B2b</a:t>
            </a:r>
            <a:r>
              <a:rPr lang="zh-CN" altLang="en-US" sz="2400" b="1" dirty="0">
                <a:solidFill>
                  <a:schemeClr val="bg1"/>
                </a:solidFill>
                <a:latin typeface="微软雅黑" panose="020B0503020204020204" charset="-122"/>
                <a:ea typeface="微软雅黑" panose="020B0503020204020204" charset="-122"/>
              </a:rPr>
              <a:t>门店助手</a:t>
            </a:r>
            <a:endParaRPr lang="zh-CN" altLang="en-US" sz="2400" b="1" dirty="0">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1279746" y="6282428"/>
            <a:ext cx="11238422" cy="369332"/>
          </a:xfrm>
          <a:prstGeom prst="rect">
            <a:avLst/>
          </a:prstGeom>
          <a:noFill/>
        </p:spPr>
        <p:txBody>
          <a:bodyPr wrap="square">
            <a:spAutoFit/>
          </a:bodyPr>
          <a:lstStyle/>
          <a:p>
            <a:pPr indent="304800" algn="l"/>
            <a:r>
              <a:rPr lang="en-US" altLang="zh-CN" sz="1800" kern="100" dirty="0">
                <a:effectLst/>
                <a:latin typeface="仿宋" panose="02010609060101010101" pitchFamily="49" charset="-122"/>
                <a:ea typeface="等线" panose="02010600030101010101" pitchFamily="2"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小程序</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B2b</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门店助手</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产品白皮书</a:t>
            </a:r>
            <a:r>
              <a:rPr lang="en-US" altLang="zh-CN" sz="1800" u="sng" kern="100" dirty="0">
                <a:solidFill>
                  <a:srgbClr val="467886"/>
                </a:solidFill>
                <a:effectLst/>
                <a:latin typeface="仿宋" panose="02010609060101010101" pitchFamily="49" charset="-122"/>
                <a:ea typeface="等线" panose="02010600030101010101" pitchFamily="2" charset="-122"/>
                <a:cs typeface="Times New Roman" panose="02020603050405020304" pitchFamily="18" charset="0"/>
                <a:hlinkClick r:id="rId20"/>
              </a:rPr>
              <a:t>https://isv-test.allinpay.com/doc/1532/</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ustDataLst>
      <p:tags r:id="rId2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6114" y="1402885"/>
            <a:ext cx="5137336" cy="399445"/>
            <a:chOff x="482600" y="444500"/>
            <a:chExt cx="5137336" cy="399445"/>
          </a:xfrm>
        </p:grpSpPr>
        <p:sp>
          <p:nvSpPr>
            <p:cNvPr id="6" name="文本框 5"/>
            <p:cNvSpPr txBox="1"/>
            <p:nvPr>
              <p:custDataLst>
                <p:tags r:id="rId1"/>
              </p:custDataLst>
            </p:nvPr>
          </p:nvSpPr>
          <p:spPr>
            <a:xfrm>
              <a:off x="980200" y="445165"/>
              <a:ext cx="4639736" cy="398780"/>
            </a:xfrm>
            <a:prstGeom prst="rect">
              <a:avLst/>
            </a:prstGeom>
            <a:noFill/>
          </p:spPr>
          <p:txBody>
            <a:bodyPr wrap="square" anchor="ctr" anchorCtr="0">
              <a:spAutoFit/>
            </a:bodyPr>
            <a:lstStyle/>
            <a:p>
              <a:r>
                <a:rPr lang="zh-CN" altLang="en-US" sz="2000" b="1" dirty="0">
                  <a:latin typeface="微软雅黑" panose="020B0503020204020204" charset="-122"/>
                  <a:ea typeface="微软雅黑" panose="020B0503020204020204" charset="-122"/>
                </a:rPr>
                <a:t>停车及充电场景</a:t>
              </a:r>
              <a:endParaRPr lang="zh-CN" altLang="en-US" sz="2000" b="1" dirty="0">
                <a:latin typeface="微软雅黑" panose="020B0503020204020204" charset="-122"/>
                <a:ea typeface="微软雅黑" panose="020B0503020204020204" charset="-122"/>
              </a:endParaRPr>
            </a:p>
          </p:txBody>
        </p:sp>
        <p:grpSp>
          <p:nvGrpSpPr>
            <p:cNvPr id="10" name="组合 9"/>
            <p:cNvGrpSpPr/>
            <p:nvPr/>
          </p:nvGrpSpPr>
          <p:grpSpPr>
            <a:xfrm>
              <a:off x="482600" y="444500"/>
              <a:ext cx="396000" cy="396000"/>
              <a:chOff x="482600" y="444500"/>
              <a:chExt cx="396000" cy="396000"/>
            </a:xfrm>
          </p:grpSpPr>
          <p:sp>
            <p:nvSpPr>
              <p:cNvPr id="11" name="矩形 10"/>
              <p:cNvSpPr/>
              <p:nvPr>
                <p:custDataLst>
                  <p:tags r:id="rId2"/>
                </p:custDataLst>
              </p:nvPr>
            </p:nvSpPr>
            <p:spPr>
              <a:xfrm>
                <a:off x="482600" y="444500"/>
                <a:ext cx="396000" cy="396000"/>
              </a:xfrm>
              <a:prstGeom prst="rect">
                <a:avLst/>
              </a:prstGeom>
              <a:gradFill>
                <a:gsLst>
                  <a:gs pos="0">
                    <a:srgbClr val="C5D1DF">
                      <a:alpha val="50000"/>
                    </a:srgbClr>
                  </a:gs>
                  <a:gs pos="66000">
                    <a:srgbClr val="C5D1DF">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custDataLst>
                  <p:tags r:id="rId3"/>
                </p:custDataLst>
              </p:nvPr>
            </p:nvSpPr>
            <p:spPr>
              <a:xfrm>
                <a:off x="608600" y="570500"/>
                <a:ext cx="144000" cy="144000"/>
              </a:xfrm>
              <a:prstGeom prst="rect">
                <a:avLst/>
              </a:prstGeom>
              <a:solidFill>
                <a:srgbClr val="2256F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zh-CN" altLang="en-US" sz="2800" b="1">
                  <a:latin typeface="微软雅黑" panose="020B0503020204020204" charset="-122"/>
                  <a:ea typeface="微软雅黑" panose="020B0503020204020204" charset="-122"/>
                </a:endParaRPr>
              </a:p>
            </p:txBody>
          </p:sp>
          <p:sp>
            <p:nvSpPr>
              <p:cNvPr id="20" name="矩形 19"/>
              <p:cNvSpPr/>
              <p:nvPr>
                <p:custDataLst>
                  <p:tags r:id="rId4"/>
                </p:custDataLst>
              </p:nvPr>
            </p:nvSpPr>
            <p:spPr>
              <a:xfrm>
                <a:off x="776048" y="482252"/>
                <a:ext cx="64800" cy="64800"/>
              </a:xfrm>
              <a:prstGeom prst="rect">
                <a:avLst/>
              </a:prstGeom>
              <a:solidFill>
                <a:srgbClr val="8F9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custDataLst>
                  <p:tags r:id="rId5"/>
                </p:custDataLst>
              </p:nvPr>
            </p:nvSpPr>
            <p:spPr>
              <a:xfrm>
                <a:off x="520352" y="737948"/>
                <a:ext cx="64800" cy="64800"/>
              </a:xfrm>
              <a:prstGeom prst="rect">
                <a:avLst/>
              </a:prstGeom>
              <a:solidFill>
                <a:srgbClr val="57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
        <p:nvSpPr>
          <p:cNvPr id="19" name="任意多边形: 形状 18"/>
          <p:cNvSpPr/>
          <p:nvPr>
            <p:custDataLst>
              <p:tags r:id="rId6"/>
            </p:custDataLst>
          </p:nvPr>
        </p:nvSpPr>
        <p:spPr>
          <a:xfrm>
            <a:off x="23495" y="38039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21" name="对角圆角矩形 120"/>
          <p:cNvSpPr/>
          <p:nvPr>
            <p:custDataLst>
              <p:tags r:id="rId7"/>
            </p:custDataLst>
          </p:nvPr>
        </p:nvSpPr>
        <p:spPr>
          <a:xfrm>
            <a:off x="775970" y="379763"/>
            <a:ext cx="5540749"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微信支付分</a:t>
            </a:r>
            <a:endParaRPr lang="zh-CN" altLang="en-US" sz="2400" b="1" dirty="0">
              <a:solidFill>
                <a:schemeClr val="bg1"/>
              </a:solidFill>
              <a:latin typeface="微软雅黑" panose="020B0503020204020204" charset="-122"/>
              <a:ea typeface="微软雅黑" panose="020B0503020204020204" charset="-122"/>
            </a:endParaRPr>
          </a:p>
        </p:txBody>
      </p:sp>
      <p:sp>
        <p:nvSpPr>
          <p:cNvPr id="25" name="爱设计-10"/>
          <p:cNvSpPr/>
          <p:nvPr>
            <p:custDataLst>
              <p:tags r:id="rId8"/>
            </p:custDataLst>
          </p:nvPr>
        </p:nvSpPr>
        <p:spPr>
          <a:xfrm>
            <a:off x="274955" y="2059305"/>
            <a:ext cx="11562080" cy="4631690"/>
          </a:xfrm>
          <a:prstGeom prst="roundRect">
            <a:avLst>
              <a:gd name="adj" fmla="val 10000"/>
            </a:avLst>
          </a:prstGeom>
          <a:solidFill>
            <a:schemeClr val="bg1"/>
          </a:solidFill>
          <a:ln w="6350">
            <a:noFill/>
          </a:ln>
          <a:effectLst>
            <a:outerShdw blurRad="317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OPPOSans L" pitchFamily="18" charset="-122"/>
              <a:ea typeface="OPPOSans L" pitchFamily="18" charset="-122"/>
            </a:endParaRPr>
          </a:p>
        </p:txBody>
      </p:sp>
      <p:sp>
        <p:nvSpPr>
          <p:cNvPr id="26" name="任意多边形: 形状 10"/>
          <p:cNvSpPr/>
          <p:nvPr>
            <p:custDataLst>
              <p:tags r:id="rId9"/>
            </p:custDataLst>
          </p:nvPr>
        </p:nvSpPr>
        <p:spPr>
          <a:xfrm flipH="1">
            <a:off x="626400" y="1981059"/>
            <a:ext cx="109714" cy="82285"/>
          </a:xfrm>
          <a:custGeom>
            <a:avLst/>
            <a:gdLst>
              <a:gd name="connsiteX0" fmla="*/ 54857 w 109714"/>
              <a:gd name="connsiteY0" fmla="*/ 0 h 82285"/>
              <a:gd name="connsiteX1" fmla="*/ 54857 w 109714"/>
              <a:gd name="connsiteY1" fmla="*/ 0 h 82285"/>
              <a:gd name="connsiteX2" fmla="*/ 0 w 109714"/>
              <a:gd name="connsiteY2" fmla="*/ 54857 h 82285"/>
              <a:gd name="connsiteX3" fmla="*/ 0 w 109714"/>
              <a:gd name="connsiteY3" fmla="*/ 82286 h 82285"/>
              <a:gd name="connsiteX4" fmla="*/ 109714 w 109714"/>
              <a:gd name="connsiteY4" fmla="*/ 82286 h 82285"/>
              <a:gd name="connsiteX5" fmla="*/ 109714 w 109714"/>
              <a:gd name="connsiteY5" fmla="*/ 54857 h 82285"/>
              <a:gd name="connsiteX6" fmla="*/ 54857 w 109714"/>
              <a:gd name="connsiteY6" fmla="*/ 0 h 8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714" h="82285">
                <a:moveTo>
                  <a:pt x="54857" y="0"/>
                </a:moveTo>
                <a:lnTo>
                  <a:pt x="54857" y="0"/>
                </a:lnTo>
                <a:cubicBezTo>
                  <a:pt x="24559" y="0"/>
                  <a:pt x="0" y="24560"/>
                  <a:pt x="0" y="54857"/>
                </a:cubicBezTo>
                <a:lnTo>
                  <a:pt x="0" y="82286"/>
                </a:lnTo>
                <a:lnTo>
                  <a:pt x="109714" y="82286"/>
                </a:lnTo>
                <a:lnTo>
                  <a:pt x="109714" y="54857"/>
                </a:lnTo>
                <a:cubicBezTo>
                  <a:pt x="109714" y="24560"/>
                  <a:pt x="85155" y="0"/>
                  <a:pt x="54857" y="0"/>
                </a:cubicBezTo>
                <a:close/>
              </a:path>
            </a:pathLst>
          </a:custGeom>
          <a:solidFill>
            <a:schemeClr val="accent1">
              <a:lumMod val="75000"/>
            </a:schemeClr>
          </a:solidFill>
          <a:ln w="2735" cap="flat">
            <a:noFill/>
            <a:prstDash val="solid"/>
            <a:miter/>
          </a:ln>
        </p:spPr>
        <p:txBody>
          <a:bodyPr rtlCol="0" anchor="ctr"/>
          <a:lstStyle/>
          <a:p>
            <a:endParaRPr lang="zh-CN" altLang="en-US"/>
          </a:p>
        </p:txBody>
      </p:sp>
      <p:sp>
        <p:nvSpPr>
          <p:cNvPr id="27" name="任意多边形: 形状 11"/>
          <p:cNvSpPr/>
          <p:nvPr>
            <p:custDataLst>
              <p:tags r:id="rId10"/>
            </p:custDataLst>
          </p:nvPr>
        </p:nvSpPr>
        <p:spPr>
          <a:xfrm flipH="1">
            <a:off x="669925" y="1981200"/>
            <a:ext cx="3703955" cy="575945"/>
          </a:xfrm>
          <a:custGeom>
            <a:avLst/>
            <a:gdLst>
              <a:gd name="connsiteX0" fmla="*/ 2441142 w 2495998"/>
              <a:gd name="connsiteY0" fmla="*/ 0 h 576000"/>
              <a:gd name="connsiteX1" fmla="*/ 82286 w 2495998"/>
              <a:gd name="connsiteY1" fmla="*/ 0 h 576000"/>
              <a:gd name="connsiteX2" fmla="*/ 0 w 2495998"/>
              <a:gd name="connsiteY2" fmla="*/ 82286 h 576000"/>
              <a:gd name="connsiteX3" fmla="*/ 0 w 2495998"/>
              <a:gd name="connsiteY3" fmla="*/ 466286 h 576000"/>
              <a:gd name="connsiteX4" fmla="*/ 109714 w 2495998"/>
              <a:gd name="connsiteY4" fmla="*/ 576000 h 576000"/>
              <a:gd name="connsiteX5" fmla="*/ 2331428 w 2495998"/>
              <a:gd name="connsiteY5" fmla="*/ 576000 h 576000"/>
              <a:gd name="connsiteX6" fmla="*/ 2441142 w 2495998"/>
              <a:gd name="connsiteY6" fmla="*/ 466286 h 576000"/>
              <a:gd name="connsiteX7" fmla="*/ 2441142 w 2495998"/>
              <a:gd name="connsiteY7" fmla="*/ 54857 h 576000"/>
              <a:gd name="connsiteX8" fmla="*/ 2495999 w 2495998"/>
              <a:gd name="connsiteY8"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998" h="576000">
                <a:moveTo>
                  <a:pt x="2441142" y="0"/>
                </a:moveTo>
                <a:lnTo>
                  <a:pt x="82286" y="0"/>
                </a:lnTo>
                <a:cubicBezTo>
                  <a:pt x="36841" y="0"/>
                  <a:pt x="0" y="36841"/>
                  <a:pt x="0" y="82286"/>
                </a:cubicBezTo>
                <a:lnTo>
                  <a:pt x="0" y="466286"/>
                </a:lnTo>
                <a:cubicBezTo>
                  <a:pt x="0" y="526878"/>
                  <a:pt x="49121" y="576000"/>
                  <a:pt x="109714" y="576000"/>
                </a:cubicBezTo>
                <a:lnTo>
                  <a:pt x="2331428" y="576000"/>
                </a:lnTo>
                <a:cubicBezTo>
                  <a:pt x="2392020" y="576000"/>
                  <a:pt x="2441142" y="526878"/>
                  <a:pt x="2441142" y="466286"/>
                </a:cubicBezTo>
                <a:lnTo>
                  <a:pt x="2441142" y="54857"/>
                </a:lnTo>
                <a:cubicBezTo>
                  <a:pt x="2441142" y="24560"/>
                  <a:pt x="2465701" y="0"/>
                  <a:pt x="2495999" y="0"/>
                </a:cubicBezTo>
                <a:close/>
              </a:path>
            </a:pathLst>
          </a:custGeom>
          <a:gradFill flip="none" rotWithShape="0">
            <a:gsLst>
              <a:gs pos="0">
                <a:schemeClr val="accent1">
                  <a:lumMod val="60000"/>
                  <a:lumOff val="40000"/>
                </a:schemeClr>
              </a:gs>
              <a:gs pos="60000">
                <a:schemeClr val="accent1"/>
              </a:gs>
            </a:gsLst>
            <a:lin ang="2700000" scaled="0"/>
            <a:tileRect/>
          </a:gradFill>
          <a:ln w="57150" cap="rnd">
            <a:noFill/>
            <a:prstDash val="solid"/>
            <a:round/>
          </a:ln>
          <a:effectLst>
            <a:outerShdw blurRad="254000" dist="127000" dir="27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b="1">
                <a:solidFill>
                  <a:srgbClr val="FFFFFF"/>
                </a:solidFill>
                <a:latin typeface="+mj-lt"/>
              </a:rPr>
              <a:t>微信支付分停车服务（直连）</a:t>
            </a:r>
            <a:endParaRPr lang="zh-CN" altLang="en-US" b="1">
              <a:solidFill>
                <a:srgbClr val="FFFFFF"/>
              </a:solidFill>
              <a:latin typeface="+mj-lt"/>
            </a:endParaRPr>
          </a:p>
        </p:txBody>
      </p:sp>
      <p:pic>
        <p:nvPicPr>
          <p:cNvPr id="5" name="图片 4" descr="20250109175913510854"/>
          <p:cNvPicPr>
            <a:picLocks noChangeAspect="1"/>
          </p:cNvPicPr>
          <p:nvPr/>
        </p:nvPicPr>
        <p:blipFill>
          <a:blip r:embed="rId11"/>
          <a:stretch>
            <a:fillRect/>
          </a:stretch>
        </p:blipFill>
        <p:spPr>
          <a:xfrm>
            <a:off x="775970" y="2918460"/>
            <a:ext cx="6913880" cy="3715385"/>
          </a:xfrm>
          <a:prstGeom prst="rect">
            <a:avLst/>
          </a:prstGeom>
        </p:spPr>
      </p:pic>
      <p:sp>
        <p:nvSpPr>
          <p:cNvPr id="9" name="文本框 8"/>
          <p:cNvSpPr txBox="1"/>
          <p:nvPr/>
        </p:nvSpPr>
        <p:spPr>
          <a:xfrm>
            <a:off x="775970" y="2548890"/>
            <a:ext cx="8834755" cy="435610"/>
          </a:xfrm>
          <a:prstGeom prst="rect">
            <a:avLst/>
          </a:prstGeom>
          <a:noFill/>
        </p:spPr>
        <p:txBody>
          <a:bodyPr wrap="square" rtlCol="0" anchor="t">
            <a:spAutoFit/>
          </a:bodyPr>
          <a:lstStyle/>
          <a:p>
            <a:pPr algn="l">
              <a:lnSpc>
                <a:spcPct val="140000"/>
              </a:lnSpc>
            </a:pPr>
            <a:r>
              <a:rPr lang="zh-CN" altLang="en-US" sz="1600" kern="100" dirty="0">
                <a:effectLst/>
                <a:latin typeface="+mn-ea"/>
                <a:cs typeface="江城圆体 400W" panose="020B0500000000000000" pitchFamily="34" charset="-122"/>
              </a:rPr>
              <a:t>基于用户微信账户和车牌的绑定关系，离场时对绑定账户自动扣费。</a:t>
            </a:r>
            <a:endParaRPr lang="zh-CN" altLang="en-US" sz="1600" kern="100" dirty="0">
              <a:effectLst/>
              <a:latin typeface="+mn-ea"/>
              <a:cs typeface="江城圆体 400W" panose="020B0500000000000000" pitchFamily="34" charset="-122"/>
            </a:endParaRPr>
          </a:p>
        </p:txBody>
      </p:sp>
      <p:sp>
        <p:nvSpPr>
          <p:cNvPr id="8" name="文本框 7"/>
          <p:cNvSpPr txBox="1"/>
          <p:nvPr>
            <p:custDataLst>
              <p:tags r:id="rId12"/>
            </p:custDataLst>
          </p:nvPr>
        </p:nvSpPr>
        <p:spPr>
          <a:xfrm>
            <a:off x="9224010" y="5588000"/>
            <a:ext cx="1664970" cy="521970"/>
          </a:xfrm>
          <a:prstGeom prst="rect">
            <a:avLst/>
          </a:prstGeom>
          <a:noFill/>
        </p:spPr>
        <p:txBody>
          <a:bodyPr wrap="square" rtlCol="0" anchor="t">
            <a:spAutoFit/>
          </a:bodyPr>
          <a:lstStyle/>
          <a:p>
            <a:pPr algn="l">
              <a:lnSpc>
                <a:spcPct val="140000"/>
              </a:lnSpc>
            </a:pPr>
            <a:r>
              <a:rPr lang="zh-CN" altLang="en-US" sz="2000" kern="100" dirty="0">
                <a:effectLst/>
                <a:latin typeface="+mn-ea"/>
                <a:cs typeface="江城圆体 400W" panose="020B0500000000000000" pitchFamily="34" charset="-122"/>
              </a:rPr>
              <a:t>产品白皮书</a:t>
            </a:r>
            <a:endParaRPr lang="zh-CN" altLang="en-US" sz="2000" kern="100" dirty="0">
              <a:effectLst/>
              <a:latin typeface="+mn-ea"/>
              <a:cs typeface="江城圆体 400W" panose="020B0500000000000000" pitchFamily="34" charset="-122"/>
            </a:endParaRPr>
          </a:p>
        </p:txBody>
      </p:sp>
      <p:sp>
        <p:nvSpPr>
          <p:cNvPr id="30" name="圆角矩形 29"/>
          <p:cNvSpPr/>
          <p:nvPr>
            <p:custDataLst>
              <p:tags r:id="rId13"/>
            </p:custDataLst>
          </p:nvPr>
        </p:nvSpPr>
        <p:spPr>
          <a:xfrm>
            <a:off x="9213215" y="4037965"/>
            <a:ext cx="1475740" cy="1475740"/>
          </a:xfrm>
          <a:prstGeom prst="roundRect">
            <a:avLst>
              <a:gd name="adj" fmla="val 6528"/>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2" name="图片 31" descr="httpsisv-test.allinpay.comdoc1115"/>
          <p:cNvPicPr>
            <a:picLocks noChangeAspect="1"/>
          </p:cNvPicPr>
          <p:nvPr/>
        </p:nvPicPr>
        <p:blipFill>
          <a:blip r:embed="rId14"/>
          <a:stretch>
            <a:fillRect/>
          </a:stretch>
        </p:blipFill>
        <p:spPr>
          <a:xfrm>
            <a:off x="9291955" y="4105910"/>
            <a:ext cx="1321200" cy="1321200"/>
          </a:xfrm>
          <a:prstGeom prst="rect">
            <a:avLst/>
          </a:prstGeom>
        </p:spPr>
      </p:pic>
    </p:spTree>
    <p:custDataLst>
      <p:tags r:id="rId1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爱设计-10"/>
          <p:cNvSpPr/>
          <p:nvPr>
            <p:custDataLst>
              <p:tags r:id="rId1"/>
            </p:custDataLst>
          </p:nvPr>
        </p:nvSpPr>
        <p:spPr>
          <a:xfrm>
            <a:off x="212202" y="1772252"/>
            <a:ext cx="11562080" cy="4631690"/>
          </a:xfrm>
          <a:prstGeom prst="roundRect">
            <a:avLst>
              <a:gd name="adj" fmla="val 10000"/>
            </a:avLst>
          </a:prstGeom>
          <a:solidFill>
            <a:schemeClr val="bg1"/>
          </a:solidFill>
          <a:ln w="6350">
            <a:noFill/>
          </a:ln>
          <a:effectLst>
            <a:outerShdw blurRad="317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OPPOSans L" pitchFamily="18" charset="-122"/>
              <a:ea typeface="OPPOSans L" pitchFamily="18" charset="-122"/>
            </a:endParaRPr>
          </a:p>
        </p:txBody>
      </p:sp>
      <p:sp>
        <p:nvSpPr>
          <p:cNvPr id="26" name="任意多边形: 形状 10"/>
          <p:cNvSpPr/>
          <p:nvPr>
            <p:custDataLst>
              <p:tags r:id="rId2"/>
            </p:custDataLst>
          </p:nvPr>
        </p:nvSpPr>
        <p:spPr>
          <a:xfrm flipH="1">
            <a:off x="563647" y="1694006"/>
            <a:ext cx="109714" cy="82285"/>
          </a:xfrm>
          <a:custGeom>
            <a:avLst/>
            <a:gdLst>
              <a:gd name="connsiteX0" fmla="*/ 54857 w 109714"/>
              <a:gd name="connsiteY0" fmla="*/ 0 h 82285"/>
              <a:gd name="connsiteX1" fmla="*/ 54857 w 109714"/>
              <a:gd name="connsiteY1" fmla="*/ 0 h 82285"/>
              <a:gd name="connsiteX2" fmla="*/ 0 w 109714"/>
              <a:gd name="connsiteY2" fmla="*/ 54857 h 82285"/>
              <a:gd name="connsiteX3" fmla="*/ 0 w 109714"/>
              <a:gd name="connsiteY3" fmla="*/ 82286 h 82285"/>
              <a:gd name="connsiteX4" fmla="*/ 109714 w 109714"/>
              <a:gd name="connsiteY4" fmla="*/ 82286 h 82285"/>
              <a:gd name="connsiteX5" fmla="*/ 109714 w 109714"/>
              <a:gd name="connsiteY5" fmla="*/ 54857 h 82285"/>
              <a:gd name="connsiteX6" fmla="*/ 54857 w 109714"/>
              <a:gd name="connsiteY6" fmla="*/ 0 h 8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714" h="82285">
                <a:moveTo>
                  <a:pt x="54857" y="0"/>
                </a:moveTo>
                <a:lnTo>
                  <a:pt x="54857" y="0"/>
                </a:lnTo>
                <a:cubicBezTo>
                  <a:pt x="24559" y="0"/>
                  <a:pt x="0" y="24560"/>
                  <a:pt x="0" y="54857"/>
                </a:cubicBezTo>
                <a:lnTo>
                  <a:pt x="0" y="82286"/>
                </a:lnTo>
                <a:lnTo>
                  <a:pt x="109714" y="82286"/>
                </a:lnTo>
                <a:lnTo>
                  <a:pt x="109714" y="54857"/>
                </a:lnTo>
                <a:cubicBezTo>
                  <a:pt x="109714" y="24560"/>
                  <a:pt x="85155" y="0"/>
                  <a:pt x="54857" y="0"/>
                </a:cubicBezTo>
                <a:close/>
              </a:path>
            </a:pathLst>
          </a:custGeom>
          <a:solidFill>
            <a:schemeClr val="accent1">
              <a:lumMod val="75000"/>
            </a:schemeClr>
          </a:solidFill>
          <a:ln w="2735" cap="flat">
            <a:noFill/>
            <a:prstDash val="solid"/>
            <a:miter/>
          </a:ln>
        </p:spPr>
        <p:txBody>
          <a:bodyPr rtlCol="0" anchor="ctr"/>
          <a:lstStyle/>
          <a:p>
            <a:endParaRPr lang="zh-CN" altLang="en-US"/>
          </a:p>
        </p:txBody>
      </p:sp>
      <p:sp>
        <p:nvSpPr>
          <p:cNvPr id="27" name="任意多边形: 形状 11"/>
          <p:cNvSpPr/>
          <p:nvPr>
            <p:custDataLst>
              <p:tags r:id="rId3"/>
            </p:custDataLst>
          </p:nvPr>
        </p:nvSpPr>
        <p:spPr>
          <a:xfrm flipH="1">
            <a:off x="607172" y="1694147"/>
            <a:ext cx="3703955" cy="575945"/>
          </a:xfrm>
          <a:custGeom>
            <a:avLst/>
            <a:gdLst>
              <a:gd name="connsiteX0" fmla="*/ 2441142 w 2495998"/>
              <a:gd name="connsiteY0" fmla="*/ 0 h 576000"/>
              <a:gd name="connsiteX1" fmla="*/ 82286 w 2495998"/>
              <a:gd name="connsiteY1" fmla="*/ 0 h 576000"/>
              <a:gd name="connsiteX2" fmla="*/ 0 w 2495998"/>
              <a:gd name="connsiteY2" fmla="*/ 82286 h 576000"/>
              <a:gd name="connsiteX3" fmla="*/ 0 w 2495998"/>
              <a:gd name="connsiteY3" fmla="*/ 466286 h 576000"/>
              <a:gd name="connsiteX4" fmla="*/ 109714 w 2495998"/>
              <a:gd name="connsiteY4" fmla="*/ 576000 h 576000"/>
              <a:gd name="connsiteX5" fmla="*/ 2331428 w 2495998"/>
              <a:gd name="connsiteY5" fmla="*/ 576000 h 576000"/>
              <a:gd name="connsiteX6" fmla="*/ 2441142 w 2495998"/>
              <a:gd name="connsiteY6" fmla="*/ 466286 h 576000"/>
              <a:gd name="connsiteX7" fmla="*/ 2441142 w 2495998"/>
              <a:gd name="connsiteY7" fmla="*/ 54857 h 576000"/>
              <a:gd name="connsiteX8" fmla="*/ 2495999 w 2495998"/>
              <a:gd name="connsiteY8"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998" h="576000">
                <a:moveTo>
                  <a:pt x="2441142" y="0"/>
                </a:moveTo>
                <a:lnTo>
                  <a:pt x="82286" y="0"/>
                </a:lnTo>
                <a:cubicBezTo>
                  <a:pt x="36841" y="0"/>
                  <a:pt x="0" y="36841"/>
                  <a:pt x="0" y="82286"/>
                </a:cubicBezTo>
                <a:lnTo>
                  <a:pt x="0" y="466286"/>
                </a:lnTo>
                <a:cubicBezTo>
                  <a:pt x="0" y="526878"/>
                  <a:pt x="49121" y="576000"/>
                  <a:pt x="109714" y="576000"/>
                </a:cubicBezTo>
                <a:lnTo>
                  <a:pt x="2331428" y="576000"/>
                </a:lnTo>
                <a:cubicBezTo>
                  <a:pt x="2392020" y="576000"/>
                  <a:pt x="2441142" y="526878"/>
                  <a:pt x="2441142" y="466286"/>
                </a:cubicBezTo>
                <a:lnTo>
                  <a:pt x="2441142" y="54857"/>
                </a:lnTo>
                <a:cubicBezTo>
                  <a:pt x="2441142" y="24560"/>
                  <a:pt x="2465701" y="0"/>
                  <a:pt x="2495999" y="0"/>
                </a:cubicBezTo>
                <a:close/>
              </a:path>
            </a:pathLst>
          </a:custGeom>
          <a:gradFill flip="none" rotWithShape="0">
            <a:gsLst>
              <a:gs pos="0">
                <a:schemeClr val="accent1">
                  <a:lumMod val="60000"/>
                  <a:lumOff val="40000"/>
                </a:schemeClr>
              </a:gs>
              <a:gs pos="60000">
                <a:schemeClr val="accent1"/>
              </a:gs>
            </a:gsLst>
            <a:lin ang="2700000" scaled="0"/>
            <a:tileRect/>
          </a:gradFill>
          <a:ln w="57150" cap="rnd">
            <a:noFill/>
            <a:prstDash val="solid"/>
            <a:round/>
          </a:ln>
          <a:effectLst>
            <a:outerShdw blurRad="254000" dist="127000" dir="27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b="1">
                <a:solidFill>
                  <a:srgbClr val="FFFFFF"/>
                </a:solidFill>
                <a:latin typeface="+mj-lt"/>
              </a:rPr>
              <a:t>微信支付分服务（间连）</a:t>
            </a:r>
            <a:endParaRPr lang="zh-CN" altLang="en-US" b="1">
              <a:solidFill>
                <a:srgbClr val="FFFFFF"/>
              </a:solidFill>
              <a:latin typeface="+mj-lt"/>
            </a:endParaRPr>
          </a:p>
        </p:txBody>
      </p:sp>
      <p:sp>
        <p:nvSpPr>
          <p:cNvPr id="15" name="文本框 14"/>
          <p:cNvSpPr txBox="1"/>
          <p:nvPr>
            <p:custDataLst>
              <p:tags r:id="rId4"/>
            </p:custDataLst>
          </p:nvPr>
        </p:nvSpPr>
        <p:spPr>
          <a:xfrm>
            <a:off x="9161257" y="5300947"/>
            <a:ext cx="1664970" cy="521970"/>
          </a:xfrm>
          <a:prstGeom prst="rect">
            <a:avLst/>
          </a:prstGeom>
          <a:noFill/>
        </p:spPr>
        <p:txBody>
          <a:bodyPr wrap="square" rtlCol="0" anchor="t">
            <a:spAutoFit/>
          </a:bodyPr>
          <a:lstStyle/>
          <a:p>
            <a:pPr algn="l">
              <a:lnSpc>
                <a:spcPct val="140000"/>
              </a:lnSpc>
            </a:pPr>
            <a:r>
              <a:rPr lang="zh-CN" altLang="en-US" sz="2000" kern="100" dirty="0">
                <a:effectLst/>
                <a:latin typeface="+mn-ea"/>
                <a:cs typeface="江城圆体 400W" panose="020B0500000000000000" pitchFamily="34" charset="-122"/>
              </a:rPr>
              <a:t>产品白皮书</a:t>
            </a:r>
            <a:endParaRPr lang="zh-CN" altLang="en-US" sz="2000" kern="100" dirty="0">
              <a:effectLst/>
              <a:latin typeface="+mn-ea"/>
              <a:cs typeface="江城圆体 400W" panose="020B0500000000000000" pitchFamily="34" charset="-122"/>
            </a:endParaRPr>
          </a:p>
        </p:txBody>
      </p:sp>
      <p:sp>
        <p:nvSpPr>
          <p:cNvPr id="30" name="圆角矩形 29"/>
          <p:cNvSpPr/>
          <p:nvPr>
            <p:custDataLst>
              <p:tags r:id="rId5"/>
            </p:custDataLst>
          </p:nvPr>
        </p:nvSpPr>
        <p:spPr>
          <a:xfrm>
            <a:off x="9150462" y="3750912"/>
            <a:ext cx="1475740" cy="1475740"/>
          </a:xfrm>
          <a:prstGeom prst="roundRect">
            <a:avLst>
              <a:gd name="adj" fmla="val 6528"/>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673212" y="2209767"/>
            <a:ext cx="10782300" cy="779780"/>
          </a:xfrm>
          <a:prstGeom prst="rect">
            <a:avLst/>
          </a:prstGeom>
          <a:noFill/>
        </p:spPr>
        <p:txBody>
          <a:bodyPr wrap="square" rtlCol="0" anchor="t">
            <a:spAutoFit/>
          </a:bodyPr>
          <a:lstStyle/>
          <a:p>
            <a:pPr algn="l">
              <a:lnSpc>
                <a:spcPct val="140000"/>
              </a:lnSpc>
            </a:pPr>
            <a:r>
              <a:rPr lang="zh-CN" altLang="en-US" sz="1600" kern="100" dirty="0">
                <a:effectLst/>
                <a:latin typeface="+mn-ea"/>
                <a:cs typeface="江城圆体 400W" panose="020B0500000000000000" pitchFamily="34" charset="-122"/>
              </a:rPr>
              <a:t>提供基于支付分的免确认和需确认模式，实现“先享后付”和“免押入住”等便捷支付场景，叠加二代的订单及账户服务能力。</a:t>
            </a:r>
            <a:endParaRPr lang="zh-CN" altLang="en-US" sz="1600" kern="100" dirty="0">
              <a:effectLst/>
              <a:latin typeface="+mn-ea"/>
              <a:cs typeface="江城圆体 400W" panose="020B0500000000000000" pitchFamily="34" charset="-122"/>
            </a:endParaRPr>
          </a:p>
        </p:txBody>
      </p:sp>
      <p:pic>
        <p:nvPicPr>
          <p:cNvPr id="2" name="图片 1" descr="20250109175913515229"/>
          <p:cNvPicPr>
            <a:picLocks noChangeAspect="1"/>
          </p:cNvPicPr>
          <p:nvPr/>
        </p:nvPicPr>
        <p:blipFill>
          <a:blip r:embed="rId6"/>
          <a:stretch>
            <a:fillRect/>
          </a:stretch>
        </p:blipFill>
        <p:spPr>
          <a:xfrm>
            <a:off x="673212" y="3050507"/>
            <a:ext cx="6096000" cy="3427095"/>
          </a:xfrm>
          <a:prstGeom prst="rect">
            <a:avLst/>
          </a:prstGeom>
        </p:spPr>
      </p:pic>
      <p:pic>
        <p:nvPicPr>
          <p:cNvPr id="16" name="图片 15" descr="httpsisv-test.allinpay.comdoc874"/>
          <p:cNvPicPr>
            <a:picLocks noChangeAspect="1"/>
          </p:cNvPicPr>
          <p:nvPr/>
        </p:nvPicPr>
        <p:blipFill>
          <a:blip r:embed="rId7"/>
          <a:stretch>
            <a:fillRect/>
          </a:stretch>
        </p:blipFill>
        <p:spPr>
          <a:xfrm>
            <a:off x="9241267" y="3830922"/>
            <a:ext cx="1321200" cy="1321200"/>
          </a:xfrm>
          <a:prstGeom prst="rect">
            <a:avLst/>
          </a:prstGeom>
        </p:spPr>
      </p:pic>
      <p:sp>
        <p:nvSpPr>
          <p:cNvPr id="3" name="任意多边形: 形状 2"/>
          <p:cNvSpPr/>
          <p:nvPr>
            <p:custDataLst>
              <p:tags r:id="rId8"/>
            </p:custDataLst>
          </p:nvPr>
        </p:nvSpPr>
        <p:spPr>
          <a:xfrm>
            <a:off x="23495" y="38039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9"/>
            </p:custDataLst>
          </p:nvPr>
        </p:nvSpPr>
        <p:spPr>
          <a:xfrm>
            <a:off x="775970" y="379763"/>
            <a:ext cx="5540749"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微信支付分</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custDataLst>
              <p:tags r:id="rId1"/>
            </p:custDataLst>
          </p:nvPr>
        </p:nvSpPr>
        <p:spPr>
          <a:xfrm>
            <a:off x="23495" y="38039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2"/>
            </p:custDataLst>
          </p:nvPr>
        </p:nvSpPr>
        <p:spPr>
          <a:xfrm>
            <a:off x="775970" y="379763"/>
            <a:ext cx="5540749"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云微支付</a:t>
            </a:r>
            <a:endParaRPr lang="zh-CN" altLang="en-US" sz="2400" b="1" dirty="0">
              <a:solidFill>
                <a:schemeClr val="bg1"/>
              </a:solidFill>
              <a:latin typeface="微软雅黑" panose="020B0503020204020204" charset="-122"/>
              <a:ea typeface="微软雅黑" panose="020B050302020402020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645" y="1931957"/>
            <a:ext cx="10391133" cy="4735543"/>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914399" y="1085850"/>
            <a:ext cx="5402319" cy="590550"/>
          </a:xfrm>
          <a:prstGeom prst="rect">
            <a:avLst/>
          </a:prstGeom>
          <a:noFill/>
        </p:spPr>
        <p:txBody>
          <a:bodyPr wrap="square" rtlCol="0">
            <a:noAutofit/>
          </a:bodyPr>
          <a:lstStyle/>
          <a:p>
            <a:pPr marL="342900" indent="-342900" algn="l">
              <a:lnSpc>
                <a:spcPct val="140000"/>
              </a:lnSpc>
              <a:buFont typeface="Arial" panose="020B0604020202020204" pitchFamily="34" charset="0"/>
              <a:buChar char="•"/>
            </a:pPr>
            <a:r>
              <a:rPr kumimoji="1" lang="zh-CN" altLang="en-US" sz="1400" kern="100" dirty="0">
                <a:latin typeface="+mn-ea"/>
                <a:cs typeface="江城圆体 400W" panose="020B0500000000000000" pitchFamily="34" charset="-122"/>
              </a:rPr>
              <a:t>无需下载云闪付客户端，用户体验接近微信小程序支付</a:t>
            </a:r>
            <a:endParaRPr kumimoji="1" lang="en-US" altLang="zh-CN" sz="1400" kern="100" dirty="0">
              <a:latin typeface="+mn-ea"/>
              <a:cs typeface="江城圆体 400W" panose="020B0500000000000000" pitchFamily="34" charset="-122"/>
            </a:endParaRPr>
          </a:p>
          <a:p>
            <a:pPr marL="342900" indent="-342900" algn="l">
              <a:lnSpc>
                <a:spcPct val="140000"/>
              </a:lnSpc>
              <a:buFont typeface="Arial" panose="020B0604020202020204" pitchFamily="34" charset="0"/>
              <a:buChar char="•"/>
            </a:pPr>
            <a:r>
              <a:rPr kumimoji="1" lang="zh-CN" altLang="en-US" sz="1400" kern="100" dirty="0">
                <a:effectLst/>
                <a:latin typeface="+mn-ea"/>
                <a:cs typeface="江城圆体 400W" panose="020B0500000000000000" pitchFamily="34" charset="-122"/>
              </a:rPr>
              <a:t>避免微信风控导致交易中断，确保业务稳定</a:t>
            </a:r>
            <a:endParaRPr kumimoji="1" lang="zh-CN" altLang="en-US" sz="1400" kern="100" dirty="0">
              <a:effectLst/>
              <a:latin typeface="+mn-ea"/>
              <a:cs typeface="江城圆体 400W" panose="020B0500000000000000" pitchFamily="34" charset="-122"/>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Group 2"/>
          <p:cNvGrpSpPr/>
          <p:nvPr/>
        </p:nvGrpSpPr>
        <p:grpSpPr>
          <a:xfrm>
            <a:off x="896161" y="4044615"/>
            <a:ext cx="10397037" cy="960926"/>
            <a:chOff x="896161" y="4044615"/>
            <a:chExt cx="10397037" cy="960926"/>
          </a:xfrm>
        </p:grpSpPr>
        <p:sp>
          <p:nvSpPr>
            <p:cNvPr id="4" name="Freeform 6"/>
            <p:cNvSpPr/>
            <p:nvPr>
              <p:custDataLst>
                <p:tags r:id="rId1"/>
              </p:custDataLst>
            </p:nvPr>
          </p:nvSpPr>
          <p:spPr bwMode="auto">
            <a:xfrm>
              <a:off x="896161" y="4044615"/>
              <a:ext cx="10397037" cy="709790"/>
            </a:xfrm>
            <a:custGeom>
              <a:avLst/>
              <a:gdLst>
                <a:gd name="T0" fmla="*/ 331 w 3930"/>
                <a:gd name="T1" fmla="*/ 268 h 268"/>
                <a:gd name="T2" fmla="*/ 0 w 3930"/>
                <a:gd name="T3" fmla="*/ 261 h 268"/>
                <a:gd name="T4" fmla="*/ 326 w 3930"/>
                <a:gd name="T5" fmla="*/ 253 h 268"/>
                <a:gd name="T6" fmla="*/ 412 w 3930"/>
                <a:gd name="T7" fmla="*/ 111 h 268"/>
                <a:gd name="T8" fmla="*/ 485 w 3930"/>
                <a:gd name="T9" fmla="*/ 8 h 268"/>
                <a:gd name="T10" fmla="*/ 500 w 3930"/>
                <a:gd name="T11" fmla="*/ 8 h 268"/>
                <a:gd name="T12" fmla="*/ 573 w 3930"/>
                <a:gd name="T13" fmla="*/ 111 h 268"/>
                <a:gd name="T14" fmla="*/ 659 w 3930"/>
                <a:gd name="T15" fmla="*/ 253 h 268"/>
                <a:gd name="T16" fmla="*/ 1143 w 3930"/>
                <a:gd name="T17" fmla="*/ 115 h 268"/>
                <a:gd name="T18" fmla="*/ 1222 w 3930"/>
                <a:gd name="T19" fmla="*/ 111 h 268"/>
                <a:gd name="T20" fmla="*/ 1229 w 3930"/>
                <a:gd name="T21" fmla="*/ 0 h 268"/>
                <a:gd name="T22" fmla="*/ 1237 w 3930"/>
                <a:gd name="T23" fmla="*/ 111 h 268"/>
                <a:gd name="T24" fmla="*/ 1316 w 3930"/>
                <a:gd name="T25" fmla="*/ 115 h 268"/>
                <a:gd name="T26" fmla="*/ 1797 w 3930"/>
                <a:gd name="T27" fmla="*/ 253 h 268"/>
                <a:gd name="T28" fmla="*/ 1883 w 3930"/>
                <a:gd name="T29" fmla="*/ 111 h 268"/>
                <a:gd name="T30" fmla="*/ 1955 w 3930"/>
                <a:gd name="T31" fmla="*/ 8 h 268"/>
                <a:gd name="T32" fmla="*/ 1971 w 3930"/>
                <a:gd name="T33" fmla="*/ 8 h 268"/>
                <a:gd name="T34" fmla="*/ 2044 w 3930"/>
                <a:gd name="T35" fmla="*/ 111 h 268"/>
                <a:gd name="T36" fmla="*/ 2130 w 3930"/>
                <a:gd name="T37" fmla="*/ 253 h 268"/>
                <a:gd name="T38" fmla="*/ 2613 w 3930"/>
                <a:gd name="T39" fmla="*/ 115 h 268"/>
                <a:gd name="T40" fmla="*/ 2693 w 3930"/>
                <a:gd name="T41" fmla="*/ 111 h 268"/>
                <a:gd name="T42" fmla="*/ 2700 w 3930"/>
                <a:gd name="T43" fmla="*/ 0 h 268"/>
                <a:gd name="T44" fmla="*/ 2708 w 3930"/>
                <a:gd name="T45" fmla="*/ 111 h 268"/>
                <a:gd name="T46" fmla="*/ 2787 w 3930"/>
                <a:gd name="T47" fmla="*/ 115 h 268"/>
                <a:gd name="T48" fmla="*/ 3271 w 3930"/>
                <a:gd name="T49" fmla="*/ 253 h 268"/>
                <a:gd name="T50" fmla="*/ 3357 w 3930"/>
                <a:gd name="T51" fmla="*/ 111 h 268"/>
                <a:gd name="T52" fmla="*/ 3430 w 3930"/>
                <a:gd name="T53" fmla="*/ 8 h 268"/>
                <a:gd name="T54" fmla="*/ 3445 w 3930"/>
                <a:gd name="T55" fmla="*/ 8 h 268"/>
                <a:gd name="T56" fmla="*/ 3518 w 3930"/>
                <a:gd name="T57" fmla="*/ 111 h 268"/>
                <a:gd name="T58" fmla="*/ 3604 w 3930"/>
                <a:gd name="T59" fmla="*/ 253 h 268"/>
                <a:gd name="T60" fmla="*/ 3930 w 3930"/>
                <a:gd name="T61" fmla="*/ 261 h 268"/>
                <a:gd name="T62" fmla="*/ 3599 w 3930"/>
                <a:gd name="T63" fmla="*/ 268 h 268"/>
                <a:gd name="T64" fmla="*/ 3513 w 3930"/>
                <a:gd name="T65" fmla="*/ 126 h 268"/>
                <a:gd name="T66" fmla="*/ 3283 w 3930"/>
                <a:gd name="T67" fmla="*/ 263 h 268"/>
                <a:gd name="T68" fmla="*/ 2862 w 3930"/>
                <a:gd name="T69" fmla="*/ 268 h 268"/>
                <a:gd name="T70" fmla="*/ 2776 w 3930"/>
                <a:gd name="T71" fmla="*/ 126 h 268"/>
                <a:gd name="T72" fmla="*/ 2546 w 3930"/>
                <a:gd name="T73" fmla="*/ 263 h 268"/>
                <a:gd name="T74" fmla="*/ 2125 w 3930"/>
                <a:gd name="T75" fmla="*/ 268 h 268"/>
                <a:gd name="T76" fmla="*/ 2039 w 3930"/>
                <a:gd name="T77" fmla="*/ 126 h 268"/>
                <a:gd name="T78" fmla="*/ 1809 w 3930"/>
                <a:gd name="T79" fmla="*/ 263 h 268"/>
                <a:gd name="T80" fmla="*/ 1392 w 3930"/>
                <a:gd name="T81" fmla="*/ 268 h 268"/>
                <a:gd name="T82" fmla="*/ 1306 w 3930"/>
                <a:gd name="T83" fmla="*/ 126 h 268"/>
                <a:gd name="T84" fmla="*/ 1075 w 3930"/>
                <a:gd name="T85" fmla="*/ 263 h 268"/>
                <a:gd name="T86" fmla="*/ 655 w 3930"/>
                <a:gd name="T87" fmla="*/ 268 h 268"/>
                <a:gd name="T88" fmla="*/ 568 w 3930"/>
                <a:gd name="T89" fmla="*/ 126 h 268"/>
                <a:gd name="T90" fmla="*/ 338 w 3930"/>
                <a:gd name="T91" fmla="*/ 26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30" h="268">
                  <a:moveTo>
                    <a:pt x="338" y="263"/>
                  </a:moveTo>
                  <a:cubicBezTo>
                    <a:pt x="337" y="266"/>
                    <a:pt x="334" y="268"/>
                    <a:pt x="331" y="268"/>
                  </a:cubicBezTo>
                  <a:cubicBezTo>
                    <a:pt x="7" y="268"/>
                    <a:pt x="7" y="268"/>
                    <a:pt x="7" y="268"/>
                  </a:cubicBezTo>
                  <a:cubicBezTo>
                    <a:pt x="3" y="268"/>
                    <a:pt x="0" y="265"/>
                    <a:pt x="0" y="261"/>
                  </a:cubicBezTo>
                  <a:cubicBezTo>
                    <a:pt x="0" y="257"/>
                    <a:pt x="3" y="253"/>
                    <a:pt x="7" y="253"/>
                  </a:cubicBezTo>
                  <a:cubicBezTo>
                    <a:pt x="326" y="253"/>
                    <a:pt x="326" y="253"/>
                    <a:pt x="326" y="253"/>
                  </a:cubicBezTo>
                  <a:cubicBezTo>
                    <a:pt x="406" y="115"/>
                    <a:pt x="406" y="115"/>
                    <a:pt x="406" y="115"/>
                  </a:cubicBezTo>
                  <a:cubicBezTo>
                    <a:pt x="407" y="113"/>
                    <a:pt x="410" y="111"/>
                    <a:pt x="412" y="111"/>
                  </a:cubicBezTo>
                  <a:cubicBezTo>
                    <a:pt x="485" y="111"/>
                    <a:pt x="485" y="111"/>
                    <a:pt x="485" y="111"/>
                  </a:cubicBezTo>
                  <a:cubicBezTo>
                    <a:pt x="485" y="8"/>
                    <a:pt x="485" y="8"/>
                    <a:pt x="485" y="8"/>
                  </a:cubicBezTo>
                  <a:cubicBezTo>
                    <a:pt x="485" y="3"/>
                    <a:pt x="488" y="0"/>
                    <a:pt x="492" y="0"/>
                  </a:cubicBezTo>
                  <a:cubicBezTo>
                    <a:pt x="496" y="0"/>
                    <a:pt x="500" y="3"/>
                    <a:pt x="500" y="8"/>
                  </a:cubicBezTo>
                  <a:cubicBezTo>
                    <a:pt x="500" y="111"/>
                    <a:pt x="500" y="111"/>
                    <a:pt x="500" y="111"/>
                  </a:cubicBezTo>
                  <a:cubicBezTo>
                    <a:pt x="573" y="111"/>
                    <a:pt x="573" y="111"/>
                    <a:pt x="573" y="111"/>
                  </a:cubicBezTo>
                  <a:cubicBezTo>
                    <a:pt x="575" y="111"/>
                    <a:pt x="578" y="113"/>
                    <a:pt x="579" y="115"/>
                  </a:cubicBezTo>
                  <a:cubicBezTo>
                    <a:pt x="659" y="253"/>
                    <a:pt x="659" y="253"/>
                    <a:pt x="659" y="253"/>
                  </a:cubicBezTo>
                  <a:cubicBezTo>
                    <a:pt x="794" y="253"/>
                    <a:pt x="928" y="253"/>
                    <a:pt x="1063" y="253"/>
                  </a:cubicBezTo>
                  <a:cubicBezTo>
                    <a:pt x="1143" y="115"/>
                    <a:pt x="1143" y="115"/>
                    <a:pt x="1143" y="115"/>
                  </a:cubicBezTo>
                  <a:cubicBezTo>
                    <a:pt x="1144" y="113"/>
                    <a:pt x="1147" y="111"/>
                    <a:pt x="1149" y="111"/>
                  </a:cubicBezTo>
                  <a:cubicBezTo>
                    <a:pt x="1222" y="111"/>
                    <a:pt x="1222" y="111"/>
                    <a:pt x="1222" y="111"/>
                  </a:cubicBezTo>
                  <a:cubicBezTo>
                    <a:pt x="1222" y="8"/>
                    <a:pt x="1222" y="8"/>
                    <a:pt x="1222" y="8"/>
                  </a:cubicBezTo>
                  <a:cubicBezTo>
                    <a:pt x="1222" y="3"/>
                    <a:pt x="1225" y="0"/>
                    <a:pt x="1229" y="0"/>
                  </a:cubicBezTo>
                  <a:cubicBezTo>
                    <a:pt x="1234" y="0"/>
                    <a:pt x="1237" y="3"/>
                    <a:pt x="1237" y="8"/>
                  </a:cubicBezTo>
                  <a:cubicBezTo>
                    <a:pt x="1237" y="111"/>
                    <a:pt x="1237" y="111"/>
                    <a:pt x="1237" y="111"/>
                  </a:cubicBezTo>
                  <a:cubicBezTo>
                    <a:pt x="1310" y="111"/>
                    <a:pt x="1310" y="111"/>
                    <a:pt x="1310" y="111"/>
                  </a:cubicBezTo>
                  <a:cubicBezTo>
                    <a:pt x="1313" y="111"/>
                    <a:pt x="1315" y="113"/>
                    <a:pt x="1316" y="115"/>
                  </a:cubicBezTo>
                  <a:cubicBezTo>
                    <a:pt x="1396" y="253"/>
                    <a:pt x="1396" y="253"/>
                    <a:pt x="1396" y="253"/>
                  </a:cubicBezTo>
                  <a:cubicBezTo>
                    <a:pt x="1530" y="253"/>
                    <a:pt x="1663" y="253"/>
                    <a:pt x="1797" y="253"/>
                  </a:cubicBezTo>
                  <a:cubicBezTo>
                    <a:pt x="1876" y="115"/>
                    <a:pt x="1876" y="115"/>
                    <a:pt x="1876" y="115"/>
                  </a:cubicBezTo>
                  <a:cubicBezTo>
                    <a:pt x="1878" y="113"/>
                    <a:pt x="1880" y="111"/>
                    <a:pt x="1883" y="111"/>
                  </a:cubicBezTo>
                  <a:cubicBezTo>
                    <a:pt x="1955" y="111"/>
                    <a:pt x="1955" y="111"/>
                    <a:pt x="1955" y="111"/>
                  </a:cubicBezTo>
                  <a:cubicBezTo>
                    <a:pt x="1955" y="8"/>
                    <a:pt x="1955" y="8"/>
                    <a:pt x="1955" y="8"/>
                  </a:cubicBezTo>
                  <a:cubicBezTo>
                    <a:pt x="1955" y="3"/>
                    <a:pt x="1959" y="0"/>
                    <a:pt x="1963" y="0"/>
                  </a:cubicBezTo>
                  <a:cubicBezTo>
                    <a:pt x="1967" y="0"/>
                    <a:pt x="1971" y="3"/>
                    <a:pt x="1971" y="8"/>
                  </a:cubicBezTo>
                  <a:cubicBezTo>
                    <a:pt x="1971" y="111"/>
                    <a:pt x="1971" y="111"/>
                    <a:pt x="1971" y="111"/>
                  </a:cubicBezTo>
                  <a:cubicBezTo>
                    <a:pt x="2044" y="111"/>
                    <a:pt x="2044" y="111"/>
                    <a:pt x="2044" y="111"/>
                  </a:cubicBezTo>
                  <a:cubicBezTo>
                    <a:pt x="2046" y="111"/>
                    <a:pt x="2049" y="113"/>
                    <a:pt x="2050" y="115"/>
                  </a:cubicBezTo>
                  <a:cubicBezTo>
                    <a:pt x="2130" y="253"/>
                    <a:pt x="2130" y="253"/>
                    <a:pt x="2130" y="253"/>
                  </a:cubicBezTo>
                  <a:cubicBezTo>
                    <a:pt x="2264" y="253"/>
                    <a:pt x="2399" y="253"/>
                    <a:pt x="2534" y="253"/>
                  </a:cubicBezTo>
                  <a:cubicBezTo>
                    <a:pt x="2613" y="115"/>
                    <a:pt x="2613" y="115"/>
                    <a:pt x="2613" y="115"/>
                  </a:cubicBezTo>
                  <a:cubicBezTo>
                    <a:pt x="2615" y="113"/>
                    <a:pt x="2617" y="111"/>
                    <a:pt x="2620" y="111"/>
                  </a:cubicBezTo>
                  <a:cubicBezTo>
                    <a:pt x="2693" y="111"/>
                    <a:pt x="2693" y="111"/>
                    <a:pt x="2693" y="111"/>
                  </a:cubicBezTo>
                  <a:cubicBezTo>
                    <a:pt x="2693" y="8"/>
                    <a:pt x="2693" y="8"/>
                    <a:pt x="2693" y="8"/>
                  </a:cubicBezTo>
                  <a:cubicBezTo>
                    <a:pt x="2693" y="3"/>
                    <a:pt x="2696" y="0"/>
                    <a:pt x="2700" y="0"/>
                  </a:cubicBezTo>
                  <a:cubicBezTo>
                    <a:pt x="2704" y="0"/>
                    <a:pt x="2708" y="3"/>
                    <a:pt x="2708" y="8"/>
                  </a:cubicBezTo>
                  <a:cubicBezTo>
                    <a:pt x="2708" y="111"/>
                    <a:pt x="2708" y="111"/>
                    <a:pt x="2708" y="111"/>
                  </a:cubicBezTo>
                  <a:cubicBezTo>
                    <a:pt x="2781" y="111"/>
                    <a:pt x="2781" y="111"/>
                    <a:pt x="2781" y="111"/>
                  </a:cubicBezTo>
                  <a:cubicBezTo>
                    <a:pt x="2783" y="111"/>
                    <a:pt x="2786" y="113"/>
                    <a:pt x="2787" y="115"/>
                  </a:cubicBezTo>
                  <a:cubicBezTo>
                    <a:pt x="2867" y="253"/>
                    <a:pt x="2867" y="253"/>
                    <a:pt x="2867" y="253"/>
                  </a:cubicBezTo>
                  <a:cubicBezTo>
                    <a:pt x="3002" y="253"/>
                    <a:pt x="3136" y="253"/>
                    <a:pt x="3271" y="253"/>
                  </a:cubicBezTo>
                  <a:cubicBezTo>
                    <a:pt x="3351" y="115"/>
                    <a:pt x="3351" y="115"/>
                    <a:pt x="3351" y="115"/>
                  </a:cubicBezTo>
                  <a:cubicBezTo>
                    <a:pt x="3352" y="113"/>
                    <a:pt x="3355" y="111"/>
                    <a:pt x="3357" y="111"/>
                  </a:cubicBezTo>
                  <a:cubicBezTo>
                    <a:pt x="3430" y="111"/>
                    <a:pt x="3430" y="111"/>
                    <a:pt x="3430" y="111"/>
                  </a:cubicBezTo>
                  <a:cubicBezTo>
                    <a:pt x="3430" y="8"/>
                    <a:pt x="3430" y="8"/>
                    <a:pt x="3430" y="8"/>
                  </a:cubicBezTo>
                  <a:cubicBezTo>
                    <a:pt x="3430" y="3"/>
                    <a:pt x="3433" y="0"/>
                    <a:pt x="3437" y="0"/>
                  </a:cubicBezTo>
                  <a:cubicBezTo>
                    <a:pt x="3441" y="0"/>
                    <a:pt x="3445" y="3"/>
                    <a:pt x="3445" y="8"/>
                  </a:cubicBezTo>
                  <a:cubicBezTo>
                    <a:pt x="3445" y="111"/>
                    <a:pt x="3445" y="111"/>
                    <a:pt x="3445" y="111"/>
                  </a:cubicBezTo>
                  <a:cubicBezTo>
                    <a:pt x="3518" y="111"/>
                    <a:pt x="3518" y="111"/>
                    <a:pt x="3518" y="111"/>
                  </a:cubicBezTo>
                  <a:cubicBezTo>
                    <a:pt x="3520" y="111"/>
                    <a:pt x="3523" y="113"/>
                    <a:pt x="3524" y="115"/>
                  </a:cubicBezTo>
                  <a:cubicBezTo>
                    <a:pt x="3604" y="253"/>
                    <a:pt x="3604" y="253"/>
                    <a:pt x="3604" y="253"/>
                  </a:cubicBezTo>
                  <a:cubicBezTo>
                    <a:pt x="3923" y="253"/>
                    <a:pt x="3923" y="253"/>
                    <a:pt x="3923" y="253"/>
                  </a:cubicBezTo>
                  <a:cubicBezTo>
                    <a:pt x="3927" y="253"/>
                    <a:pt x="3930" y="257"/>
                    <a:pt x="3930" y="261"/>
                  </a:cubicBezTo>
                  <a:cubicBezTo>
                    <a:pt x="3930" y="265"/>
                    <a:pt x="3927" y="268"/>
                    <a:pt x="3923" y="268"/>
                  </a:cubicBezTo>
                  <a:cubicBezTo>
                    <a:pt x="3599" y="268"/>
                    <a:pt x="3599" y="268"/>
                    <a:pt x="3599" y="268"/>
                  </a:cubicBezTo>
                  <a:cubicBezTo>
                    <a:pt x="3596" y="268"/>
                    <a:pt x="3593" y="266"/>
                    <a:pt x="3592" y="263"/>
                  </a:cubicBezTo>
                  <a:cubicBezTo>
                    <a:pt x="3513" y="126"/>
                    <a:pt x="3513" y="126"/>
                    <a:pt x="3513" y="126"/>
                  </a:cubicBezTo>
                  <a:cubicBezTo>
                    <a:pt x="3463" y="126"/>
                    <a:pt x="3412" y="126"/>
                    <a:pt x="3362" y="126"/>
                  </a:cubicBezTo>
                  <a:cubicBezTo>
                    <a:pt x="3283" y="263"/>
                    <a:pt x="3283" y="263"/>
                    <a:pt x="3283" y="263"/>
                  </a:cubicBezTo>
                  <a:cubicBezTo>
                    <a:pt x="3282" y="266"/>
                    <a:pt x="3279" y="268"/>
                    <a:pt x="3276" y="268"/>
                  </a:cubicBezTo>
                  <a:cubicBezTo>
                    <a:pt x="3138" y="268"/>
                    <a:pt x="3000" y="268"/>
                    <a:pt x="2862" y="268"/>
                  </a:cubicBezTo>
                  <a:cubicBezTo>
                    <a:pt x="2859" y="268"/>
                    <a:pt x="2856" y="266"/>
                    <a:pt x="2855" y="263"/>
                  </a:cubicBezTo>
                  <a:cubicBezTo>
                    <a:pt x="2776" y="126"/>
                    <a:pt x="2776" y="126"/>
                    <a:pt x="2776" y="126"/>
                  </a:cubicBezTo>
                  <a:cubicBezTo>
                    <a:pt x="2726" y="126"/>
                    <a:pt x="2675" y="126"/>
                    <a:pt x="2624" y="126"/>
                  </a:cubicBezTo>
                  <a:cubicBezTo>
                    <a:pt x="2546" y="263"/>
                    <a:pt x="2546" y="263"/>
                    <a:pt x="2546" y="263"/>
                  </a:cubicBezTo>
                  <a:cubicBezTo>
                    <a:pt x="2545" y="266"/>
                    <a:pt x="2542" y="268"/>
                    <a:pt x="2538" y="268"/>
                  </a:cubicBezTo>
                  <a:cubicBezTo>
                    <a:pt x="2401" y="268"/>
                    <a:pt x="2263" y="268"/>
                    <a:pt x="2125" y="268"/>
                  </a:cubicBezTo>
                  <a:cubicBezTo>
                    <a:pt x="2122" y="268"/>
                    <a:pt x="2119" y="266"/>
                    <a:pt x="2118" y="263"/>
                  </a:cubicBezTo>
                  <a:cubicBezTo>
                    <a:pt x="2039" y="126"/>
                    <a:pt x="2039" y="126"/>
                    <a:pt x="2039" y="126"/>
                  </a:cubicBezTo>
                  <a:cubicBezTo>
                    <a:pt x="1989" y="126"/>
                    <a:pt x="1938" y="126"/>
                    <a:pt x="1887" y="126"/>
                  </a:cubicBezTo>
                  <a:cubicBezTo>
                    <a:pt x="1809" y="263"/>
                    <a:pt x="1809" y="263"/>
                    <a:pt x="1809" y="263"/>
                  </a:cubicBezTo>
                  <a:cubicBezTo>
                    <a:pt x="1808" y="266"/>
                    <a:pt x="1805" y="268"/>
                    <a:pt x="1801" y="268"/>
                  </a:cubicBezTo>
                  <a:cubicBezTo>
                    <a:pt x="1665" y="268"/>
                    <a:pt x="1528" y="268"/>
                    <a:pt x="1392" y="268"/>
                  </a:cubicBezTo>
                  <a:cubicBezTo>
                    <a:pt x="1388" y="268"/>
                    <a:pt x="1385" y="266"/>
                    <a:pt x="1384" y="263"/>
                  </a:cubicBezTo>
                  <a:cubicBezTo>
                    <a:pt x="1306" y="126"/>
                    <a:pt x="1306" y="126"/>
                    <a:pt x="1306" y="126"/>
                  </a:cubicBezTo>
                  <a:cubicBezTo>
                    <a:pt x="1255" y="126"/>
                    <a:pt x="1204" y="126"/>
                    <a:pt x="1154" y="126"/>
                  </a:cubicBezTo>
                  <a:cubicBezTo>
                    <a:pt x="1075" y="263"/>
                    <a:pt x="1075" y="263"/>
                    <a:pt x="1075" y="263"/>
                  </a:cubicBezTo>
                  <a:cubicBezTo>
                    <a:pt x="1074" y="266"/>
                    <a:pt x="1071" y="268"/>
                    <a:pt x="1068" y="268"/>
                  </a:cubicBezTo>
                  <a:cubicBezTo>
                    <a:pt x="930" y="268"/>
                    <a:pt x="792" y="268"/>
                    <a:pt x="655" y="268"/>
                  </a:cubicBezTo>
                  <a:cubicBezTo>
                    <a:pt x="651" y="268"/>
                    <a:pt x="648" y="266"/>
                    <a:pt x="647" y="263"/>
                  </a:cubicBezTo>
                  <a:cubicBezTo>
                    <a:pt x="568" y="126"/>
                    <a:pt x="568" y="126"/>
                    <a:pt x="568" y="126"/>
                  </a:cubicBezTo>
                  <a:cubicBezTo>
                    <a:pt x="518" y="126"/>
                    <a:pt x="467" y="126"/>
                    <a:pt x="417" y="126"/>
                  </a:cubicBezTo>
                  <a:cubicBezTo>
                    <a:pt x="338" y="263"/>
                    <a:pt x="338" y="263"/>
                    <a:pt x="338" y="263"/>
                  </a:cubicBez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5" name="Freeform 8"/>
            <p:cNvSpPr/>
            <p:nvPr>
              <p:custDataLst>
                <p:tags r:id="rId2"/>
              </p:custDataLst>
            </p:nvPr>
          </p:nvSpPr>
          <p:spPr bwMode="auto">
            <a:xfrm>
              <a:off x="1894097"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6" name="Freeform 10"/>
            <p:cNvSpPr/>
            <p:nvPr>
              <p:custDataLst>
                <p:tags r:id="rId3"/>
              </p:custDataLst>
            </p:nvPr>
          </p:nvSpPr>
          <p:spPr bwMode="auto">
            <a:xfrm>
              <a:off x="3843706"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 name="Freeform 12"/>
            <p:cNvSpPr/>
            <p:nvPr>
              <p:custDataLst>
                <p:tags r:id="rId4"/>
              </p:custDataLst>
            </p:nvPr>
          </p:nvSpPr>
          <p:spPr bwMode="auto">
            <a:xfrm>
              <a:off x="578538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 name="Freeform 14"/>
            <p:cNvSpPr/>
            <p:nvPr>
              <p:custDataLst>
                <p:tags r:id="rId5"/>
              </p:custDataLst>
            </p:nvPr>
          </p:nvSpPr>
          <p:spPr bwMode="auto">
            <a:xfrm>
              <a:off x="773499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9" name="Freeform 22"/>
            <p:cNvSpPr/>
            <p:nvPr>
              <p:custDataLst>
                <p:tags r:id="rId6"/>
              </p:custDataLst>
            </p:nvPr>
          </p:nvSpPr>
          <p:spPr bwMode="auto">
            <a:xfrm>
              <a:off x="9684604"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10" name="Freeform 23"/>
          <p:cNvSpPr>
            <a:spLocks noEditPoints="1"/>
          </p:cNvSpPr>
          <p:nvPr>
            <p:custDataLst>
              <p:tags r:id="rId7"/>
            </p:custDataLst>
          </p:nvPr>
        </p:nvSpPr>
        <p:spPr bwMode="auto">
          <a:xfrm>
            <a:off x="3177534"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1" name="Freeform 24"/>
          <p:cNvSpPr>
            <a:spLocks noEditPoints="1"/>
          </p:cNvSpPr>
          <p:nvPr>
            <p:custDataLst>
              <p:tags r:id="rId8"/>
            </p:custDataLst>
          </p:nvPr>
        </p:nvSpPr>
        <p:spPr bwMode="auto">
          <a:xfrm>
            <a:off x="5132431"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2" name="Freeform 25"/>
          <p:cNvSpPr>
            <a:spLocks noEditPoints="1"/>
          </p:cNvSpPr>
          <p:nvPr>
            <p:custDataLst>
              <p:tags r:id="rId9"/>
            </p:custDataLst>
          </p:nvPr>
        </p:nvSpPr>
        <p:spPr bwMode="auto">
          <a:xfrm>
            <a:off x="7051640"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3" name="Freeform 26"/>
          <p:cNvSpPr>
            <a:spLocks noEditPoints="1"/>
          </p:cNvSpPr>
          <p:nvPr>
            <p:custDataLst>
              <p:tags r:id="rId10"/>
            </p:custDataLst>
          </p:nvPr>
        </p:nvSpPr>
        <p:spPr bwMode="auto">
          <a:xfrm>
            <a:off x="9030329"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grpSp>
        <p:nvGrpSpPr>
          <p:cNvPr id="14" name="Group 13"/>
          <p:cNvGrpSpPr/>
          <p:nvPr/>
        </p:nvGrpSpPr>
        <p:grpSpPr>
          <a:xfrm>
            <a:off x="1044199" y="1875591"/>
            <a:ext cx="10112857" cy="2026273"/>
            <a:chOff x="1044199" y="1875591"/>
            <a:chExt cx="10112857" cy="2026273"/>
          </a:xfrm>
        </p:grpSpPr>
        <p:sp>
          <p:nvSpPr>
            <p:cNvPr id="15" name="Freeform 7"/>
            <p:cNvSpPr/>
            <p:nvPr>
              <p:custDataLst>
                <p:tags r:id="rId11"/>
              </p:custDataLst>
            </p:nvPr>
          </p:nvSpPr>
          <p:spPr bwMode="auto">
            <a:xfrm>
              <a:off x="1537219"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6" name="Freeform 9"/>
            <p:cNvSpPr/>
            <p:nvPr>
              <p:custDataLst>
                <p:tags r:id="rId12"/>
              </p:custDataLst>
            </p:nvPr>
          </p:nvSpPr>
          <p:spPr bwMode="auto">
            <a:xfrm>
              <a:off x="348682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7" name="Freeform 11"/>
            <p:cNvSpPr/>
            <p:nvPr>
              <p:custDataLst>
                <p:tags r:id="rId13"/>
              </p:custDataLst>
            </p:nvPr>
          </p:nvSpPr>
          <p:spPr bwMode="auto">
            <a:xfrm>
              <a:off x="5428508" y="2306488"/>
              <a:ext cx="1334987" cy="1160513"/>
            </a:xfrm>
            <a:custGeom>
              <a:avLst/>
              <a:gdLst>
                <a:gd name="T0" fmla="*/ 252 w 1010"/>
                <a:gd name="T1" fmla="*/ 0 h 878"/>
                <a:gd name="T2" fmla="*/ 758 w 1010"/>
                <a:gd name="T3" fmla="*/ 0 h 878"/>
                <a:gd name="T4" fmla="*/ 1010 w 1010"/>
                <a:gd name="T5" fmla="*/ 439 h 878"/>
                <a:gd name="T6" fmla="*/ 758 w 1010"/>
                <a:gd name="T7" fmla="*/ 878 h 878"/>
                <a:gd name="T8" fmla="*/ 252 w 1010"/>
                <a:gd name="T9" fmla="*/ 878 h 878"/>
                <a:gd name="T10" fmla="*/ 0 w 1010"/>
                <a:gd name="T11" fmla="*/ 439 h 878"/>
                <a:gd name="T12" fmla="*/ 252 w 1010"/>
                <a:gd name="T13" fmla="*/ 0 h 878"/>
                <a:gd name="T14" fmla="*/ 252 w 1010"/>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0" h="878">
                  <a:moveTo>
                    <a:pt x="252" y="0"/>
                  </a:moveTo>
                  <a:lnTo>
                    <a:pt x="758" y="0"/>
                  </a:lnTo>
                  <a:lnTo>
                    <a:pt x="1010" y="439"/>
                  </a:lnTo>
                  <a:lnTo>
                    <a:pt x="758" y="878"/>
                  </a:lnTo>
                  <a:lnTo>
                    <a:pt x="252" y="878"/>
                  </a:lnTo>
                  <a:lnTo>
                    <a:pt x="0" y="439"/>
                  </a:lnTo>
                  <a:lnTo>
                    <a:pt x="252" y="0"/>
                  </a:lnTo>
                  <a:lnTo>
                    <a:pt x="252"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18" name="Freeform 13"/>
            <p:cNvSpPr/>
            <p:nvPr>
              <p:custDataLst>
                <p:tags r:id="rId14"/>
              </p:custDataLst>
            </p:nvPr>
          </p:nvSpPr>
          <p:spPr bwMode="auto">
            <a:xfrm>
              <a:off x="737811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19" name="Freeform 15"/>
            <p:cNvSpPr/>
            <p:nvPr>
              <p:custDataLst>
                <p:tags r:id="rId15"/>
              </p:custDataLst>
            </p:nvPr>
          </p:nvSpPr>
          <p:spPr bwMode="auto">
            <a:xfrm>
              <a:off x="1044199" y="1875591"/>
              <a:ext cx="2323670" cy="2026273"/>
            </a:xfrm>
            <a:custGeom>
              <a:avLst/>
              <a:gdLst>
                <a:gd name="T0" fmla="*/ 874 w 878"/>
                <a:gd name="T1" fmla="*/ 371 h 765"/>
                <a:gd name="T2" fmla="*/ 834 w 878"/>
                <a:gd name="T3" fmla="*/ 301 h 765"/>
                <a:gd name="T4" fmla="*/ 808 w 878"/>
                <a:gd name="T5" fmla="*/ 255 h 765"/>
                <a:gd name="T6" fmla="*/ 667 w 878"/>
                <a:gd name="T7" fmla="*/ 12 h 765"/>
                <a:gd name="T8" fmla="*/ 647 w 878"/>
                <a:gd name="T9" fmla="*/ 0 h 765"/>
                <a:gd name="T10" fmla="*/ 231 w 878"/>
                <a:gd name="T11" fmla="*/ 0 h 765"/>
                <a:gd name="T12" fmla="*/ 212 w 878"/>
                <a:gd name="T13" fmla="*/ 11 h 765"/>
                <a:gd name="T14" fmla="*/ 4 w 878"/>
                <a:gd name="T15" fmla="*/ 371 h 765"/>
                <a:gd name="T16" fmla="*/ 4 w 878"/>
                <a:gd name="T17" fmla="*/ 393 h 765"/>
                <a:gd name="T18" fmla="*/ 211 w 878"/>
                <a:gd name="T19" fmla="*/ 752 h 765"/>
                <a:gd name="T20" fmla="*/ 231 w 878"/>
                <a:gd name="T21" fmla="*/ 765 h 765"/>
                <a:gd name="T22" fmla="*/ 647 w 878"/>
                <a:gd name="T23" fmla="*/ 765 h 765"/>
                <a:gd name="T24" fmla="*/ 666 w 878"/>
                <a:gd name="T25" fmla="*/ 753 h 765"/>
                <a:gd name="T26" fmla="*/ 808 w 878"/>
                <a:gd name="T27" fmla="*/ 509 h 765"/>
                <a:gd name="T28" fmla="*/ 781 w 878"/>
                <a:gd name="T29" fmla="*/ 464 h 765"/>
                <a:gd name="T30" fmla="*/ 634 w 878"/>
                <a:gd name="T31" fmla="*/ 719 h 765"/>
                <a:gd name="T32" fmla="*/ 244 w 878"/>
                <a:gd name="T33" fmla="*/ 719 h 765"/>
                <a:gd name="T34" fmla="*/ 50 w 878"/>
                <a:gd name="T35" fmla="*/ 382 h 765"/>
                <a:gd name="T36" fmla="*/ 244 w 878"/>
                <a:gd name="T37" fmla="*/ 45 h 765"/>
                <a:gd name="T38" fmla="*/ 634 w 878"/>
                <a:gd name="T39" fmla="*/ 45 h 765"/>
                <a:gd name="T40" fmla="*/ 781 w 878"/>
                <a:gd name="T41" fmla="*/ 301 h 765"/>
                <a:gd name="T42" fmla="*/ 808 w 878"/>
                <a:gd name="T43" fmla="*/ 346 h 765"/>
                <a:gd name="T44" fmla="*/ 828 w 878"/>
                <a:gd name="T45" fmla="*/ 382 h 765"/>
                <a:gd name="T46" fmla="*/ 808 w 878"/>
                <a:gd name="T47" fmla="*/ 418 h 765"/>
                <a:gd name="T48" fmla="*/ 834 w 878"/>
                <a:gd name="T49" fmla="*/ 46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834" y="301"/>
                    <a:pt x="834" y="301"/>
                    <a:pt x="834" y="301"/>
                  </a:cubicBezTo>
                  <a:cubicBezTo>
                    <a:pt x="808" y="255"/>
                    <a:pt x="808" y="255"/>
                    <a:pt x="808" y="255"/>
                  </a:cubicBezTo>
                  <a:cubicBezTo>
                    <a:pt x="667" y="12"/>
                    <a:pt x="667" y="12"/>
                    <a:pt x="667" y="12"/>
                  </a:cubicBezTo>
                  <a:cubicBezTo>
                    <a:pt x="664" y="5"/>
                    <a:pt x="656" y="0"/>
                    <a:pt x="647" y="0"/>
                  </a:cubicBezTo>
                  <a:cubicBezTo>
                    <a:pt x="231" y="0"/>
                    <a:pt x="231" y="0"/>
                    <a:pt x="231" y="0"/>
                  </a:cubicBezTo>
                  <a:cubicBezTo>
                    <a:pt x="223" y="0"/>
                    <a:pt x="216" y="4"/>
                    <a:pt x="212" y="11"/>
                  </a:cubicBezTo>
                  <a:cubicBezTo>
                    <a:pt x="4" y="371"/>
                    <a:pt x="4" y="371"/>
                    <a:pt x="4" y="371"/>
                  </a:cubicBezTo>
                  <a:cubicBezTo>
                    <a:pt x="0" y="377"/>
                    <a:pt x="0" y="386"/>
                    <a:pt x="4" y="393"/>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08" y="509"/>
                    <a:pt x="808" y="509"/>
                    <a:pt x="808" y="509"/>
                  </a:cubicBezTo>
                  <a:cubicBezTo>
                    <a:pt x="781" y="464"/>
                    <a:pt x="781" y="464"/>
                    <a:pt x="781" y="464"/>
                  </a:cubicBezTo>
                  <a:cubicBezTo>
                    <a:pt x="634" y="719"/>
                    <a:pt x="634" y="719"/>
                    <a:pt x="634" y="719"/>
                  </a:cubicBezTo>
                  <a:cubicBezTo>
                    <a:pt x="244" y="719"/>
                    <a:pt x="244" y="719"/>
                    <a:pt x="244" y="719"/>
                  </a:cubicBezTo>
                  <a:cubicBezTo>
                    <a:pt x="50" y="382"/>
                    <a:pt x="50" y="382"/>
                    <a:pt x="50" y="382"/>
                  </a:cubicBezTo>
                  <a:cubicBezTo>
                    <a:pt x="244" y="45"/>
                    <a:pt x="244" y="45"/>
                    <a:pt x="244" y="45"/>
                  </a:cubicBezTo>
                  <a:cubicBezTo>
                    <a:pt x="634" y="45"/>
                    <a:pt x="634" y="45"/>
                    <a:pt x="634" y="45"/>
                  </a:cubicBezTo>
                  <a:cubicBezTo>
                    <a:pt x="781" y="301"/>
                    <a:pt x="781" y="301"/>
                    <a:pt x="781" y="301"/>
                  </a:cubicBezTo>
                  <a:cubicBezTo>
                    <a:pt x="808" y="346"/>
                    <a:pt x="808" y="346"/>
                    <a:pt x="808" y="346"/>
                  </a:cubicBezTo>
                  <a:cubicBezTo>
                    <a:pt x="828" y="382"/>
                    <a:pt x="828" y="382"/>
                    <a:pt x="828" y="382"/>
                  </a:cubicBezTo>
                  <a:cubicBezTo>
                    <a:pt x="808" y="418"/>
                    <a:pt x="808" y="418"/>
                    <a:pt x="808" y="418"/>
                  </a:cubicBezTo>
                  <a:cubicBezTo>
                    <a:pt x="834" y="463"/>
                    <a:pt x="834" y="463"/>
                    <a:pt x="834" y="463"/>
                  </a:cubicBezTo>
                  <a:cubicBezTo>
                    <a:pt x="874" y="394"/>
                    <a:pt x="874" y="394"/>
                    <a:pt x="874" y="394"/>
                  </a:cubicBezTo>
                  <a:cubicBezTo>
                    <a:pt x="878" y="387"/>
                    <a:pt x="878" y="378"/>
                    <a:pt x="874" y="371"/>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0" name="Freeform 16"/>
            <p:cNvSpPr>
              <a:spLocks noEditPoints="1"/>
            </p:cNvSpPr>
            <p:nvPr>
              <p:custDataLst>
                <p:tags r:id="rId16"/>
              </p:custDataLst>
            </p:nvPr>
          </p:nvSpPr>
          <p:spPr bwMode="auto">
            <a:xfrm>
              <a:off x="2993809" y="1875591"/>
              <a:ext cx="2326314" cy="2026273"/>
            </a:xfrm>
            <a:custGeom>
              <a:avLst/>
              <a:gdLst>
                <a:gd name="T0" fmla="*/ 874 w 879"/>
                <a:gd name="T1" fmla="*/ 371 h 765"/>
                <a:gd name="T2" fmla="*/ 832 w 879"/>
                <a:gd name="T3" fmla="*/ 298 h 765"/>
                <a:gd name="T4" fmla="*/ 806 w 879"/>
                <a:gd name="T5" fmla="*/ 252 h 765"/>
                <a:gd name="T6" fmla="*/ 667 w 879"/>
                <a:gd name="T7" fmla="*/ 12 h 765"/>
                <a:gd name="T8" fmla="*/ 647 w 879"/>
                <a:gd name="T9" fmla="*/ 0 h 765"/>
                <a:gd name="T10" fmla="*/ 231 w 879"/>
                <a:gd name="T11" fmla="*/ 0 h 765"/>
                <a:gd name="T12" fmla="*/ 212 w 879"/>
                <a:gd name="T13" fmla="*/ 11 h 765"/>
                <a:gd name="T14" fmla="*/ 71 w 879"/>
                <a:gd name="T15" fmla="*/ 255 h 765"/>
                <a:gd name="T16" fmla="*/ 97 w 879"/>
                <a:gd name="T17" fmla="*/ 301 h 765"/>
                <a:gd name="T18" fmla="*/ 244 w 879"/>
                <a:gd name="T19" fmla="*/ 45 h 765"/>
                <a:gd name="T20" fmla="*/ 634 w 879"/>
                <a:gd name="T21" fmla="*/ 45 h 765"/>
                <a:gd name="T22" fmla="*/ 780 w 879"/>
                <a:gd name="T23" fmla="*/ 298 h 765"/>
                <a:gd name="T24" fmla="*/ 806 w 879"/>
                <a:gd name="T25" fmla="*/ 343 h 765"/>
                <a:gd name="T26" fmla="*/ 829 w 879"/>
                <a:gd name="T27" fmla="*/ 382 h 765"/>
                <a:gd name="T28" fmla="*/ 806 w 879"/>
                <a:gd name="T29" fmla="*/ 421 h 765"/>
                <a:gd name="T30" fmla="*/ 832 w 879"/>
                <a:gd name="T31" fmla="*/ 467 h 765"/>
                <a:gd name="T32" fmla="*/ 874 w 879"/>
                <a:gd name="T33" fmla="*/ 394 h 765"/>
                <a:gd name="T34" fmla="*/ 874 w 879"/>
                <a:gd name="T35" fmla="*/ 371 h 765"/>
                <a:gd name="T36" fmla="*/ 634 w 879"/>
                <a:gd name="T37" fmla="*/ 719 h 765"/>
                <a:gd name="T38" fmla="*/ 244 w 879"/>
                <a:gd name="T39" fmla="*/ 719 h 765"/>
                <a:gd name="T40" fmla="*/ 97 w 879"/>
                <a:gd name="T41" fmla="*/ 463 h 765"/>
                <a:gd name="T42" fmla="*/ 71 w 879"/>
                <a:gd name="T43" fmla="*/ 418 h 765"/>
                <a:gd name="T44" fmla="*/ 50 w 879"/>
                <a:gd name="T45" fmla="*/ 382 h 765"/>
                <a:gd name="T46" fmla="*/ 71 w 879"/>
                <a:gd name="T47" fmla="*/ 346 h 765"/>
                <a:gd name="T48" fmla="*/ 44 w 879"/>
                <a:gd name="T49" fmla="*/ 301 h 765"/>
                <a:gd name="T50" fmla="*/ 4 w 879"/>
                <a:gd name="T51" fmla="*/ 371 h 765"/>
                <a:gd name="T52" fmla="*/ 4 w 879"/>
                <a:gd name="T53" fmla="*/ 393 h 765"/>
                <a:gd name="T54" fmla="*/ 44 w 879"/>
                <a:gd name="T55" fmla="*/ 464 h 765"/>
                <a:gd name="T56" fmla="*/ 71 w 879"/>
                <a:gd name="T57" fmla="*/ 509 h 765"/>
                <a:gd name="T58" fmla="*/ 211 w 879"/>
                <a:gd name="T59" fmla="*/ 752 h 765"/>
                <a:gd name="T60" fmla="*/ 231 w 879"/>
                <a:gd name="T61" fmla="*/ 765 h 765"/>
                <a:gd name="T62" fmla="*/ 647 w 879"/>
                <a:gd name="T63" fmla="*/ 765 h 765"/>
                <a:gd name="T64" fmla="*/ 667 w 879"/>
                <a:gd name="T65" fmla="*/ 753 h 765"/>
                <a:gd name="T66" fmla="*/ 806 w 879"/>
                <a:gd name="T67" fmla="*/ 512 h 765"/>
                <a:gd name="T68" fmla="*/ 780 w 879"/>
                <a:gd name="T69" fmla="*/ 467 h 765"/>
                <a:gd name="T70" fmla="*/ 634 w 879"/>
                <a:gd name="T71" fmla="*/ 719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874" y="371"/>
                  </a:moveTo>
                  <a:cubicBezTo>
                    <a:pt x="832" y="298"/>
                    <a:pt x="832" y="298"/>
                    <a:pt x="832" y="298"/>
                  </a:cubicBezTo>
                  <a:cubicBezTo>
                    <a:pt x="806" y="252"/>
                    <a:pt x="806" y="252"/>
                    <a:pt x="806" y="252"/>
                  </a:cubicBezTo>
                  <a:cubicBezTo>
                    <a:pt x="667" y="12"/>
                    <a:pt x="667" y="12"/>
                    <a:pt x="667" y="12"/>
                  </a:cubicBezTo>
                  <a:cubicBezTo>
                    <a:pt x="664" y="5"/>
                    <a:pt x="656" y="0"/>
                    <a:pt x="647" y="0"/>
                  </a:cubicBezTo>
                  <a:cubicBezTo>
                    <a:pt x="231" y="0"/>
                    <a:pt x="231" y="0"/>
                    <a:pt x="231" y="0"/>
                  </a:cubicBezTo>
                  <a:cubicBezTo>
                    <a:pt x="224" y="0"/>
                    <a:pt x="216" y="4"/>
                    <a:pt x="212" y="11"/>
                  </a:cubicBezTo>
                  <a:cubicBezTo>
                    <a:pt x="71" y="255"/>
                    <a:pt x="71" y="255"/>
                    <a:pt x="71" y="255"/>
                  </a:cubicBezTo>
                  <a:cubicBezTo>
                    <a:pt x="97" y="301"/>
                    <a:pt x="97" y="301"/>
                    <a:pt x="97" y="301"/>
                  </a:cubicBezTo>
                  <a:cubicBezTo>
                    <a:pt x="244" y="45"/>
                    <a:pt x="244" y="45"/>
                    <a:pt x="244" y="45"/>
                  </a:cubicBezTo>
                  <a:cubicBezTo>
                    <a:pt x="634" y="45"/>
                    <a:pt x="634" y="45"/>
                    <a:pt x="634" y="45"/>
                  </a:cubicBezTo>
                  <a:cubicBezTo>
                    <a:pt x="780" y="298"/>
                    <a:pt x="780" y="298"/>
                    <a:pt x="780" y="298"/>
                  </a:cubicBezTo>
                  <a:cubicBezTo>
                    <a:pt x="806" y="343"/>
                    <a:pt x="806" y="343"/>
                    <a:pt x="806" y="343"/>
                  </a:cubicBezTo>
                  <a:cubicBezTo>
                    <a:pt x="829" y="382"/>
                    <a:pt x="829" y="382"/>
                    <a:pt x="829" y="382"/>
                  </a:cubicBezTo>
                  <a:cubicBezTo>
                    <a:pt x="806" y="421"/>
                    <a:pt x="806" y="421"/>
                    <a:pt x="806" y="421"/>
                  </a:cubicBezTo>
                  <a:cubicBezTo>
                    <a:pt x="832" y="467"/>
                    <a:pt x="832" y="467"/>
                    <a:pt x="832" y="467"/>
                  </a:cubicBezTo>
                  <a:cubicBezTo>
                    <a:pt x="874" y="394"/>
                    <a:pt x="874" y="394"/>
                    <a:pt x="874" y="394"/>
                  </a:cubicBezTo>
                  <a:cubicBezTo>
                    <a:pt x="878" y="387"/>
                    <a:pt x="879" y="378"/>
                    <a:pt x="874" y="371"/>
                  </a:cubicBezTo>
                  <a:close/>
                  <a:moveTo>
                    <a:pt x="634" y="719"/>
                  </a:moveTo>
                  <a:cubicBezTo>
                    <a:pt x="244" y="719"/>
                    <a:pt x="244" y="719"/>
                    <a:pt x="244" y="719"/>
                  </a:cubicBezTo>
                  <a:cubicBezTo>
                    <a:pt x="97" y="463"/>
                    <a:pt x="97" y="463"/>
                    <a:pt x="97" y="463"/>
                  </a:cubicBezTo>
                  <a:cubicBezTo>
                    <a:pt x="71" y="418"/>
                    <a:pt x="71" y="418"/>
                    <a:pt x="71" y="418"/>
                  </a:cubicBezTo>
                  <a:cubicBezTo>
                    <a:pt x="50" y="382"/>
                    <a:pt x="50" y="382"/>
                    <a:pt x="50" y="382"/>
                  </a:cubicBezTo>
                  <a:cubicBezTo>
                    <a:pt x="71" y="346"/>
                    <a:pt x="71" y="346"/>
                    <a:pt x="71" y="346"/>
                  </a:cubicBezTo>
                  <a:cubicBezTo>
                    <a:pt x="44" y="301"/>
                    <a:pt x="44" y="301"/>
                    <a:pt x="44" y="301"/>
                  </a:cubicBezTo>
                  <a:cubicBezTo>
                    <a:pt x="4" y="371"/>
                    <a:pt x="4" y="371"/>
                    <a:pt x="4" y="371"/>
                  </a:cubicBezTo>
                  <a:cubicBezTo>
                    <a:pt x="0" y="377"/>
                    <a:pt x="0" y="386"/>
                    <a:pt x="4" y="393"/>
                  </a:cubicBezTo>
                  <a:cubicBezTo>
                    <a:pt x="44" y="464"/>
                    <a:pt x="44" y="464"/>
                    <a:pt x="44" y="464"/>
                  </a:cubicBezTo>
                  <a:cubicBezTo>
                    <a:pt x="71" y="509"/>
                    <a:pt x="71" y="509"/>
                    <a:pt x="71" y="509"/>
                  </a:cubicBezTo>
                  <a:cubicBezTo>
                    <a:pt x="211" y="752"/>
                    <a:pt x="211" y="752"/>
                    <a:pt x="211" y="752"/>
                  </a:cubicBezTo>
                  <a:cubicBezTo>
                    <a:pt x="215" y="759"/>
                    <a:pt x="222" y="765"/>
                    <a:pt x="231" y="765"/>
                  </a:cubicBezTo>
                  <a:cubicBezTo>
                    <a:pt x="647" y="765"/>
                    <a:pt x="647" y="765"/>
                    <a:pt x="647" y="765"/>
                  </a:cubicBezTo>
                  <a:cubicBezTo>
                    <a:pt x="655" y="765"/>
                    <a:pt x="662" y="761"/>
                    <a:pt x="667" y="753"/>
                  </a:cubicBezTo>
                  <a:cubicBezTo>
                    <a:pt x="806" y="512"/>
                    <a:pt x="806" y="512"/>
                    <a:pt x="806" y="512"/>
                  </a:cubicBezTo>
                  <a:cubicBezTo>
                    <a:pt x="780" y="467"/>
                    <a:pt x="780" y="467"/>
                    <a:pt x="780" y="467"/>
                  </a:cubicBezTo>
                  <a:lnTo>
                    <a:pt x="634" y="71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1" name="Freeform 17"/>
            <p:cNvSpPr>
              <a:spLocks noEditPoints="1"/>
            </p:cNvSpPr>
            <p:nvPr>
              <p:custDataLst>
                <p:tags r:id="rId17"/>
              </p:custDataLst>
            </p:nvPr>
          </p:nvSpPr>
          <p:spPr bwMode="auto">
            <a:xfrm>
              <a:off x="4932844" y="1875591"/>
              <a:ext cx="2326314" cy="2026273"/>
            </a:xfrm>
            <a:custGeom>
              <a:avLst/>
              <a:gdLst>
                <a:gd name="T0" fmla="*/ 634 w 879"/>
                <a:gd name="T1" fmla="*/ 719 h 765"/>
                <a:gd name="T2" fmla="*/ 245 w 879"/>
                <a:gd name="T3" fmla="*/ 719 h 765"/>
                <a:gd name="T4" fmla="*/ 99 w 879"/>
                <a:gd name="T5" fmla="*/ 467 h 765"/>
                <a:gd name="T6" fmla="*/ 73 w 879"/>
                <a:gd name="T7" fmla="*/ 421 h 765"/>
                <a:gd name="T8" fmla="*/ 50 w 879"/>
                <a:gd name="T9" fmla="*/ 382 h 765"/>
                <a:gd name="T10" fmla="*/ 73 w 879"/>
                <a:gd name="T11" fmla="*/ 343 h 765"/>
                <a:gd name="T12" fmla="*/ 47 w 879"/>
                <a:gd name="T13" fmla="*/ 298 h 765"/>
                <a:gd name="T14" fmla="*/ 5 w 879"/>
                <a:gd name="T15" fmla="*/ 371 h 765"/>
                <a:gd name="T16" fmla="*/ 5 w 879"/>
                <a:gd name="T17" fmla="*/ 393 h 765"/>
                <a:gd name="T18" fmla="*/ 47 w 879"/>
                <a:gd name="T19" fmla="*/ 467 h 765"/>
                <a:gd name="T20" fmla="*/ 73 w 879"/>
                <a:gd name="T21" fmla="*/ 512 h 765"/>
                <a:gd name="T22" fmla="*/ 212 w 879"/>
                <a:gd name="T23" fmla="*/ 752 h 765"/>
                <a:gd name="T24" fmla="*/ 232 w 879"/>
                <a:gd name="T25" fmla="*/ 765 h 765"/>
                <a:gd name="T26" fmla="*/ 648 w 879"/>
                <a:gd name="T27" fmla="*/ 765 h 765"/>
                <a:gd name="T28" fmla="*/ 667 w 879"/>
                <a:gd name="T29" fmla="*/ 753 h 765"/>
                <a:gd name="T30" fmla="*/ 808 w 879"/>
                <a:gd name="T31" fmla="*/ 509 h 765"/>
                <a:gd name="T32" fmla="*/ 782 w 879"/>
                <a:gd name="T33" fmla="*/ 464 h 765"/>
                <a:gd name="T34" fmla="*/ 634 w 879"/>
                <a:gd name="T35" fmla="*/ 719 h 765"/>
                <a:gd name="T36" fmla="*/ 875 w 879"/>
                <a:gd name="T37" fmla="*/ 371 h 765"/>
                <a:gd name="T38" fmla="*/ 834 w 879"/>
                <a:gd name="T39" fmla="*/ 301 h 765"/>
                <a:gd name="T40" fmla="*/ 808 w 879"/>
                <a:gd name="T41" fmla="*/ 255 h 765"/>
                <a:gd name="T42" fmla="*/ 668 w 879"/>
                <a:gd name="T43" fmla="*/ 12 h 765"/>
                <a:gd name="T44" fmla="*/ 648 w 879"/>
                <a:gd name="T45" fmla="*/ 0 h 765"/>
                <a:gd name="T46" fmla="*/ 232 w 879"/>
                <a:gd name="T47" fmla="*/ 0 h 765"/>
                <a:gd name="T48" fmla="*/ 212 w 879"/>
                <a:gd name="T49" fmla="*/ 11 h 765"/>
                <a:gd name="T50" fmla="*/ 73 w 879"/>
                <a:gd name="T51" fmla="*/ 252 h 765"/>
                <a:gd name="T52" fmla="*/ 99 w 879"/>
                <a:gd name="T53" fmla="*/ 298 h 765"/>
                <a:gd name="T54" fmla="*/ 245 w 879"/>
                <a:gd name="T55" fmla="*/ 45 h 765"/>
                <a:gd name="T56" fmla="*/ 634 w 879"/>
                <a:gd name="T57" fmla="*/ 45 h 765"/>
                <a:gd name="T58" fmla="*/ 782 w 879"/>
                <a:gd name="T59" fmla="*/ 301 h 765"/>
                <a:gd name="T60" fmla="*/ 808 w 879"/>
                <a:gd name="T61" fmla="*/ 346 h 765"/>
                <a:gd name="T62" fmla="*/ 829 w 879"/>
                <a:gd name="T63" fmla="*/ 382 h 765"/>
                <a:gd name="T64" fmla="*/ 808 w 879"/>
                <a:gd name="T65" fmla="*/ 418 h 765"/>
                <a:gd name="T66" fmla="*/ 834 w 879"/>
                <a:gd name="T67" fmla="*/ 464 h 765"/>
                <a:gd name="T68" fmla="*/ 875 w 879"/>
                <a:gd name="T69" fmla="*/ 394 h 765"/>
                <a:gd name="T70" fmla="*/ 875 w 879"/>
                <a:gd name="T71"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634" y="719"/>
                  </a:moveTo>
                  <a:cubicBezTo>
                    <a:pt x="245" y="719"/>
                    <a:pt x="245" y="719"/>
                    <a:pt x="245" y="719"/>
                  </a:cubicBezTo>
                  <a:cubicBezTo>
                    <a:pt x="99" y="467"/>
                    <a:pt x="99" y="467"/>
                    <a:pt x="99" y="467"/>
                  </a:cubicBezTo>
                  <a:cubicBezTo>
                    <a:pt x="73" y="421"/>
                    <a:pt x="73" y="421"/>
                    <a:pt x="73" y="421"/>
                  </a:cubicBezTo>
                  <a:cubicBezTo>
                    <a:pt x="50" y="382"/>
                    <a:pt x="50" y="382"/>
                    <a:pt x="50" y="382"/>
                  </a:cubicBezTo>
                  <a:cubicBezTo>
                    <a:pt x="73" y="343"/>
                    <a:pt x="73" y="343"/>
                    <a:pt x="73" y="343"/>
                  </a:cubicBezTo>
                  <a:cubicBezTo>
                    <a:pt x="47" y="298"/>
                    <a:pt x="47" y="298"/>
                    <a:pt x="47" y="298"/>
                  </a:cubicBezTo>
                  <a:cubicBezTo>
                    <a:pt x="5" y="371"/>
                    <a:pt x="5" y="371"/>
                    <a:pt x="5" y="371"/>
                  </a:cubicBezTo>
                  <a:cubicBezTo>
                    <a:pt x="1" y="377"/>
                    <a:pt x="0" y="386"/>
                    <a:pt x="5" y="393"/>
                  </a:cubicBezTo>
                  <a:cubicBezTo>
                    <a:pt x="47" y="467"/>
                    <a:pt x="47" y="467"/>
                    <a:pt x="47" y="467"/>
                  </a:cubicBezTo>
                  <a:cubicBezTo>
                    <a:pt x="73" y="512"/>
                    <a:pt x="73" y="512"/>
                    <a:pt x="73" y="512"/>
                  </a:cubicBezTo>
                  <a:cubicBezTo>
                    <a:pt x="212" y="752"/>
                    <a:pt x="212" y="752"/>
                    <a:pt x="212" y="752"/>
                  </a:cubicBezTo>
                  <a:cubicBezTo>
                    <a:pt x="215" y="759"/>
                    <a:pt x="223" y="765"/>
                    <a:pt x="232" y="765"/>
                  </a:cubicBezTo>
                  <a:cubicBezTo>
                    <a:pt x="648" y="765"/>
                    <a:pt x="648" y="765"/>
                    <a:pt x="648" y="765"/>
                  </a:cubicBezTo>
                  <a:cubicBezTo>
                    <a:pt x="655" y="765"/>
                    <a:pt x="663" y="761"/>
                    <a:pt x="667" y="753"/>
                  </a:cubicBezTo>
                  <a:cubicBezTo>
                    <a:pt x="808" y="509"/>
                    <a:pt x="808" y="509"/>
                    <a:pt x="808" y="509"/>
                  </a:cubicBezTo>
                  <a:cubicBezTo>
                    <a:pt x="782" y="464"/>
                    <a:pt x="782" y="464"/>
                    <a:pt x="782" y="464"/>
                  </a:cubicBezTo>
                  <a:lnTo>
                    <a:pt x="634" y="719"/>
                  </a:lnTo>
                  <a:close/>
                  <a:moveTo>
                    <a:pt x="875" y="371"/>
                  </a:moveTo>
                  <a:cubicBezTo>
                    <a:pt x="834" y="301"/>
                    <a:pt x="834" y="301"/>
                    <a:pt x="834" y="301"/>
                  </a:cubicBezTo>
                  <a:cubicBezTo>
                    <a:pt x="808" y="255"/>
                    <a:pt x="808" y="255"/>
                    <a:pt x="808" y="255"/>
                  </a:cubicBezTo>
                  <a:cubicBezTo>
                    <a:pt x="668" y="12"/>
                    <a:pt x="668" y="12"/>
                    <a:pt x="668" y="12"/>
                  </a:cubicBezTo>
                  <a:cubicBezTo>
                    <a:pt x="664" y="5"/>
                    <a:pt x="657" y="0"/>
                    <a:pt x="648" y="0"/>
                  </a:cubicBezTo>
                  <a:cubicBezTo>
                    <a:pt x="232" y="0"/>
                    <a:pt x="232" y="0"/>
                    <a:pt x="232" y="0"/>
                  </a:cubicBezTo>
                  <a:cubicBezTo>
                    <a:pt x="224" y="0"/>
                    <a:pt x="217" y="4"/>
                    <a:pt x="212" y="11"/>
                  </a:cubicBezTo>
                  <a:cubicBezTo>
                    <a:pt x="73" y="252"/>
                    <a:pt x="73" y="252"/>
                    <a:pt x="73" y="252"/>
                  </a:cubicBezTo>
                  <a:cubicBezTo>
                    <a:pt x="99" y="298"/>
                    <a:pt x="99" y="298"/>
                    <a:pt x="99" y="298"/>
                  </a:cubicBezTo>
                  <a:cubicBezTo>
                    <a:pt x="245" y="45"/>
                    <a:pt x="245" y="45"/>
                    <a:pt x="245" y="45"/>
                  </a:cubicBezTo>
                  <a:cubicBezTo>
                    <a:pt x="634" y="45"/>
                    <a:pt x="634" y="45"/>
                    <a:pt x="634" y="45"/>
                  </a:cubicBezTo>
                  <a:cubicBezTo>
                    <a:pt x="782" y="301"/>
                    <a:pt x="782" y="301"/>
                    <a:pt x="782" y="301"/>
                  </a:cubicBezTo>
                  <a:cubicBezTo>
                    <a:pt x="808" y="346"/>
                    <a:pt x="808" y="346"/>
                    <a:pt x="808" y="346"/>
                  </a:cubicBezTo>
                  <a:cubicBezTo>
                    <a:pt x="829" y="382"/>
                    <a:pt x="829" y="382"/>
                    <a:pt x="829" y="382"/>
                  </a:cubicBezTo>
                  <a:cubicBezTo>
                    <a:pt x="808" y="418"/>
                    <a:pt x="808" y="418"/>
                    <a:pt x="808" y="418"/>
                  </a:cubicBezTo>
                  <a:cubicBezTo>
                    <a:pt x="834" y="464"/>
                    <a:pt x="834" y="464"/>
                    <a:pt x="834" y="464"/>
                  </a:cubicBezTo>
                  <a:cubicBezTo>
                    <a:pt x="875" y="394"/>
                    <a:pt x="875" y="394"/>
                    <a:pt x="875" y="394"/>
                  </a:cubicBezTo>
                  <a:cubicBezTo>
                    <a:pt x="879" y="387"/>
                    <a:pt x="879" y="378"/>
                    <a:pt x="875" y="371"/>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22" name="Freeform 18"/>
            <p:cNvSpPr/>
            <p:nvPr>
              <p:custDataLst>
                <p:tags r:id="rId18"/>
              </p:custDataLst>
            </p:nvPr>
          </p:nvSpPr>
          <p:spPr bwMode="auto">
            <a:xfrm>
              <a:off x="6882454" y="2672617"/>
              <a:ext cx="2137301" cy="1229245"/>
            </a:xfrm>
            <a:custGeom>
              <a:avLst/>
              <a:gdLst>
                <a:gd name="T0" fmla="*/ 782 w 808"/>
                <a:gd name="T1" fmla="*/ 162 h 464"/>
                <a:gd name="T2" fmla="*/ 635 w 808"/>
                <a:gd name="T3" fmla="*/ 418 h 464"/>
                <a:gd name="T4" fmla="*/ 245 w 808"/>
                <a:gd name="T5" fmla="*/ 418 h 464"/>
                <a:gd name="T6" fmla="*/ 97 w 808"/>
                <a:gd name="T7" fmla="*/ 163 h 464"/>
                <a:gd name="T8" fmla="*/ 71 w 808"/>
                <a:gd name="T9" fmla="*/ 117 h 464"/>
                <a:gd name="T10" fmla="*/ 50 w 808"/>
                <a:gd name="T11" fmla="*/ 81 h 464"/>
                <a:gd name="T12" fmla="*/ 71 w 808"/>
                <a:gd name="T13" fmla="*/ 45 h 464"/>
                <a:gd name="T14" fmla="*/ 45 w 808"/>
                <a:gd name="T15" fmla="*/ 0 h 464"/>
                <a:gd name="T16" fmla="*/ 5 w 808"/>
                <a:gd name="T17" fmla="*/ 70 h 464"/>
                <a:gd name="T18" fmla="*/ 5 w 808"/>
                <a:gd name="T19" fmla="*/ 92 h 464"/>
                <a:gd name="T20" fmla="*/ 45 w 808"/>
                <a:gd name="T21" fmla="*/ 163 h 464"/>
                <a:gd name="T22" fmla="*/ 71 w 808"/>
                <a:gd name="T23" fmla="*/ 208 h 464"/>
                <a:gd name="T24" fmla="*/ 212 w 808"/>
                <a:gd name="T25" fmla="*/ 451 h 464"/>
                <a:gd name="T26" fmla="*/ 232 w 808"/>
                <a:gd name="T27" fmla="*/ 464 h 464"/>
                <a:gd name="T28" fmla="*/ 648 w 808"/>
                <a:gd name="T29" fmla="*/ 464 h 464"/>
                <a:gd name="T30" fmla="*/ 667 w 808"/>
                <a:gd name="T31" fmla="*/ 452 h 464"/>
                <a:gd name="T32" fmla="*/ 808 w 808"/>
                <a:gd name="T33" fmla="*/ 208 h 464"/>
                <a:gd name="T34" fmla="*/ 782 w 808"/>
                <a:gd name="T35" fmla="*/ 16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4">
                  <a:moveTo>
                    <a:pt x="782" y="162"/>
                  </a:moveTo>
                  <a:cubicBezTo>
                    <a:pt x="635" y="418"/>
                    <a:pt x="635" y="418"/>
                    <a:pt x="635" y="418"/>
                  </a:cubicBezTo>
                  <a:cubicBezTo>
                    <a:pt x="245" y="418"/>
                    <a:pt x="245" y="418"/>
                    <a:pt x="245" y="418"/>
                  </a:cubicBezTo>
                  <a:cubicBezTo>
                    <a:pt x="97" y="163"/>
                    <a:pt x="97" y="163"/>
                    <a:pt x="97" y="163"/>
                  </a:cubicBezTo>
                  <a:cubicBezTo>
                    <a:pt x="71" y="117"/>
                    <a:pt x="71" y="117"/>
                    <a:pt x="71" y="117"/>
                  </a:cubicBezTo>
                  <a:cubicBezTo>
                    <a:pt x="50" y="81"/>
                    <a:pt x="50" y="81"/>
                    <a:pt x="50" y="81"/>
                  </a:cubicBezTo>
                  <a:cubicBezTo>
                    <a:pt x="71" y="45"/>
                    <a:pt x="71" y="45"/>
                    <a:pt x="71" y="45"/>
                  </a:cubicBezTo>
                  <a:cubicBezTo>
                    <a:pt x="45" y="0"/>
                    <a:pt x="45" y="0"/>
                    <a:pt x="45" y="0"/>
                  </a:cubicBezTo>
                  <a:cubicBezTo>
                    <a:pt x="5" y="70"/>
                    <a:pt x="5" y="70"/>
                    <a:pt x="5" y="70"/>
                  </a:cubicBezTo>
                  <a:cubicBezTo>
                    <a:pt x="1" y="76"/>
                    <a:pt x="0" y="85"/>
                    <a:pt x="5" y="92"/>
                  </a:cubicBezTo>
                  <a:cubicBezTo>
                    <a:pt x="45" y="163"/>
                    <a:pt x="45" y="163"/>
                    <a:pt x="45" y="163"/>
                  </a:cubicBezTo>
                  <a:cubicBezTo>
                    <a:pt x="71" y="208"/>
                    <a:pt x="71" y="208"/>
                    <a:pt x="71" y="208"/>
                  </a:cubicBezTo>
                  <a:cubicBezTo>
                    <a:pt x="212" y="451"/>
                    <a:pt x="212" y="451"/>
                    <a:pt x="212" y="451"/>
                  </a:cubicBezTo>
                  <a:cubicBezTo>
                    <a:pt x="215" y="458"/>
                    <a:pt x="223" y="464"/>
                    <a:pt x="232" y="464"/>
                  </a:cubicBezTo>
                  <a:cubicBezTo>
                    <a:pt x="648" y="464"/>
                    <a:pt x="648" y="464"/>
                    <a:pt x="648" y="464"/>
                  </a:cubicBezTo>
                  <a:cubicBezTo>
                    <a:pt x="655" y="464"/>
                    <a:pt x="663" y="460"/>
                    <a:pt x="667" y="452"/>
                  </a:cubicBezTo>
                  <a:cubicBezTo>
                    <a:pt x="808" y="208"/>
                    <a:pt x="808" y="208"/>
                    <a:pt x="808" y="208"/>
                  </a:cubicBezTo>
                  <a:lnTo>
                    <a:pt x="782" y="16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3" name="Freeform 19"/>
            <p:cNvSpPr/>
            <p:nvPr>
              <p:custDataLst>
                <p:tags r:id="rId19"/>
              </p:custDataLst>
            </p:nvPr>
          </p:nvSpPr>
          <p:spPr bwMode="auto">
            <a:xfrm>
              <a:off x="7070145" y="1875591"/>
              <a:ext cx="2138623" cy="1226602"/>
            </a:xfrm>
            <a:custGeom>
              <a:avLst/>
              <a:gdLst>
                <a:gd name="T0" fmla="*/ 804 w 808"/>
                <a:gd name="T1" fmla="*/ 371 h 463"/>
                <a:gd name="T2" fmla="*/ 764 w 808"/>
                <a:gd name="T3" fmla="*/ 301 h 463"/>
                <a:gd name="T4" fmla="*/ 737 w 808"/>
                <a:gd name="T5" fmla="*/ 256 h 463"/>
                <a:gd name="T6" fmla="*/ 597 w 808"/>
                <a:gd name="T7" fmla="*/ 12 h 463"/>
                <a:gd name="T8" fmla="*/ 577 w 808"/>
                <a:gd name="T9" fmla="*/ 0 h 463"/>
                <a:gd name="T10" fmla="*/ 161 w 808"/>
                <a:gd name="T11" fmla="*/ 0 h 463"/>
                <a:gd name="T12" fmla="*/ 141 w 808"/>
                <a:gd name="T13" fmla="*/ 11 h 463"/>
                <a:gd name="T14" fmla="*/ 0 w 808"/>
                <a:gd name="T15" fmla="*/ 255 h 463"/>
                <a:gd name="T16" fmla="*/ 26 w 808"/>
                <a:gd name="T17" fmla="*/ 301 h 463"/>
                <a:gd name="T18" fmla="*/ 174 w 808"/>
                <a:gd name="T19" fmla="*/ 45 h 463"/>
                <a:gd name="T20" fmla="*/ 564 w 808"/>
                <a:gd name="T21" fmla="*/ 45 h 463"/>
                <a:gd name="T22" fmla="*/ 711 w 808"/>
                <a:gd name="T23" fmla="*/ 301 h 463"/>
                <a:gd name="T24" fmla="*/ 737 w 808"/>
                <a:gd name="T25" fmla="*/ 346 h 463"/>
                <a:gd name="T26" fmla="*/ 758 w 808"/>
                <a:gd name="T27" fmla="*/ 382 h 463"/>
                <a:gd name="T28" fmla="*/ 737 w 808"/>
                <a:gd name="T29" fmla="*/ 418 h 463"/>
                <a:gd name="T30" fmla="*/ 764 w 808"/>
                <a:gd name="T31" fmla="*/ 463 h 463"/>
                <a:gd name="T32" fmla="*/ 804 w 808"/>
                <a:gd name="T33" fmla="*/ 394 h 463"/>
                <a:gd name="T34" fmla="*/ 804 w 808"/>
                <a:gd name="T35" fmla="*/ 37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3">
                  <a:moveTo>
                    <a:pt x="804" y="371"/>
                  </a:moveTo>
                  <a:cubicBezTo>
                    <a:pt x="764" y="301"/>
                    <a:pt x="764" y="301"/>
                    <a:pt x="764" y="301"/>
                  </a:cubicBezTo>
                  <a:cubicBezTo>
                    <a:pt x="737" y="256"/>
                    <a:pt x="737" y="256"/>
                    <a:pt x="737" y="256"/>
                  </a:cubicBezTo>
                  <a:cubicBezTo>
                    <a:pt x="597" y="12"/>
                    <a:pt x="597" y="12"/>
                    <a:pt x="597" y="12"/>
                  </a:cubicBezTo>
                  <a:cubicBezTo>
                    <a:pt x="593" y="5"/>
                    <a:pt x="586" y="0"/>
                    <a:pt x="577" y="0"/>
                  </a:cubicBezTo>
                  <a:cubicBezTo>
                    <a:pt x="161" y="0"/>
                    <a:pt x="161" y="0"/>
                    <a:pt x="161" y="0"/>
                  </a:cubicBezTo>
                  <a:cubicBezTo>
                    <a:pt x="153" y="0"/>
                    <a:pt x="146" y="4"/>
                    <a:pt x="141" y="11"/>
                  </a:cubicBezTo>
                  <a:cubicBezTo>
                    <a:pt x="0" y="255"/>
                    <a:pt x="0" y="255"/>
                    <a:pt x="0" y="255"/>
                  </a:cubicBezTo>
                  <a:cubicBezTo>
                    <a:pt x="26" y="301"/>
                    <a:pt x="26" y="301"/>
                    <a:pt x="26" y="301"/>
                  </a:cubicBezTo>
                  <a:cubicBezTo>
                    <a:pt x="174" y="45"/>
                    <a:pt x="174" y="45"/>
                    <a:pt x="174" y="45"/>
                  </a:cubicBezTo>
                  <a:cubicBezTo>
                    <a:pt x="564" y="45"/>
                    <a:pt x="564" y="45"/>
                    <a:pt x="564" y="45"/>
                  </a:cubicBezTo>
                  <a:cubicBezTo>
                    <a:pt x="711" y="301"/>
                    <a:pt x="711" y="301"/>
                    <a:pt x="711" y="301"/>
                  </a:cubicBezTo>
                  <a:cubicBezTo>
                    <a:pt x="737" y="346"/>
                    <a:pt x="737" y="346"/>
                    <a:pt x="737" y="346"/>
                  </a:cubicBezTo>
                  <a:cubicBezTo>
                    <a:pt x="758" y="382"/>
                    <a:pt x="758" y="382"/>
                    <a:pt x="758" y="382"/>
                  </a:cubicBezTo>
                  <a:cubicBezTo>
                    <a:pt x="737" y="418"/>
                    <a:pt x="737" y="418"/>
                    <a:pt x="737" y="418"/>
                  </a:cubicBezTo>
                  <a:cubicBezTo>
                    <a:pt x="764" y="463"/>
                    <a:pt x="764" y="463"/>
                    <a:pt x="764" y="463"/>
                  </a:cubicBezTo>
                  <a:cubicBezTo>
                    <a:pt x="804" y="394"/>
                    <a:pt x="804" y="394"/>
                    <a:pt x="804" y="394"/>
                  </a:cubicBezTo>
                  <a:cubicBezTo>
                    <a:pt x="808" y="387"/>
                    <a:pt x="808" y="378"/>
                    <a:pt x="804" y="371"/>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4" name="Freeform 20"/>
            <p:cNvSpPr/>
            <p:nvPr>
              <p:custDataLst>
                <p:tags r:id="rId20"/>
              </p:custDataLst>
            </p:nvPr>
          </p:nvSpPr>
          <p:spPr bwMode="auto">
            <a:xfrm>
              <a:off x="8834707" y="1875591"/>
              <a:ext cx="2322349" cy="2026273"/>
            </a:xfrm>
            <a:custGeom>
              <a:avLst/>
              <a:gdLst>
                <a:gd name="T0" fmla="*/ 874 w 878"/>
                <a:gd name="T1" fmla="*/ 371 h 765"/>
                <a:gd name="T2" fmla="*/ 667 w 878"/>
                <a:gd name="T3" fmla="*/ 12 h 765"/>
                <a:gd name="T4" fmla="*/ 647 w 878"/>
                <a:gd name="T5" fmla="*/ 0 h 765"/>
                <a:gd name="T6" fmla="*/ 231 w 878"/>
                <a:gd name="T7" fmla="*/ 0 h 765"/>
                <a:gd name="T8" fmla="*/ 212 w 878"/>
                <a:gd name="T9" fmla="*/ 11 h 765"/>
                <a:gd name="T10" fmla="*/ 70 w 878"/>
                <a:gd name="T11" fmla="*/ 256 h 765"/>
                <a:gd name="T12" fmla="*/ 97 w 878"/>
                <a:gd name="T13" fmla="*/ 301 h 765"/>
                <a:gd name="T14" fmla="*/ 244 w 878"/>
                <a:gd name="T15" fmla="*/ 45 h 765"/>
                <a:gd name="T16" fmla="*/ 634 w 878"/>
                <a:gd name="T17" fmla="*/ 45 h 765"/>
                <a:gd name="T18" fmla="*/ 828 w 878"/>
                <a:gd name="T19" fmla="*/ 382 h 765"/>
                <a:gd name="T20" fmla="*/ 634 w 878"/>
                <a:gd name="T21" fmla="*/ 719 h 765"/>
                <a:gd name="T22" fmla="*/ 244 w 878"/>
                <a:gd name="T23" fmla="*/ 719 h 765"/>
                <a:gd name="T24" fmla="*/ 97 w 878"/>
                <a:gd name="T25" fmla="*/ 463 h 765"/>
                <a:gd name="T26" fmla="*/ 70 w 878"/>
                <a:gd name="T27" fmla="*/ 418 h 765"/>
                <a:gd name="T28" fmla="*/ 50 w 878"/>
                <a:gd name="T29" fmla="*/ 382 h 765"/>
                <a:gd name="T30" fmla="*/ 70 w 878"/>
                <a:gd name="T31" fmla="*/ 346 h 765"/>
                <a:gd name="T32" fmla="*/ 44 w 878"/>
                <a:gd name="T33" fmla="*/ 301 h 765"/>
                <a:gd name="T34" fmla="*/ 4 w 878"/>
                <a:gd name="T35" fmla="*/ 371 h 765"/>
                <a:gd name="T36" fmla="*/ 4 w 878"/>
                <a:gd name="T37" fmla="*/ 393 h 765"/>
                <a:gd name="T38" fmla="*/ 44 w 878"/>
                <a:gd name="T39" fmla="*/ 463 h 765"/>
                <a:gd name="T40" fmla="*/ 70 w 878"/>
                <a:gd name="T41" fmla="*/ 509 h 765"/>
                <a:gd name="T42" fmla="*/ 211 w 878"/>
                <a:gd name="T43" fmla="*/ 752 h 765"/>
                <a:gd name="T44" fmla="*/ 231 w 878"/>
                <a:gd name="T45" fmla="*/ 765 h 765"/>
                <a:gd name="T46" fmla="*/ 647 w 878"/>
                <a:gd name="T47" fmla="*/ 765 h 765"/>
                <a:gd name="T48" fmla="*/ 666 w 878"/>
                <a:gd name="T49" fmla="*/ 75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667" y="12"/>
                    <a:pt x="667" y="12"/>
                    <a:pt x="667" y="12"/>
                  </a:cubicBezTo>
                  <a:cubicBezTo>
                    <a:pt x="664" y="5"/>
                    <a:pt x="656" y="0"/>
                    <a:pt x="647" y="0"/>
                  </a:cubicBezTo>
                  <a:cubicBezTo>
                    <a:pt x="231" y="0"/>
                    <a:pt x="231" y="0"/>
                    <a:pt x="231" y="0"/>
                  </a:cubicBezTo>
                  <a:cubicBezTo>
                    <a:pt x="223" y="0"/>
                    <a:pt x="216" y="4"/>
                    <a:pt x="212" y="11"/>
                  </a:cubicBezTo>
                  <a:cubicBezTo>
                    <a:pt x="70" y="256"/>
                    <a:pt x="70" y="256"/>
                    <a:pt x="70" y="256"/>
                  </a:cubicBezTo>
                  <a:cubicBezTo>
                    <a:pt x="97" y="301"/>
                    <a:pt x="97" y="301"/>
                    <a:pt x="97" y="301"/>
                  </a:cubicBezTo>
                  <a:cubicBezTo>
                    <a:pt x="244" y="45"/>
                    <a:pt x="244" y="45"/>
                    <a:pt x="244" y="45"/>
                  </a:cubicBezTo>
                  <a:cubicBezTo>
                    <a:pt x="634" y="45"/>
                    <a:pt x="634" y="45"/>
                    <a:pt x="634" y="45"/>
                  </a:cubicBezTo>
                  <a:cubicBezTo>
                    <a:pt x="828" y="382"/>
                    <a:pt x="828" y="382"/>
                    <a:pt x="828" y="382"/>
                  </a:cubicBezTo>
                  <a:cubicBezTo>
                    <a:pt x="634" y="719"/>
                    <a:pt x="634" y="719"/>
                    <a:pt x="634" y="719"/>
                  </a:cubicBezTo>
                  <a:cubicBezTo>
                    <a:pt x="244" y="719"/>
                    <a:pt x="244" y="719"/>
                    <a:pt x="244" y="719"/>
                  </a:cubicBezTo>
                  <a:cubicBezTo>
                    <a:pt x="97" y="463"/>
                    <a:pt x="97" y="463"/>
                    <a:pt x="97" y="463"/>
                  </a:cubicBezTo>
                  <a:cubicBezTo>
                    <a:pt x="70" y="418"/>
                    <a:pt x="70" y="418"/>
                    <a:pt x="70" y="418"/>
                  </a:cubicBezTo>
                  <a:cubicBezTo>
                    <a:pt x="50" y="382"/>
                    <a:pt x="50" y="382"/>
                    <a:pt x="50" y="382"/>
                  </a:cubicBezTo>
                  <a:cubicBezTo>
                    <a:pt x="70" y="346"/>
                    <a:pt x="70" y="346"/>
                    <a:pt x="70" y="346"/>
                  </a:cubicBezTo>
                  <a:cubicBezTo>
                    <a:pt x="44" y="301"/>
                    <a:pt x="44" y="301"/>
                    <a:pt x="44" y="301"/>
                  </a:cubicBezTo>
                  <a:cubicBezTo>
                    <a:pt x="4" y="371"/>
                    <a:pt x="4" y="371"/>
                    <a:pt x="4" y="371"/>
                  </a:cubicBezTo>
                  <a:cubicBezTo>
                    <a:pt x="0" y="377"/>
                    <a:pt x="0" y="386"/>
                    <a:pt x="4" y="393"/>
                  </a:cubicBezTo>
                  <a:cubicBezTo>
                    <a:pt x="44" y="463"/>
                    <a:pt x="44" y="463"/>
                    <a:pt x="44" y="463"/>
                  </a:cubicBezTo>
                  <a:cubicBezTo>
                    <a:pt x="70" y="509"/>
                    <a:pt x="70" y="509"/>
                    <a:pt x="70" y="509"/>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74" y="394"/>
                    <a:pt x="874" y="394"/>
                    <a:pt x="874" y="394"/>
                  </a:cubicBezTo>
                  <a:cubicBezTo>
                    <a:pt x="878" y="387"/>
                    <a:pt x="878" y="378"/>
                    <a:pt x="874" y="371"/>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5" name="Freeform 21"/>
            <p:cNvSpPr/>
            <p:nvPr>
              <p:custDataLst>
                <p:tags r:id="rId21"/>
              </p:custDataLst>
            </p:nvPr>
          </p:nvSpPr>
          <p:spPr bwMode="auto">
            <a:xfrm>
              <a:off x="9327727"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31" name="Subtitle 2"/>
          <p:cNvSpPr txBox="1"/>
          <p:nvPr>
            <p:custDataLst>
              <p:tags r:id="rId22"/>
            </p:custDataLst>
          </p:nvPr>
        </p:nvSpPr>
        <p:spPr>
          <a:xfrm>
            <a:off x="1404620" y="5132705"/>
            <a:ext cx="1453515" cy="9309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mn-ea"/>
                <a:sym typeface="+mn-ea"/>
              </a:rPr>
              <a:t>平台内的卖家收款的场景</a:t>
            </a:r>
            <a:r>
              <a:rPr lang="zh-CN" altLang="en-US" sz="1200" dirty="0">
                <a:solidFill>
                  <a:schemeClr val="tx1">
                    <a:lumMod val="75000"/>
                    <a:lumOff val="25000"/>
                  </a:schemeClr>
                </a:solidFill>
                <a:latin typeface="+mn-ea"/>
                <a:sym typeface="+mn-ea"/>
              </a:rPr>
              <a:t>，支持线上、线下支付。</a:t>
            </a:r>
            <a:endParaRPr lang="en-US" sz="1200" dirty="0">
              <a:solidFill>
                <a:schemeClr val="tx1">
                  <a:lumMod val="75000"/>
                  <a:lumOff val="25000"/>
                </a:schemeClr>
              </a:solidFill>
              <a:latin typeface="+mn-ea"/>
            </a:endParaRPr>
          </a:p>
          <a:p>
            <a:pPr marL="0" indent="0" algn="ctr">
              <a:lnSpc>
                <a:spcPct val="100000"/>
              </a:lnSpc>
              <a:buNone/>
            </a:pPr>
            <a:endParaRPr lang="en-US" sz="1200" dirty="0">
              <a:solidFill>
                <a:schemeClr val="tx1">
                  <a:lumMod val="90000"/>
                  <a:lumOff val="10000"/>
                </a:schemeClr>
              </a:solidFill>
              <a:latin typeface="Mont Heavy DEMO" panose="00000A00000000000000" pitchFamily="50" charset="0"/>
            </a:endParaRPr>
          </a:p>
        </p:txBody>
      </p:sp>
      <p:sp>
        <p:nvSpPr>
          <p:cNvPr id="33" name="Subtitle 2"/>
          <p:cNvSpPr txBox="1"/>
          <p:nvPr>
            <p:custDataLst>
              <p:tags r:id="rId23"/>
            </p:custDataLst>
          </p:nvPr>
        </p:nvSpPr>
        <p:spPr>
          <a:xfrm>
            <a:off x="190209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01</a:t>
            </a:r>
            <a:endParaRPr lang="en-US" sz="2000" dirty="0">
              <a:solidFill>
                <a:schemeClr val="bg1"/>
              </a:solidFill>
              <a:latin typeface="Mont Heavy DEMO" panose="00000A00000000000000" pitchFamily="50" charset="0"/>
            </a:endParaRPr>
          </a:p>
        </p:txBody>
      </p:sp>
      <p:sp>
        <p:nvSpPr>
          <p:cNvPr id="34" name="Subtitle 2"/>
          <p:cNvSpPr txBox="1"/>
          <p:nvPr>
            <p:custDataLst>
              <p:tags r:id="rId24"/>
            </p:custDataLst>
          </p:nvPr>
        </p:nvSpPr>
        <p:spPr>
          <a:xfrm>
            <a:off x="3487939" y="5132982"/>
            <a:ext cx="1333662"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Raleway" panose="020B0503030101060003" pitchFamily="34" charset="0"/>
                <a:sym typeface="+mn-ea"/>
              </a:rPr>
              <a:t>适用于撮合类平台</a:t>
            </a:r>
            <a:r>
              <a:rPr lang="zh-CN" altLang="en-US" sz="1200" dirty="0">
                <a:solidFill>
                  <a:schemeClr val="tx1">
                    <a:lumMod val="75000"/>
                    <a:lumOff val="25000"/>
                  </a:schemeClr>
                </a:solidFill>
                <a:latin typeface="Raleway" panose="020B0503030101060003" pitchFamily="34" charset="0"/>
                <a:sym typeface="+mn-ea"/>
              </a:rPr>
              <a:t>（电商、中介）在交易过程中需要被担保的场景。</a:t>
            </a:r>
            <a:endParaRPr lang="en-US" sz="1200" dirty="0">
              <a:solidFill>
                <a:schemeClr val="tx1">
                  <a:lumMod val="90000"/>
                  <a:lumOff val="10000"/>
                </a:schemeClr>
              </a:solidFill>
              <a:latin typeface="Mont Heavy DEMO" panose="00000A00000000000000" pitchFamily="50" charset="0"/>
            </a:endParaRPr>
          </a:p>
        </p:txBody>
      </p:sp>
      <p:sp>
        <p:nvSpPr>
          <p:cNvPr id="36" name="Subtitle 2"/>
          <p:cNvSpPr txBox="1"/>
          <p:nvPr>
            <p:custDataLst>
              <p:tags r:id="rId25"/>
            </p:custDataLst>
          </p:nvPr>
        </p:nvSpPr>
        <p:spPr>
          <a:xfrm>
            <a:off x="386533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02</a:t>
            </a:r>
            <a:endParaRPr lang="en-US" sz="2000" dirty="0">
              <a:solidFill>
                <a:schemeClr val="bg1"/>
              </a:solidFill>
              <a:latin typeface="Mont Heavy DEMO" panose="00000A00000000000000" pitchFamily="50" charset="0"/>
            </a:endParaRPr>
          </a:p>
        </p:txBody>
      </p:sp>
      <p:sp>
        <p:nvSpPr>
          <p:cNvPr id="37" name="Subtitle 2"/>
          <p:cNvSpPr txBox="1"/>
          <p:nvPr>
            <p:custDataLst>
              <p:tags r:id="rId26"/>
            </p:custDataLst>
          </p:nvPr>
        </p:nvSpPr>
        <p:spPr>
          <a:xfrm>
            <a:off x="5429885" y="5132705"/>
            <a:ext cx="1324610" cy="14370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00"/>
              </a:lnSpc>
              <a:spcBef>
                <a:spcPts val="0"/>
              </a:spcBef>
              <a:buNone/>
            </a:pPr>
            <a:r>
              <a:rPr lang="en-US" sz="1200" dirty="0" err="1">
                <a:solidFill>
                  <a:schemeClr val="tx1">
                    <a:lumMod val="75000"/>
                    <a:lumOff val="25000"/>
                  </a:schemeClr>
                </a:solidFill>
                <a:latin typeface="Raleway" panose="020B0503030101060003" pitchFamily="34" charset="0"/>
                <a:sym typeface="+mn-ea"/>
              </a:rPr>
              <a:t>支持积分兑换</a:t>
            </a:r>
            <a:r>
              <a:rPr lang="zh-CN" altLang="en-US" sz="1200" dirty="0">
                <a:solidFill>
                  <a:schemeClr val="tx1">
                    <a:lumMod val="75000"/>
                    <a:lumOff val="25000"/>
                  </a:schemeClr>
                </a:solidFill>
                <a:latin typeface="Raleway" panose="020B0503030101060003" pitchFamily="34" charset="0"/>
                <a:sym typeface="+mn-ea"/>
              </a:rPr>
              <a:t>、代金券、平台红包等平台营销补贴的场景。</a:t>
            </a:r>
            <a:endParaRPr lang="zh-CN" altLang="en-US" sz="1200" dirty="0">
              <a:solidFill>
                <a:schemeClr val="tx1">
                  <a:lumMod val="75000"/>
                  <a:lumOff val="25000"/>
                </a:schemeClr>
              </a:solidFill>
              <a:latin typeface="Raleway" panose="020B0503030101060003" pitchFamily="34" charset="0"/>
              <a:sym typeface="+mn-ea"/>
            </a:endParaRPr>
          </a:p>
          <a:p>
            <a:pPr marL="0" indent="0" algn="ctr">
              <a:lnSpc>
                <a:spcPts val="1600"/>
              </a:lnSpc>
              <a:spcBef>
                <a:spcPts val="0"/>
              </a:spcBef>
              <a:buNone/>
            </a:pPr>
            <a:r>
              <a:rPr lang="zh-CN" altLang="en-US" sz="1200" dirty="0">
                <a:solidFill>
                  <a:schemeClr val="tx1">
                    <a:lumMod val="75000"/>
                    <a:lumOff val="25000"/>
                  </a:schemeClr>
                </a:solidFill>
                <a:latin typeface="Raleway" panose="020B0503030101060003" pitchFamily="34" charset="0"/>
                <a:sym typeface="+mn-ea"/>
              </a:rPr>
              <a:t>且支持配置透支</a:t>
            </a:r>
            <a:r>
              <a:rPr lang="en-US" altLang="zh-CN" sz="1200" dirty="0">
                <a:solidFill>
                  <a:schemeClr val="tx1">
                    <a:lumMod val="75000"/>
                    <a:lumOff val="25000"/>
                  </a:schemeClr>
                </a:solidFill>
                <a:latin typeface="Raleway" panose="020B0503030101060003" pitchFamily="34" charset="0"/>
                <a:sym typeface="+mn-ea"/>
              </a:rPr>
              <a:t>/</a:t>
            </a:r>
            <a:r>
              <a:rPr lang="zh-CN" altLang="en-US" sz="1200" dirty="0">
                <a:solidFill>
                  <a:schemeClr val="tx1">
                    <a:lumMod val="75000"/>
                    <a:lumOff val="25000"/>
                  </a:schemeClr>
                </a:solidFill>
                <a:latin typeface="Raleway" panose="020B0503030101060003" pitchFamily="34" charset="0"/>
                <a:sym typeface="+mn-ea"/>
              </a:rPr>
              <a:t> 不透支两种模式。</a:t>
            </a:r>
            <a:endParaRPr lang="en-US" sz="1200" dirty="0">
              <a:solidFill>
                <a:schemeClr val="tx1">
                  <a:lumMod val="90000"/>
                  <a:lumOff val="10000"/>
                </a:schemeClr>
              </a:solidFill>
              <a:latin typeface="Mont Heavy DEMO" panose="00000A00000000000000" pitchFamily="50" charset="0"/>
            </a:endParaRPr>
          </a:p>
        </p:txBody>
      </p:sp>
      <p:sp>
        <p:nvSpPr>
          <p:cNvPr id="39" name="Subtitle 2"/>
          <p:cNvSpPr txBox="1"/>
          <p:nvPr>
            <p:custDataLst>
              <p:tags r:id="rId27"/>
            </p:custDataLst>
          </p:nvPr>
        </p:nvSpPr>
        <p:spPr>
          <a:xfrm>
            <a:off x="5807232"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03</a:t>
            </a:r>
            <a:endParaRPr lang="en-US" sz="2000" dirty="0">
              <a:solidFill>
                <a:schemeClr val="bg1"/>
              </a:solidFill>
              <a:latin typeface="Mont Heavy DEMO" panose="00000A00000000000000" pitchFamily="50" charset="0"/>
            </a:endParaRPr>
          </a:p>
        </p:txBody>
      </p:sp>
      <p:sp>
        <p:nvSpPr>
          <p:cNvPr id="40" name="Subtitle 2"/>
          <p:cNvSpPr txBox="1"/>
          <p:nvPr>
            <p:custDataLst>
              <p:tags r:id="rId28"/>
            </p:custDataLst>
          </p:nvPr>
        </p:nvSpPr>
        <p:spPr>
          <a:xfrm>
            <a:off x="7048995" y="5132982"/>
            <a:ext cx="1991908"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微软雅黑" panose="020B0503020204020204" charset="-122"/>
                <a:ea typeface="微软雅黑" panose="020B0503020204020204" charset="-122"/>
                <a:sym typeface="+mn-ea"/>
              </a:rPr>
              <a:t>平台内向供应链上游采购付款等业务场景</a:t>
            </a:r>
            <a:r>
              <a:rPr lang="zh-CN" altLang="en-US" sz="1200" dirty="0">
                <a:solidFill>
                  <a:schemeClr val="tx1">
                    <a:lumMod val="75000"/>
                    <a:lumOff val="25000"/>
                  </a:schemeClr>
                </a:solidFill>
                <a:latin typeface="微软雅黑" panose="020B0503020204020204" charset="-122"/>
                <a:ea typeface="微软雅黑" panose="020B0503020204020204" charset="-122"/>
                <a:sym typeface="+mn-ea"/>
              </a:rPr>
              <a:t>。</a:t>
            </a:r>
            <a:endParaRPr lang="en-US" sz="1200" dirty="0">
              <a:solidFill>
                <a:schemeClr val="tx1">
                  <a:lumMod val="90000"/>
                  <a:lumOff val="10000"/>
                </a:schemeClr>
              </a:solidFill>
              <a:latin typeface="Mont Heavy DEMO" panose="00000A00000000000000" pitchFamily="50" charset="0"/>
            </a:endParaRPr>
          </a:p>
        </p:txBody>
      </p:sp>
      <p:sp>
        <p:nvSpPr>
          <p:cNvPr id="42" name="Subtitle 2"/>
          <p:cNvSpPr txBox="1"/>
          <p:nvPr>
            <p:custDataLst>
              <p:tags r:id="rId29"/>
            </p:custDataLst>
          </p:nvPr>
        </p:nvSpPr>
        <p:spPr>
          <a:xfrm>
            <a:off x="7755517"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04</a:t>
            </a:r>
            <a:endParaRPr lang="en-US" sz="2000" dirty="0">
              <a:solidFill>
                <a:schemeClr val="bg1"/>
              </a:solidFill>
              <a:latin typeface="Mont Heavy DEMO" panose="00000A00000000000000" pitchFamily="50" charset="0"/>
            </a:endParaRPr>
          </a:p>
        </p:txBody>
      </p:sp>
      <p:sp>
        <p:nvSpPr>
          <p:cNvPr id="43" name="Subtitle 2"/>
          <p:cNvSpPr txBox="1"/>
          <p:nvPr>
            <p:custDataLst>
              <p:tags r:id="rId30"/>
            </p:custDataLst>
          </p:nvPr>
        </p:nvSpPr>
        <p:spPr>
          <a:xfrm>
            <a:off x="9208770" y="5132705"/>
            <a:ext cx="1912620" cy="10490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连锁品牌类会员储值充值后，根据储值用户消费核销到对应门店。</a:t>
            </a:r>
            <a:endParaRPr lang="en-US" sz="1200" dirty="0" err="1">
              <a:solidFill>
                <a:schemeClr val="tx1">
                  <a:lumMod val="75000"/>
                  <a:lumOff val="25000"/>
                </a:schemeClr>
              </a:solidFill>
              <a:latin typeface="Raleway" panose="020B0503030101060003" pitchFamily="34" charset="0"/>
            </a:endParaRPr>
          </a:p>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共享充电桩场景中，预充资金后，根据实际充电使用情况核销至收款企业。</a:t>
            </a:r>
            <a:endParaRPr lang="en-US" sz="1200" dirty="0" err="1">
              <a:solidFill>
                <a:schemeClr val="tx1">
                  <a:lumMod val="75000"/>
                  <a:lumOff val="25000"/>
                </a:schemeClr>
              </a:solidFill>
              <a:latin typeface="Raleway" panose="020B0503030101060003" pitchFamily="34" charset="0"/>
            </a:endParaRPr>
          </a:p>
        </p:txBody>
      </p:sp>
      <p:sp>
        <p:nvSpPr>
          <p:cNvPr id="45" name="Subtitle 2"/>
          <p:cNvSpPr txBox="1"/>
          <p:nvPr>
            <p:custDataLst>
              <p:tags r:id="rId31"/>
            </p:custDataLst>
          </p:nvPr>
        </p:nvSpPr>
        <p:spPr>
          <a:xfrm>
            <a:off x="9707609"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05</a:t>
            </a:r>
            <a:endParaRPr lang="en-US" sz="2000" dirty="0">
              <a:solidFill>
                <a:schemeClr val="bg1"/>
              </a:solidFill>
              <a:latin typeface="Mont Heavy DEMO" panose="00000A00000000000000" pitchFamily="50" charset="0"/>
            </a:endParaRPr>
          </a:p>
        </p:txBody>
      </p:sp>
      <p:sp>
        <p:nvSpPr>
          <p:cNvPr id="53" name="TextBox 40"/>
          <p:cNvSpPr txBox="1"/>
          <p:nvPr>
            <p:custDataLst>
              <p:tags r:id="rId32"/>
            </p:custDataLst>
          </p:nvPr>
        </p:nvSpPr>
        <p:spPr>
          <a:xfrm>
            <a:off x="1902039" y="2672513"/>
            <a:ext cx="620683" cy="353943"/>
          </a:xfrm>
          <a:prstGeom prst="rect">
            <a:avLst/>
          </a:prstGeom>
          <a:noFill/>
        </p:spPr>
        <p:txBody>
          <a:bodyPr wrap="none" rtlCol="0">
            <a:spAutoFit/>
          </a:bodyPr>
          <a:p>
            <a:pPr algn="ctr"/>
            <a:r>
              <a:rPr lang="en-US" sz="1700" b="1" dirty="0" err="1">
                <a:solidFill>
                  <a:schemeClr val="bg1"/>
                </a:solidFill>
                <a:latin typeface="微软雅黑" panose="020B0503020204020204" charset="-122"/>
                <a:ea typeface="微软雅黑" panose="020B0503020204020204" charset="-122"/>
              </a:rPr>
              <a:t>消费</a:t>
            </a:r>
            <a:endParaRPr lang="en-US" sz="1700" b="1" dirty="0">
              <a:solidFill>
                <a:schemeClr val="bg1"/>
              </a:solidFill>
              <a:latin typeface="微软雅黑" panose="020B0503020204020204" charset="-122"/>
              <a:ea typeface="微软雅黑" panose="020B0503020204020204" charset="-122"/>
            </a:endParaRPr>
          </a:p>
        </p:txBody>
      </p:sp>
      <p:sp>
        <p:nvSpPr>
          <p:cNvPr id="54" name="TextBox 42"/>
          <p:cNvSpPr txBox="1"/>
          <p:nvPr>
            <p:custDataLst>
              <p:tags r:id="rId33"/>
            </p:custDataLst>
          </p:nvPr>
        </p:nvSpPr>
        <p:spPr>
          <a:xfrm>
            <a:off x="3629244"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charset="-122"/>
                <a:ea typeface="微软雅黑" panose="020B0503020204020204" charset="-122"/>
              </a:rPr>
              <a:t>担保交易</a:t>
            </a:r>
            <a:endParaRPr lang="en-US" sz="1700" b="1" dirty="0">
              <a:solidFill>
                <a:schemeClr val="bg1"/>
              </a:solidFill>
              <a:latin typeface="微软雅黑" panose="020B0503020204020204" charset="-122"/>
              <a:ea typeface="微软雅黑" panose="020B0503020204020204" charset="-122"/>
            </a:endParaRPr>
          </a:p>
        </p:txBody>
      </p:sp>
      <p:sp>
        <p:nvSpPr>
          <p:cNvPr id="55" name="TextBox 44"/>
          <p:cNvSpPr txBox="1"/>
          <p:nvPr>
            <p:custDataLst>
              <p:tags r:id="rId34"/>
            </p:custDataLst>
          </p:nvPr>
        </p:nvSpPr>
        <p:spPr>
          <a:xfrm>
            <a:off x="5577615"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charset="-122"/>
                <a:ea typeface="微软雅黑" panose="020B0503020204020204" charset="-122"/>
              </a:rPr>
              <a:t>营销补贴</a:t>
            </a:r>
            <a:endParaRPr lang="en-US" sz="1700" b="1" dirty="0">
              <a:solidFill>
                <a:schemeClr val="bg1"/>
              </a:solidFill>
              <a:latin typeface="微软雅黑" panose="020B0503020204020204" charset="-122"/>
              <a:ea typeface="微软雅黑" panose="020B0503020204020204" charset="-122"/>
            </a:endParaRPr>
          </a:p>
        </p:txBody>
      </p:sp>
      <p:sp>
        <p:nvSpPr>
          <p:cNvPr id="56" name="TextBox 46"/>
          <p:cNvSpPr txBox="1"/>
          <p:nvPr>
            <p:custDataLst>
              <p:tags r:id="rId35"/>
            </p:custDataLst>
          </p:nvPr>
        </p:nvSpPr>
        <p:spPr>
          <a:xfrm>
            <a:off x="7454602" y="2570003"/>
            <a:ext cx="1242412" cy="615553"/>
          </a:xfrm>
          <a:prstGeom prst="rect">
            <a:avLst/>
          </a:prstGeom>
          <a:noFill/>
        </p:spPr>
        <p:txBody>
          <a:bodyPr wrap="square" rtlCol="0">
            <a:spAutoFit/>
          </a:bodyPr>
          <a:p>
            <a:pPr algn="ctr"/>
            <a:r>
              <a:rPr lang="en-US" sz="1700" b="1" dirty="0" err="1">
                <a:solidFill>
                  <a:schemeClr val="bg1"/>
                </a:solidFill>
                <a:latin typeface="微软雅黑" panose="020B0503020204020204" charset="-122"/>
                <a:ea typeface="微软雅黑" panose="020B0503020204020204" charset="-122"/>
              </a:rPr>
              <a:t>支付账户转账</a:t>
            </a:r>
            <a:endParaRPr lang="en-US" sz="1700" b="1" dirty="0">
              <a:solidFill>
                <a:schemeClr val="bg1"/>
              </a:solidFill>
              <a:latin typeface="微软雅黑" panose="020B0503020204020204" charset="-122"/>
              <a:ea typeface="微软雅黑" panose="020B0503020204020204" charset="-122"/>
            </a:endParaRPr>
          </a:p>
        </p:txBody>
      </p:sp>
      <p:sp>
        <p:nvSpPr>
          <p:cNvPr id="57" name="TextBox 46"/>
          <p:cNvSpPr txBox="1"/>
          <p:nvPr>
            <p:custDataLst>
              <p:tags r:id="rId36"/>
            </p:custDataLst>
          </p:nvPr>
        </p:nvSpPr>
        <p:spPr>
          <a:xfrm>
            <a:off x="9411037" y="2570638"/>
            <a:ext cx="1242412" cy="614045"/>
          </a:xfrm>
          <a:prstGeom prst="rect">
            <a:avLst/>
          </a:prstGeom>
          <a:noFill/>
        </p:spPr>
        <p:txBody>
          <a:bodyPr wrap="square" rtlCol="0">
            <a:spAutoFit/>
          </a:bodyPr>
          <a:p>
            <a:pPr algn="ctr"/>
            <a:r>
              <a:rPr lang="zh-CN" altLang="en-US" sz="1700" b="1" dirty="0">
                <a:solidFill>
                  <a:schemeClr val="bg1"/>
                </a:solidFill>
                <a:latin typeface="微软雅黑" panose="020B0503020204020204" charset="-122"/>
                <a:ea typeface="微软雅黑" panose="020B0503020204020204" charset="-122"/>
              </a:rPr>
              <a:t>储值卡</a:t>
            </a:r>
            <a:endParaRPr lang="zh-CN" altLang="en-US" sz="1700" b="1" dirty="0">
              <a:solidFill>
                <a:schemeClr val="bg1"/>
              </a:solidFill>
              <a:latin typeface="微软雅黑" panose="020B0503020204020204" charset="-122"/>
              <a:ea typeface="微软雅黑" panose="020B0503020204020204" charset="-122"/>
            </a:endParaRPr>
          </a:p>
          <a:p>
            <a:pPr algn="ctr"/>
            <a:r>
              <a:rPr lang="zh-CN" altLang="en-US" sz="1700" b="1" dirty="0">
                <a:solidFill>
                  <a:schemeClr val="bg1"/>
                </a:solidFill>
                <a:latin typeface="微软雅黑" panose="020B0503020204020204" charset="-122"/>
                <a:ea typeface="微软雅黑" panose="020B0503020204020204" charset="-122"/>
              </a:rPr>
              <a:t>充值</a:t>
            </a:r>
            <a:endParaRPr lang="zh-CN" altLang="en-US" sz="1700" b="1" dirty="0">
              <a:solidFill>
                <a:schemeClr val="bg1"/>
              </a:solidFill>
              <a:latin typeface="微软雅黑" panose="020B0503020204020204" charset="-122"/>
              <a:ea typeface="微软雅黑" panose="020B0503020204020204" charset="-122"/>
            </a:endParaRPr>
          </a:p>
        </p:txBody>
      </p:sp>
      <p:sp>
        <p:nvSpPr>
          <p:cNvPr id="112" name="任意多边形: 形状 18"/>
          <p:cNvSpPr/>
          <p:nvPr>
            <p:custDataLst>
              <p:tags r:id="rId37"/>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38"/>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多交易场景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a:xfrm>
            <a:off x="5357495" y="1453515"/>
            <a:ext cx="5906135"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5794375"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簿记</a:t>
            </a:r>
            <a:r>
              <a:rPr lang="zh-CN" altLang="en-US" sz="1400"/>
              <a:t>账户</a:t>
            </a:r>
            <a:endParaRPr lang="zh-CN" altLang="en-US" sz="1400"/>
          </a:p>
        </p:txBody>
      </p:sp>
      <p:sp>
        <p:nvSpPr>
          <p:cNvPr id="45" name="椭圆 44"/>
          <p:cNvSpPr/>
          <p:nvPr>
            <p:custDataLst>
              <p:tags r:id="rId1"/>
            </p:custDataLst>
          </p:nvPr>
        </p:nvSpPr>
        <p:spPr>
          <a:xfrm>
            <a:off x="905446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569912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4" name="矩形 53"/>
          <p:cNvSpPr/>
          <p:nvPr>
            <p:custDataLst>
              <p:tags r:id="rId2"/>
            </p:custDataLst>
          </p:nvPr>
        </p:nvSpPr>
        <p:spPr>
          <a:xfrm>
            <a:off x="7085965" y="3996055"/>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平台营销预算资金</a:t>
            </a:r>
            <a:endParaRPr lang="zh-CN" altLang="en-US" sz="800">
              <a:solidFill>
                <a:schemeClr val="tx1"/>
              </a:solidFill>
            </a:endParaRPr>
          </a:p>
        </p:txBody>
      </p:sp>
      <p:sp>
        <p:nvSpPr>
          <p:cNvPr id="55" name="矩形 54"/>
          <p:cNvSpPr/>
          <p:nvPr>
            <p:custDataLst>
              <p:tags r:id="rId3"/>
            </p:custDataLst>
          </p:nvPr>
        </p:nvSpPr>
        <p:spPr>
          <a:xfrm>
            <a:off x="606234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642874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7" name="矩形 56"/>
          <p:cNvSpPr/>
          <p:nvPr>
            <p:custDataLst>
              <p:tags r:id="rId5"/>
            </p:custDataLst>
          </p:nvPr>
        </p:nvSpPr>
        <p:spPr>
          <a:xfrm>
            <a:off x="8203565" y="3996055"/>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平台内担保交易资金</a:t>
            </a:r>
            <a:endParaRPr lang="zh-CN" altLang="en-US" sz="800">
              <a:solidFill>
                <a:schemeClr val="tx1"/>
              </a:solidFill>
            </a:endParaRPr>
          </a:p>
        </p:txBody>
      </p:sp>
      <p:sp>
        <p:nvSpPr>
          <p:cNvPr id="58" name="矩形 57"/>
          <p:cNvSpPr/>
          <p:nvPr>
            <p:custDataLst>
              <p:tags r:id="rId6"/>
            </p:custDataLst>
          </p:nvPr>
        </p:nvSpPr>
        <p:spPr>
          <a:xfrm>
            <a:off x="899731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7"/>
            </p:custDataLst>
          </p:nvPr>
        </p:nvSpPr>
        <p:spPr>
          <a:xfrm>
            <a:off x="959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5860415"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6223635"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6226810"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3" name="直接连接符 62"/>
          <p:cNvCxnSpPr>
            <a:stCxn id="78" idx="4"/>
            <a:endCxn id="54" idx="0"/>
          </p:cNvCxnSpPr>
          <p:nvPr/>
        </p:nvCxnSpPr>
        <p:spPr>
          <a:xfrm flipH="1">
            <a:off x="7322185" y="3768090"/>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4" name="直接连接符 63"/>
          <p:cNvCxnSpPr>
            <a:stCxn id="79" idx="4"/>
            <a:endCxn id="57" idx="0"/>
          </p:cNvCxnSpPr>
          <p:nvPr/>
        </p:nvCxnSpPr>
        <p:spPr>
          <a:xfrm>
            <a:off x="8429625" y="3769360"/>
            <a:ext cx="10160" cy="22669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923353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948690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8"/>
          <a:stretch>
            <a:fillRect/>
          </a:stretch>
        </p:blipFill>
        <p:spPr>
          <a:xfrm>
            <a:off x="8028940" y="1619250"/>
            <a:ext cx="622300" cy="622300"/>
          </a:xfrm>
          <a:prstGeom prst="rect">
            <a:avLst/>
          </a:prstGeom>
        </p:spPr>
      </p:pic>
      <p:sp>
        <p:nvSpPr>
          <p:cNvPr id="69" name="左大括号 68"/>
          <p:cNvSpPr/>
          <p:nvPr>
            <p:custDataLst>
              <p:tags r:id="rId9"/>
            </p:custDataLst>
          </p:nvPr>
        </p:nvSpPr>
        <p:spPr>
          <a:xfrm rot="5400000">
            <a:off x="8239760" y="579120"/>
            <a:ext cx="290195" cy="432308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5357495" y="5241925"/>
            <a:ext cx="5906135"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047355"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649732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4" name="文本框 73"/>
          <p:cNvSpPr txBox="1"/>
          <p:nvPr>
            <p:custDataLst>
              <p:tags r:id="rId10"/>
            </p:custDataLst>
          </p:nvPr>
        </p:nvSpPr>
        <p:spPr>
          <a:xfrm>
            <a:off x="9219565" y="5456555"/>
            <a:ext cx="1327150" cy="368300"/>
          </a:xfrm>
          <a:prstGeom prst="rect">
            <a:avLst/>
          </a:prstGeom>
          <a:noFill/>
        </p:spPr>
        <p:txBody>
          <a:bodyPr wrap="square" rtlCol="0">
            <a:spAutoFit/>
          </a:bodyPr>
          <a:p>
            <a:r>
              <a:rPr lang="zh-CN" altLang="en-US">
                <a:solidFill>
                  <a:schemeClr val="bg1"/>
                </a:solidFill>
              </a:rPr>
              <a:t>合作银行</a:t>
            </a:r>
            <a:endParaRPr lang="zh-CN" altLang="en-US">
              <a:solidFill>
                <a:schemeClr val="bg1"/>
              </a:solidFill>
            </a:endParaRPr>
          </a:p>
        </p:txBody>
      </p:sp>
      <p:sp>
        <p:nvSpPr>
          <p:cNvPr id="75" name="上下箭头 74"/>
          <p:cNvSpPr/>
          <p:nvPr/>
        </p:nvSpPr>
        <p:spPr>
          <a:xfrm>
            <a:off x="7126605" y="4822825"/>
            <a:ext cx="253365" cy="59626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上下箭头 76"/>
          <p:cNvSpPr/>
          <p:nvPr>
            <p:custDataLst>
              <p:tags r:id="rId11"/>
            </p:custDataLst>
          </p:nvPr>
        </p:nvSpPr>
        <p:spPr>
          <a:xfrm>
            <a:off x="967232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椭圆 77"/>
          <p:cNvSpPr/>
          <p:nvPr>
            <p:custDataLst>
              <p:tags r:id="rId12"/>
            </p:custDataLst>
          </p:nvPr>
        </p:nvSpPr>
        <p:spPr>
          <a:xfrm>
            <a:off x="6893560" y="290385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营销</a:t>
            </a:r>
            <a:r>
              <a:rPr lang="zh-CN" altLang="en-US" sz="1400"/>
              <a:t>账户</a:t>
            </a:r>
            <a:endParaRPr lang="zh-CN" altLang="en-US" sz="1400"/>
          </a:p>
        </p:txBody>
      </p:sp>
      <p:sp>
        <p:nvSpPr>
          <p:cNvPr id="79" name="椭圆 78"/>
          <p:cNvSpPr/>
          <p:nvPr>
            <p:custDataLst>
              <p:tags r:id="rId13"/>
            </p:custDataLst>
          </p:nvPr>
        </p:nvSpPr>
        <p:spPr>
          <a:xfrm>
            <a:off x="79971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担保账户</a:t>
            </a:r>
            <a:endParaRPr lang="zh-CN" altLang="en-US" sz="1400"/>
          </a:p>
        </p:txBody>
      </p:sp>
      <p:sp>
        <p:nvSpPr>
          <p:cNvPr id="80" name="文本框 79"/>
          <p:cNvSpPr txBox="1"/>
          <p:nvPr/>
        </p:nvSpPr>
        <p:spPr>
          <a:xfrm>
            <a:off x="732790" y="1793875"/>
            <a:ext cx="4058285" cy="403098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簿记账户：为平台客户、平台内的卖家开立，作为卖家收款记账、分账的交易账户。</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营销账户：用于客户营销活劢的营销预算资金，支持充值、提现。</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担保账户：用于控制交易过程，实现交易资金灵活收付，例如担保交易、账期、竞标、借款筹资等业务。</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4"/>
            </p:custDataLst>
          </p:nvPr>
        </p:nvSpPr>
        <p:spPr>
          <a:xfrm>
            <a:off x="775970" y="5883275"/>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a:t>
            </a:r>
            <a:r>
              <a:rPr lang="zh-CN" altLang="en-US" sz="1600" b="1"/>
              <a:t>管理：</a:t>
            </a:r>
            <a:r>
              <a:rPr lang="zh-CN" altLang="en-US" sz="1400"/>
              <a:t>账户资金根据客户</a:t>
            </a:r>
            <a:r>
              <a:rPr lang="zh-CN" altLang="en-US" sz="1400"/>
              <a:t>诉求，支持存放于通联支付备付金，或存放于合作银行</a:t>
            </a:r>
            <a:r>
              <a:rPr lang="zh-CN" altLang="en-US" sz="1400"/>
              <a:t>内。</a:t>
            </a:r>
            <a:endParaRPr lang="zh-CN" altLang="en-US" sz="1400"/>
          </a:p>
        </p:txBody>
      </p:sp>
      <p:sp>
        <p:nvSpPr>
          <p:cNvPr id="2" name="椭圆 1"/>
          <p:cNvSpPr/>
          <p:nvPr>
            <p:custDataLst>
              <p:tags r:id="rId15"/>
            </p:custDataLst>
          </p:nvPr>
        </p:nvSpPr>
        <p:spPr>
          <a:xfrm>
            <a:off x="101053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6"/>
            </p:custDataLst>
          </p:nvPr>
        </p:nvSpPr>
        <p:spPr>
          <a:xfrm>
            <a:off x="1028954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a:endCxn id="3" idx="0"/>
          </p:cNvCxnSpPr>
          <p:nvPr>
            <p:custDataLst>
              <p:tags r:id="rId17"/>
            </p:custDataLst>
          </p:nvPr>
        </p:nvCxnSpPr>
        <p:spPr>
          <a:xfrm flipH="1">
            <a:off x="1052576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11" name="五边形 10"/>
          <p:cNvSpPr/>
          <p:nvPr/>
        </p:nvSpPr>
        <p:spPr>
          <a:xfrm>
            <a:off x="-635" y="1021080"/>
            <a:ext cx="4977130" cy="714375"/>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8"/>
            </p:custDataLst>
          </p:nvPr>
        </p:nvSpPr>
        <p:spPr>
          <a:xfrm>
            <a:off x="0" y="1185545"/>
            <a:ext cx="5306695" cy="583565"/>
          </a:xfrm>
          <a:prstGeom prst="rect">
            <a:avLst/>
          </a:prstGeom>
          <a:noFill/>
        </p:spPr>
        <p:txBody>
          <a:bodyPr wrap="square" rtlCol="0">
            <a:spAutoFit/>
          </a:bodyPr>
          <a:p>
            <a:pPr marL="285750" indent="-285750">
              <a:buFont typeface="Wingdings" panose="05000000000000000000" charset="0"/>
              <a:buChar char=""/>
            </a:pPr>
            <a:r>
              <a:rPr lang="zh-CN" altLang="en-US" sz="1600"/>
              <a:t>集团、连锁、平台类客户</a:t>
            </a:r>
            <a:r>
              <a:rPr lang="zh-CN" altLang="en-US" sz="1600">
                <a:sym typeface="+mn-ea"/>
              </a:rPr>
              <a:t>（集团统一管理</a:t>
            </a:r>
            <a:r>
              <a:rPr lang="zh-CN" altLang="en-US" sz="1600">
                <a:sym typeface="+mn-ea"/>
              </a:rPr>
              <a:t>资金</a:t>
            </a:r>
            <a:r>
              <a:rPr lang="zh-CN" altLang="en-US" sz="1600">
                <a:sym typeface="+mn-ea"/>
              </a:rPr>
              <a:t>）</a:t>
            </a:r>
            <a:endParaRPr lang="zh-CN" altLang="en-US" sz="1600"/>
          </a:p>
          <a:p>
            <a:pPr marL="285750" indent="-285750">
              <a:buFont typeface="Wingdings" panose="05000000000000000000" charset="0"/>
              <a:buChar char=""/>
            </a:pPr>
            <a:endParaRPr lang="zh-CN" altLang="en-US" sz="1600"/>
          </a:p>
        </p:txBody>
      </p:sp>
      <p:sp>
        <p:nvSpPr>
          <p:cNvPr id="5" name="任意多边形: 形状 18"/>
          <p:cNvSpPr/>
          <p:nvPr>
            <p:custDataLst>
              <p:tags r:id="rId19"/>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6" name="对角圆角矩形 120"/>
          <p:cNvSpPr/>
          <p:nvPr>
            <p:custDataLst>
              <p:tags r:id="rId20"/>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多账户支撑复杂场景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custDataLst>
              <p:tags r:id="rId1"/>
            </p:custDataLst>
          </p:nvPr>
        </p:nvSpPr>
        <p:spPr>
          <a:xfrm>
            <a:off x="-635" y="1021080"/>
            <a:ext cx="4977130" cy="1020445"/>
          </a:xfrm>
          <a:prstGeom prst="homePlat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6325870" y="1453515"/>
            <a:ext cx="4392930"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7021830"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待结算</a:t>
            </a:r>
            <a:r>
              <a:rPr lang="zh-CN" altLang="en-US" sz="1400"/>
              <a:t>户</a:t>
            </a:r>
            <a:endParaRPr lang="zh-CN" altLang="en-US" sz="1400"/>
          </a:p>
        </p:txBody>
      </p:sp>
      <p:sp>
        <p:nvSpPr>
          <p:cNvPr id="45" name="椭圆 44"/>
          <p:cNvSpPr/>
          <p:nvPr>
            <p:custDataLst>
              <p:tags r:id="rId2"/>
            </p:custDataLst>
          </p:nvPr>
        </p:nvSpPr>
        <p:spPr>
          <a:xfrm>
            <a:off x="838390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692658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5" name="矩形 54"/>
          <p:cNvSpPr/>
          <p:nvPr>
            <p:custDataLst>
              <p:tags r:id="rId3"/>
            </p:custDataLst>
          </p:nvPr>
        </p:nvSpPr>
        <p:spPr>
          <a:xfrm>
            <a:off x="728980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765619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8" name="矩形 57"/>
          <p:cNvSpPr/>
          <p:nvPr>
            <p:custDataLst>
              <p:tags r:id="rId5"/>
            </p:custDataLst>
          </p:nvPr>
        </p:nvSpPr>
        <p:spPr>
          <a:xfrm>
            <a:off x="832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6"/>
            </p:custDataLst>
          </p:nvPr>
        </p:nvSpPr>
        <p:spPr>
          <a:xfrm>
            <a:off x="892619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7087870"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7451090"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7454265"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856297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881634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7"/>
          <a:stretch>
            <a:fillRect/>
          </a:stretch>
        </p:blipFill>
        <p:spPr>
          <a:xfrm>
            <a:off x="8387715" y="1619250"/>
            <a:ext cx="622300" cy="622300"/>
          </a:xfrm>
          <a:prstGeom prst="rect">
            <a:avLst/>
          </a:prstGeom>
        </p:spPr>
      </p:pic>
      <p:sp>
        <p:nvSpPr>
          <p:cNvPr id="69" name="左大括号 68"/>
          <p:cNvSpPr/>
          <p:nvPr>
            <p:custDataLst>
              <p:tags r:id="rId8"/>
            </p:custDataLst>
          </p:nvPr>
        </p:nvSpPr>
        <p:spPr>
          <a:xfrm rot="5400000">
            <a:off x="8553450" y="1493520"/>
            <a:ext cx="346075" cy="25507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6325870" y="5241925"/>
            <a:ext cx="4392930"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406130"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806069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7" name="上下箭头 76"/>
          <p:cNvSpPr/>
          <p:nvPr>
            <p:custDataLst>
              <p:tags r:id="rId9"/>
            </p:custDataLst>
          </p:nvPr>
        </p:nvSpPr>
        <p:spPr>
          <a:xfrm>
            <a:off x="860171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文本框 79"/>
          <p:cNvSpPr txBox="1"/>
          <p:nvPr/>
        </p:nvSpPr>
        <p:spPr>
          <a:xfrm>
            <a:off x="600710" y="2372360"/>
            <a:ext cx="4058285" cy="273812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待结算户：为每个收单门店开立待结算户，门店收款的资金结算至该待结算户，再进行下一步的平台抽佣、分账等交易</a:t>
            </a:r>
            <a:r>
              <a:rPr lang="zh-CN" altLang="en-US" sz="1400"/>
              <a:t>处理。</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0"/>
            </p:custDataLst>
          </p:nvPr>
        </p:nvSpPr>
        <p:spPr>
          <a:xfrm>
            <a:off x="603885" y="5179060"/>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资金管理：</a:t>
            </a:r>
            <a:r>
              <a:rPr lang="zh-CN" altLang="en-US" sz="1400"/>
              <a:t>仅支持资金存放于通联支付备付金。</a:t>
            </a:r>
            <a:endParaRPr lang="zh-CN" altLang="en-US" sz="1400"/>
          </a:p>
        </p:txBody>
      </p:sp>
      <p:sp>
        <p:nvSpPr>
          <p:cNvPr id="2" name="椭圆 1"/>
          <p:cNvSpPr/>
          <p:nvPr>
            <p:custDataLst>
              <p:tags r:id="rId11"/>
            </p:custDataLst>
          </p:nvPr>
        </p:nvSpPr>
        <p:spPr>
          <a:xfrm>
            <a:off x="956056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2"/>
            </p:custDataLst>
          </p:nvPr>
        </p:nvSpPr>
        <p:spPr>
          <a:xfrm>
            <a:off x="974471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p:nvPr>
            <p:custDataLst>
              <p:tags r:id="rId13"/>
            </p:custDataLst>
          </p:nvPr>
        </p:nvCxnSpPr>
        <p:spPr>
          <a:xfrm flipH="1">
            <a:off x="998093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6" name="文本框 5"/>
          <p:cNvSpPr txBox="1"/>
          <p:nvPr>
            <p:custDataLst>
              <p:tags r:id="rId14"/>
            </p:custDataLst>
          </p:nvPr>
        </p:nvSpPr>
        <p:spPr>
          <a:xfrm>
            <a:off x="233680" y="1069340"/>
            <a:ext cx="4428490" cy="829945"/>
          </a:xfrm>
          <a:prstGeom prst="rect">
            <a:avLst/>
          </a:prstGeom>
          <a:noFill/>
        </p:spPr>
        <p:txBody>
          <a:bodyPr wrap="square" rtlCol="0">
            <a:spAutoFit/>
          </a:bodyPr>
          <a:p>
            <a:pPr marL="285750" indent="-285750">
              <a:lnSpc>
                <a:spcPct val="150000"/>
              </a:lnSpc>
              <a:buFont typeface="Wingdings" panose="05000000000000000000" charset="0"/>
              <a:buChar char=""/>
            </a:pPr>
            <a:r>
              <a:rPr lang="zh-CN" altLang="en-US" sz="1600"/>
              <a:t>集团连锁类客户（集团不统一管理</a:t>
            </a:r>
            <a:r>
              <a:rPr lang="zh-CN" altLang="en-US" sz="1600">
                <a:sym typeface="+mn-ea"/>
              </a:rPr>
              <a:t>资金</a:t>
            </a:r>
            <a:r>
              <a:rPr lang="zh-CN" altLang="en-US" sz="1600"/>
              <a:t>）</a:t>
            </a:r>
            <a:endParaRPr lang="zh-CN" altLang="en-US" sz="1600"/>
          </a:p>
          <a:p>
            <a:pPr marL="285750" indent="-285750">
              <a:lnSpc>
                <a:spcPct val="150000"/>
              </a:lnSpc>
              <a:buFont typeface="Wingdings" panose="05000000000000000000" charset="0"/>
              <a:buChar char=""/>
            </a:pPr>
            <a:r>
              <a:rPr lang="en-US" altLang="zh-CN" sz="1600"/>
              <a:t>ISV</a:t>
            </a:r>
            <a:r>
              <a:rPr lang="zh-CN" altLang="en-US" sz="1600"/>
              <a:t>类客户</a:t>
            </a:r>
            <a:endParaRPr lang="zh-CN" altLang="en-US" sz="1600"/>
          </a:p>
        </p:txBody>
      </p:sp>
      <p:sp>
        <p:nvSpPr>
          <p:cNvPr id="5" name="任意多边形: 形状 18"/>
          <p:cNvSpPr/>
          <p:nvPr>
            <p:custDataLst>
              <p:tags r:id="rId15"/>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16"/>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多账户支撑复杂场景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p:nvPr>
            <p:custDataLst>
              <p:tags r:id="rId1"/>
            </p:custDataLst>
          </p:nvPr>
        </p:nvSpPr>
        <p:spPr>
          <a:xfrm>
            <a:off x="5161464" y="878780"/>
            <a:ext cx="1713043" cy="1713043"/>
          </a:xfrm>
          <a:prstGeom prst="ellipse">
            <a:avLst/>
          </a:prstGeom>
          <a:solidFill>
            <a:schemeClr val="accent1">
              <a:alpha val="1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1" name="标题 1"/>
          <p:cNvSpPr txBox="1"/>
          <p:nvPr>
            <p:custDataLst>
              <p:tags r:id="rId2"/>
            </p:custDataLst>
          </p:nvPr>
        </p:nvSpPr>
        <p:spPr>
          <a:xfrm>
            <a:off x="3961002" y="1786618"/>
            <a:ext cx="4113967" cy="988014"/>
          </a:xfrm>
          <a:prstGeom prst="ellipse">
            <a:avLst/>
          </a:prstGeom>
          <a:noFill/>
          <a:ln w="22225"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12" name="标题 1"/>
          <p:cNvSpPr txBox="1"/>
          <p:nvPr>
            <p:custDataLst>
              <p:tags r:id="rId3"/>
            </p:custDataLst>
          </p:nvPr>
        </p:nvSpPr>
        <p:spPr>
          <a:xfrm>
            <a:off x="4119464" y="1836178"/>
            <a:ext cx="3797044" cy="866606"/>
          </a:xfrm>
          <a:prstGeom prst="arc">
            <a:avLst>
              <a:gd name="adj1" fmla="val 21494759"/>
              <a:gd name="adj2" fmla="val 1921438"/>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13" name="标题 1"/>
          <p:cNvSpPr txBox="1"/>
          <p:nvPr>
            <p:custDataLst>
              <p:tags r:id="rId4"/>
            </p:custDataLst>
          </p:nvPr>
        </p:nvSpPr>
        <p:spPr>
          <a:xfrm flipH="1">
            <a:off x="4119464" y="1836178"/>
            <a:ext cx="3797044" cy="866606"/>
          </a:xfrm>
          <a:prstGeom prst="arc">
            <a:avLst>
              <a:gd name="adj1" fmla="val 21494759"/>
              <a:gd name="adj2" fmla="val 1840639"/>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20" name="标题 1"/>
          <p:cNvSpPr txBox="1"/>
          <p:nvPr>
            <p:custDataLst>
              <p:tags r:id="rId5"/>
            </p:custDataLst>
          </p:nvPr>
        </p:nvSpPr>
        <p:spPr>
          <a:xfrm flipH="1">
            <a:off x="4119464" y="1836178"/>
            <a:ext cx="3797044" cy="866606"/>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28" name="标题 1"/>
          <p:cNvSpPr txBox="1"/>
          <p:nvPr>
            <p:custDataLst>
              <p:tags r:id="rId6"/>
            </p:custDataLst>
          </p:nvPr>
        </p:nvSpPr>
        <p:spPr>
          <a:xfrm>
            <a:off x="4119464" y="1836178"/>
            <a:ext cx="3797044" cy="866606"/>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29" name="标题 1"/>
          <p:cNvSpPr txBox="1"/>
          <p:nvPr>
            <p:custDataLst>
              <p:tags r:id="rId7"/>
            </p:custDataLst>
          </p:nvPr>
        </p:nvSpPr>
        <p:spPr>
          <a:xfrm>
            <a:off x="4320946" y="1881212"/>
            <a:ext cx="3394080" cy="756553"/>
          </a:xfrm>
          <a:custGeom>
            <a:avLst/>
            <a:gdLst>
              <a:gd name="connsiteX0" fmla="*/ 3700350 w 7400700"/>
              <a:gd name="connsiteY0" fmla="*/ 45287 h 1978636"/>
              <a:gd name="connsiteX1" fmla="*/ 169388 w 7400700"/>
              <a:gd name="connsiteY1" fmla="*/ 989318 h 1978636"/>
              <a:gd name="connsiteX2" fmla="*/ 3700350 w 7400700"/>
              <a:gd name="connsiteY2" fmla="*/ 1933349 h 1978636"/>
              <a:gd name="connsiteX3" fmla="*/ 7231312 w 7400700"/>
              <a:gd name="connsiteY3" fmla="*/ 989318 h 1978636"/>
              <a:gd name="connsiteX4" fmla="*/ 3700350 w 7400700"/>
              <a:gd name="connsiteY4" fmla="*/ 45287 h 1978636"/>
              <a:gd name="connsiteX5" fmla="*/ 3700350 w 7400700"/>
              <a:gd name="connsiteY5" fmla="*/ 0 h 1978636"/>
              <a:gd name="connsiteX6" fmla="*/ 7400700 w 7400700"/>
              <a:gd name="connsiteY6" fmla="*/ 989318 h 1978636"/>
              <a:gd name="connsiteX7" fmla="*/ 3700350 w 7400700"/>
              <a:gd name="connsiteY7" fmla="*/ 1978636 h 1978636"/>
              <a:gd name="connsiteX8" fmla="*/ 0 w 7400700"/>
              <a:gd name="connsiteY8" fmla="*/ 989318 h 1978636"/>
              <a:gd name="connsiteX9" fmla="*/ 3700350 w 7400700"/>
              <a:gd name="connsiteY9" fmla="*/ 0 h 1978636"/>
            </a:gdLst>
            <a:ahLst/>
            <a:cxnLst/>
            <a:rect l="l" t="t" r="r" b="b"/>
            <a:pathLst>
              <a:path w="7400700" h="1978636">
                <a:moveTo>
                  <a:pt x="3700350" y="45287"/>
                </a:moveTo>
                <a:cubicBezTo>
                  <a:pt x="1750254" y="45287"/>
                  <a:pt x="169388" y="467944"/>
                  <a:pt x="169388" y="989318"/>
                </a:cubicBezTo>
                <a:cubicBezTo>
                  <a:pt x="169388" y="1510692"/>
                  <a:pt x="1750254" y="1933349"/>
                  <a:pt x="3700350" y="1933349"/>
                </a:cubicBezTo>
                <a:cubicBezTo>
                  <a:pt x="5650446" y="1933349"/>
                  <a:pt x="7231312" y="1510692"/>
                  <a:pt x="7231312" y="989318"/>
                </a:cubicBezTo>
                <a:cubicBezTo>
                  <a:pt x="7231312" y="467944"/>
                  <a:pt x="5650446" y="45287"/>
                  <a:pt x="3700350" y="45287"/>
                </a:cubicBezTo>
                <a:close/>
                <a:moveTo>
                  <a:pt x="3700350" y="0"/>
                </a:moveTo>
                <a:cubicBezTo>
                  <a:pt x="5743997" y="0"/>
                  <a:pt x="7400700" y="442933"/>
                  <a:pt x="7400700" y="989318"/>
                </a:cubicBezTo>
                <a:cubicBezTo>
                  <a:pt x="7400700" y="1535703"/>
                  <a:pt x="5743997" y="1978636"/>
                  <a:pt x="3700350" y="1978636"/>
                </a:cubicBezTo>
                <a:cubicBezTo>
                  <a:pt x="1656703" y="1978636"/>
                  <a:pt x="0" y="1535703"/>
                  <a:pt x="0" y="989318"/>
                </a:cubicBezTo>
                <a:cubicBezTo>
                  <a:pt x="0" y="442933"/>
                  <a:pt x="1656703" y="0"/>
                  <a:pt x="3700350" y="0"/>
                </a:cubicBezTo>
                <a:close/>
              </a:path>
            </a:pathLst>
          </a:custGeom>
          <a:gradFill>
            <a:gsLst>
              <a:gs pos="29000">
                <a:schemeClr val="accent1">
                  <a:alpha val="0"/>
                </a:schemeClr>
              </a:gs>
              <a:gs pos="100000">
                <a:schemeClr val="accent1">
                  <a:alpha val="26000"/>
                </a:schemeClr>
              </a:gs>
            </a:gsLst>
            <a:lin ang="5400000" scaled="0"/>
          </a:gradFill>
          <a:ln w="19050" cap="flat">
            <a:noFill/>
            <a:miter/>
          </a:ln>
          <a:effectLst/>
        </p:spPr>
        <p:txBody>
          <a:bodyPr vert="horz" wrap="square" lIns="91440" tIns="45720" rIns="91440" bIns="45720" rtlCol="0" anchor="ctr"/>
          <a:p>
            <a:pPr algn="ctr">
              <a:lnSpc>
                <a:spcPct val="100000"/>
              </a:lnSpc>
            </a:pPr>
            <a:endParaRPr kumimoji="1" lang="zh-CN" altLang="en-US"/>
          </a:p>
        </p:txBody>
      </p:sp>
      <p:sp>
        <p:nvSpPr>
          <p:cNvPr id="30" name="标题 1"/>
          <p:cNvSpPr txBox="1"/>
          <p:nvPr>
            <p:custDataLst>
              <p:tags r:id="rId8"/>
            </p:custDataLst>
          </p:nvPr>
        </p:nvSpPr>
        <p:spPr>
          <a:xfrm>
            <a:off x="3795713" y="1715060"/>
            <a:ext cx="4444545" cy="1144025"/>
          </a:xfrm>
          <a:prstGeom prst="arc">
            <a:avLst>
              <a:gd name="adj1" fmla="val 21494759"/>
              <a:gd name="adj2" fmla="val 1921438"/>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1" name="标题 1"/>
          <p:cNvSpPr txBox="1"/>
          <p:nvPr>
            <p:custDataLst>
              <p:tags r:id="rId9"/>
            </p:custDataLst>
          </p:nvPr>
        </p:nvSpPr>
        <p:spPr>
          <a:xfrm flipH="1">
            <a:off x="3795713" y="1715060"/>
            <a:ext cx="4444545" cy="1144025"/>
          </a:xfrm>
          <a:prstGeom prst="arc">
            <a:avLst>
              <a:gd name="adj1" fmla="val 21494759"/>
              <a:gd name="adj2" fmla="val 1840639"/>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10"/>
            </p:custDataLst>
          </p:nvPr>
        </p:nvSpPr>
        <p:spPr>
          <a:xfrm flipH="1">
            <a:off x="3795713" y="1715060"/>
            <a:ext cx="4444545" cy="1144025"/>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5" name="标题 1"/>
          <p:cNvSpPr txBox="1"/>
          <p:nvPr>
            <p:custDataLst>
              <p:tags r:id="rId11"/>
            </p:custDataLst>
          </p:nvPr>
        </p:nvSpPr>
        <p:spPr>
          <a:xfrm>
            <a:off x="3795713" y="1715060"/>
            <a:ext cx="4444545" cy="1144025"/>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6" name="标题 1"/>
          <p:cNvSpPr txBox="1"/>
          <p:nvPr>
            <p:custDataLst>
              <p:tags r:id="rId12"/>
            </p:custDataLst>
          </p:nvPr>
        </p:nvSpPr>
        <p:spPr>
          <a:xfrm>
            <a:off x="4195644" y="1957443"/>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r">
              <a:lnSpc>
                <a:spcPct val="100000"/>
              </a:lnSpc>
            </a:pPr>
            <a:endParaRPr kumimoji="1" lang="zh-CN" altLang="en-US"/>
          </a:p>
        </p:txBody>
      </p:sp>
      <p:sp>
        <p:nvSpPr>
          <p:cNvPr id="39" name="标题 1"/>
          <p:cNvSpPr txBox="1"/>
          <p:nvPr>
            <p:custDataLst>
              <p:tags r:id="rId13"/>
            </p:custDataLst>
          </p:nvPr>
        </p:nvSpPr>
        <p:spPr>
          <a:xfrm>
            <a:off x="624827" y="1755081"/>
            <a:ext cx="2889321" cy="338554"/>
          </a:xfrm>
          <a:prstGeom prst="rect">
            <a:avLst/>
          </a:prstGeom>
          <a:noFill/>
          <a:ln>
            <a:noFill/>
          </a:ln>
        </p:spPr>
        <p:txBody>
          <a:bodyPr vert="horz" wrap="square" lIns="91440" tIns="45720" rIns="91440" bIns="45720" rtlCol="0" anchor="t"/>
          <a:p>
            <a:pPr algn="r">
              <a:lnSpc>
                <a:spcPct val="110000"/>
              </a:lnSpc>
            </a:pPr>
            <a:r>
              <a:rPr kumimoji="1" lang="en-US" altLang="zh-CN"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0</a:t>
            </a:r>
            <a:r>
              <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代码</a:t>
            </a:r>
            <a:r>
              <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免开发</a:t>
            </a:r>
            <a:endPar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endParaRPr>
          </a:p>
        </p:txBody>
      </p:sp>
      <p:sp>
        <p:nvSpPr>
          <p:cNvPr id="40" name="标题 1"/>
          <p:cNvSpPr txBox="1"/>
          <p:nvPr>
            <p:custDataLst>
              <p:tags r:id="rId14"/>
            </p:custDataLst>
          </p:nvPr>
        </p:nvSpPr>
        <p:spPr>
          <a:xfrm>
            <a:off x="624827" y="2211570"/>
            <a:ext cx="2889321" cy="1174099"/>
          </a:xfrm>
          <a:prstGeom prst="rect">
            <a:avLst/>
          </a:prstGeom>
          <a:noFill/>
          <a:ln>
            <a:noFill/>
          </a:ln>
        </p:spPr>
        <p:txBody>
          <a:bodyPr vert="horz" wrap="square" lIns="91440" tIns="45720" rIns="91440" bIns="45720" rtlCol="0" anchor="t"/>
          <a:p>
            <a:pPr algn="r">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OPPOSans R" panose="00020600040101010101" charset="-122"/>
              </a:rPr>
              <a:t>仅需云梯门户简单配置，</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OPPOSans R" panose="00020600040101010101" charset="-122"/>
              </a:rPr>
              <a:t>即开即用</a:t>
            </a:r>
            <a:endParaRPr kumimoji="1" lang="zh-CN" altLang="en-US" sz="1400">
              <a:ln w="12700">
                <a:noFill/>
              </a:ln>
              <a:solidFill>
                <a:srgbClr val="262626">
                  <a:alpha val="100000"/>
                </a:srgbClr>
              </a:solidFill>
              <a:latin typeface="华文宋体" panose="02010600040101010101" charset="-122"/>
              <a:ea typeface="华文宋体" panose="02010600040101010101" charset="-122"/>
              <a:cs typeface="OPPOSans R" panose="00020600040101010101" charset="-122"/>
            </a:endParaRPr>
          </a:p>
        </p:txBody>
      </p:sp>
      <p:cxnSp>
        <p:nvCxnSpPr>
          <p:cNvPr id="41" name="标题 1"/>
          <p:cNvCxnSpPr/>
          <p:nvPr>
            <p:custDataLst>
              <p:tags r:id="rId15"/>
            </p:custDataLst>
          </p:nvPr>
        </p:nvCxnSpPr>
        <p:spPr>
          <a:xfrm>
            <a:off x="1907543" y="2180740"/>
            <a:ext cx="1606605" cy="0"/>
          </a:xfrm>
          <a:prstGeom prst="line">
            <a:avLst/>
          </a:prstGeom>
          <a:noFill/>
          <a:ln w="12700" cap="flat">
            <a:solidFill>
              <a:schemeClr val="bg1">
                <a:lumMod val="75000"/>
              </a:schemeClr>
            </a:solidFill>
            <a:miter/>
          </a:ln>
        </p:spPr>
      </p:cxnSp>
      <p:sp>
        <p:nvSpPr>
          <p:cNvPr id="51" name="标题 1"/>
          <p:cNvSpPr txBox="1"/>
          <p:nvPr>
            <p:custDataLst>
              <p:tags r:id="rId16"/>
            </p:custDataLst>
          </p:nvPr>
        </p:nvSpPr>
        <p:spPr>
          <a:xfrm>
            <a:off x="3112285" y="1332759"/>
            <a:ext cx="401863" cy="364335"/>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1">
              <a:lumMod val="40000"/>
              <a:lumOff val="60000"/>
            </a:schemeClr>
          </a:solidFill>
          <a:ln w="1860" cap="flat">
            <a:noFill/>
            <a:miter/>
          </a:ln>
        </p:spPr>
        <p:txBody>
          <a:bodyPr vert="horz" wrap="square" lIns="91440" tIns="45720" rIns="91440" bIns="45720" rtlCol="0" anchor="ctr"/>
          <a:p>
            <a:pPr algn="r">
              <a:lnSpc>
                <a:spcPct val="110000"/>
              </a:lnSpc>
            </a:pPr>
            <a:endParaRPr kumimoji="1" lang="zh-CN" altLang="en-US"/>
          </a:p>
        </p:txBody>
      </p:sp>
      <p:sp>
        <p:nvSpPr>
          <p:cNvPr id="52" name="标题 1"/>
          <p:cNvSpPr txBox="1"/>
          <p:nvPr>
            <p:custDataLst>
              <p:tags r:id="rId17"/>
            </p:custDataLst>
          </p:nvPr>
        </p:nvSpPr>
        <p:spPr>
          <a:xfrm>
            <a:off x="3635939" y="3635951"/>
            <a:ext cx="2889321" cy="338554"/>
          </a:xfrm>
          <a:prstGeom prst="rect">
            <a:avLst/>
          </a:prstGeom>
          <a:noFill/>
          <a:ln>
            <a:noFill/>
          </a:ln>
        </p:spPr>
        <p:txBody>
          <a:bodyPr vert="horz" wrap="square" lIns="91440" tIns="45720" rIns="91440" bIns="45720" rtlCol="0" anchor="t"/>
          <a:p>
            <a:pPr algn="l">
              <a:lnSpc>
                <a:spcPct val="110000"/>
              </a:lnSpc>
            </a:pPr>
            <a:r>
              <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rPr>
              <a:t>功能广、模式</a:t>
            </a:r>
            <a:r>
              <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rPr>
              <a:t>多</a:t>
            </a:r>
            <a:endPar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endParaRPr>
          </a:p>
        </p:txBody>
      </p:sp>
      <p:sp>
        <p:nvSpPr>
          <p:cNvPr id="53" name="标题 1"/>
          <p:cNvSpPr txBox="1"/>
          <p:nvPr>
            <p:custDataLst>
              <p:tags r:id="rId18"/>
            </p:custDataLst>
          </p:nvPr>
        </p:nvSpPr>
        <p:spPr>
          <a:xfrm>
            <a:off x="3061899" y="4092440"/>
            <a:ext cx="2889321" cy="1174099"/>
          </a:xfrm>
          <a:prstGeom prst="rect">
            <a:avLst/>
          </a:prstGeom>
          <a:noFill/>
          <a:ln>
            <a:noFill/>
          </a:ln>
        </p:spPr>
        <p:txBody>
          <a:bodyPr vert="horz" wrap="square" lIns="91440" tIns="45720" rIns="91440" bIns="45720" rtlCol="0" anchor="t"/>
          <a:p>
            <a:pPr algn="l">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支持多规则、多形式分账；</a:t>
            </a:r>
            <a:b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b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支持多场景自动分账，连锁品牌方、线下商场、</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isv</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抽佣等。</a:t>
            </a:r>
            <a:endParaRPr kumimoji="1" lang="zh-CN" altLang="en-US">
              <a:latin typeface="华文宋体" panose="02010600040101010101" charset="-122"/>
              <a:ea typeface="华文宋体" panose="02010600040101010101" charset="-122"/>
              <a:cs typeface="华文宋体" panose="02010600040101010101" charset="-122"/>
            </a:endParaRPr>
          </a:p>
        </p:txBody>
      </p:sp>
      <p:cxnSp>
        <p:nvCxnSpPr>
          <p:cNvPr id="54" name="标题 1"/>
          <p:cNvCxnSpPr/>
          <p:nvPr>
            <p:custDataLst>
              <p:tags r:id="rId19"/>
            </p:custDataLst>
          </p:nvPr>
        </p:nvCxnSpPr>
        <p:spPr>
          <a:xfrm>
            <a:off x="3635939" y="4061610"/>
            <a:ext cx="1606605" cy="0"/>
          </a:xfrm>
          <a:prstGeom prst="line">
            <a:avLst/>
          </a:prstGeom>
          <a:noFill/>
          <a:ln w="12700" cap="flat">
            <a:solidFill>
              <a:schemeClr val="bg1">
                <a:lumMod val="75000"/>
              </a:schemeClr>
            </a:solidFill>
            <a:miter/>
          </a:ln>
        </p:spPr>
      </p:cxnSp>
      <p:sp>
        <p:nvSpPr>
          <p:cNvPr id="58" name="标题 1"/>
          <p:cNvSpPr txBox="1"/>
          <p:nvPr>
            <p:custDataLst>
              <p:tags r:id="rId20"/>
            </p:custDataLst>
          </p:nvPr>
        </p:nvSpPr>
        <p:spPr>
          <a:xfrm>
            <a:off x="8483006" y="2153942"/>
            <a:ext cx="2889321" cy="1174099"/>
          </a:xfrm>
          <a:prstGeom prst="rect">
            <a:avLst/>
          </a:prstGeom>
          <a:noFill/>
          <a:ln>
            <a:noFill/>
          </a:ln>
        </p:spPr>
        <p:txBody>
          <a:bodyPr vert="horz" wrap="square" lIns="91440" tIns="45720" rIns="91440" bIns="45720" rtlCol="0" anchor="t"/>
          <a:p>
            <a:pPr algn="ctr">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搭配云商通二代收银台，</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0</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成本完成支付</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分账能力</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建设；</a:t>
            </a:r>
            <a:endPar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endParaRPr>
          </a:p>
        </p:txBody>
      </p:sp>
      <p:cxnSp>
        <p:nvCxnSpPr>
          <p:cNvPr id="59" name="标题 1"/>
          <p:cNvCxnSpPr/>
          <p:nvPr>
            <p:custDataLst>
              <p:tags r:id="rId21"/>
            </p:custDataLst>
          </p:nvPr>
        </p:nvCxnSpPr>
        <p:spPr>
          <a:xfrm>
            <a:off x="9124364" y="2123112"/>
            <a:ext cx="1606605" cy="0"/>
          </a:xfrm>
          <a:prstGeom prst="line">
            <a:avLst/>
          </a:prstGeom>
          <a:noFill/>
          <a:ln w="12700" cap="flat">
            <a:solidFill>
              <a:schemeClr val="bg1">
                <a:lumMod val="75000"/>
              </a:schemeClr>
            </a:solidFill>
            <a:miter/>
          </a:ln>
        </p:spPr>
      </p:cxnSp>
      <p:sp>
        <p:nvSpPr>
          <p:cNvPr id="60" name="标题 1"/>
          <p:cNvSpPr txBox="1"/>
          <p:nvPr>
            <p:custDataLst>
              <p:tags r:id="rId22"/>
            </p:custDataLst>
          </p:nvPr>
        </p:nvSpPr>
        <p:spPr>
          <a:xfrm>
            <a:off x="8471894" y="1697453"/>
            <a:ext cx="2889320" cy="338554"/>
          </a:xfrm>
          <a:prstGeom prst="rect">
            <a:avLst/>
          </a:prstGeom>
          <a:noFill/>
          <a:ln>
            <a:noFill/>
          </a:ln>
        </p:spPr>
        <p:txBody>
          <a:bodyPr vert="horz" wrap="square" lIns="91440" tIns="45720" rIns="91440" bIns="45720" rtlCol="0" anchor="t"/>
          <a:p>
            <a:pPr algn="ctr">
              <a:lnSpc>
                <a:spcPct val="110000"/>
              </a:lnSpc>
            </a:pPr>
            <a:r>
              <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客户上线周期快</a:t>
            </a:r>
            <a:endPar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endParaRPr>
          </a:p>
        </p:txBody>
      </p:sp>
      <p:sp>
        <p:nvSpPr>
          <p:cNvPr id="61" name="标题 1"/>
          <p:cNvSpPr txBox="1"/>
          <p:nvPr>
            <p:custDataLst>
              <p:tags r:id="rId23"/>
            </p:custDataLst>
          </p:nvPr>
        </p:nvSpPr>
        <p:spPr>
          <a:xfrm>
            <a:off x="6544310" y="3997325"/>
            <a:ext cx="2981325" cy="1174115"/>
          </a:xfrm>
          <a:prstGeom prst="rect">
            <a:avLst/>
          </a:prstGeom>
          <a:noFill/>
          <a:ln>
            <a:noFill/>
          </a:ln>
        </p:spPr>
        <p:txBody>
          <a:bodyPr vert="horz" wrap="square" lIns="91440" tIns="45720" rIns="91440" bIns="45720" rtlCol="0" anchor="t"/>
          <a:p>
            <a:pPr algn="ctr">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存量仅对接收银宝</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云商通二代综合支付的客户，开通自动分账功能后可以直接使用，客户无感升级分账能力。</a:t>
            </a:r>
            <a:endParaRPr kumimoji="1" lang="zh-CN" altLang="en-US">
              <a:latin typeface="华文宋体" panose="02010600040101010101" charset="-122"/>
              <a:ea typeface="华文宋体" panose="02010600040101010101" charset="-122"/>
              <a:cs typeface="华文宋体" panose="02010600040101010101" charset="-122"/>
            </a:endParaRPr>
          </a:p>
        </p:txBody>
      </p:sp>
      <p:cxnSp>
        <p:nvCxnSpPr>
          <p:cNvPr id="62" name="标题 1"/>
          <p:cNvCxnSpPr/>
          <p:nvPr>
            <p:custDataLst>
              <p:tags r:id="rId24"/>
            </p:custDataLst>
          </p:nvPr>
        </p:nvCxnSpPr>
        <p:spPr>
          <a:xfrm>
            <a:off x="7185392" y="3966517"/>
            <a:ext cx="1606605" cy="0"/>
          </a:xfrm>
          <a:prstGeom prst="line">
            <a:avLst/>
          </a:prstGeom>
          <a:noFill/>
          <a:ln w="12700" cap="flat">
            <a:solidFill>
              <a:schemeClr val="bg1">
                <a:lumMod val="75000"/>
              </a:schemeClr>
            </a:solidFill>
            <a:miter/>
          </a:ln>
        </p:spPr>
      </p:cxnSp>
      <p:sp>
        <p:nvSpPr>
          <p:cNvPr id="63" name="标题 1"/>
          <p:cNvSpPr txBox="1"/>
          <p:nvPr>
            <p:custDataLst>
              <p:tags r:id="rId25"/>
            </p:custDataLst>
          </p:nvPr>
        </p:nvSpPr>
        <p:spPr>
          <a:xfrm>
            <a:off x="7695544" y="1957443"/>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ctr">
              <a:lnSpc>
                <a:spcPct val="100000"/>
              </a:lnSpc>
            </a:pPr>
            <a:endParaRPr kumimoji="1" lang="zh-CN" altLang="en-US"/>
          </a:p>
        </p:txBody>
      </p:sp>
      <p:sp>
        <p:nvSpPr>
          <p:cNvPr id="64" name="标题 1"/>
          <p:cNvSpPr txBox="1"/>
          <p:nvPr>
            <p:custDataLst>
              <p:tags r:id="rId26"/>
            </p:custDataLst>
          </p:nvPr>
        </p:nvSpPr>
        <p:spPr>
          <a:xfrm>
            <a:off x="4618385" y="2594871"/>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ctr">
              <a:lnSpc>
                <a:spcPct val="100000"/>
              </a:lnSpc>
            </a:pPr>
            <a:endParaRPr kumimoji="1" lang="zh-CN" altLang="en-US"/>
          </a:p>
        </p:txBody>
      </p:sp>
      <p:sp>
        <p:nvSpPr>
          <p:cNvPr id="65" name="标题 1"/>
          <p:cNvSpPr txBox="1"/>
          <p:nvPr>
            <p:custDataLst>
              <p:tags r:id="rId27"/>
            </p:custDataLst>
          </p:nvPr>
        </p:nvSpPr>
        <p:spPr>
          <a:xfrm>
            <a:off x="7847944" y="2443802"/>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ctr">
              <a:lnSpc>
                <a:spcPct val="100000"/>
              </a:lnSpc>
            </a:pPr>
            <a:endParaRPr kumimoji="1" lang="zh-CN" altLang="en-US"/>
          </a:p>
        </p:txBody>
      </p:sp>
      <p:sp>
        <p:nvSpPr>
          <p:cNvPr id="70" name="标题 1"/>
          <p:cNvSpPr txBox="1"/>
          <p:nvPr>
            <p:custDataLst>
              <p:tags r:id="rId28"/>
            </p:custDataLst>
          </p:nvPr>
        </p:nvSpPr>
        <p:spPr>
          <a:xfrm>
            <a:off x="9757440" y="1275131"/>
            <a:ext cx="318229" cy="330906"/>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lumMod val="40000"/>
              <a:lumOff val="60000"/>
            </a:schemeClr>
          </a:solidFill>
          <a:ln w="1860" cap="flat">
            <a:noFill/>
            <a:miter/>
          </a:ln>
        </p:spPr>
        <p:txBody>
          <a:bodyPr vert="horz" wrap="square" lIns="91440" tIns="45720" rIns="91440" bIns="45720" rtlCol="0" anchor="ctr"/>
          <a:p>
            <a:pPr algn="l">
              <a:lnSpc>
                <a:spcPct val="110000"/>
              </a:lnSpc>
            </a:pPr>
            <a:endParaRPr kumimoji="1" lang="zh-CN" altLang="en-US"/>
          </a:p>
        </p:txBody>
      </p:sp>
      <p:sp>
        <p:nvSpPr>
          <p:cNvPr id="71" name="标题 1"/>
          <p:cNvSpPr txBox="1"/>
          <p:nvPr>
            <p:custDataLst>
              <p:tags r:id="rId29"/>
            </p:custDataLst>
          </p:nvPr>
        </p:nvSpPr>
        <p:spPr>
          <a:xfrm>
            <a:off x="4292529" y="3247059"/>
            <a:ext cx="341937" cy="330905"/>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2">
              <a:lumMod val="40000"/>
              <a:lumOff val="60000"/>
            </a:schemeClr>
          </a:solidFill>
          <a:ln w="1860" cap="flat">
            <a:noFill/>
            <a:miter/>
          </a:ln>
        </p:spPr>
        <p:txBody>
          <a:bodyPr vert="horz" wrap="square" lIns="91440" tIns="45720" rIns="91440" bIns="45720" rtlCol="0" anchor="ctr"/>
          <a:p>
            <a:pPr algn="l">
              <a:lnSpc>
                <a:spcPct val="110000"/>
              </a:lnSpc>
            </a:pPr>
            <a:endParaRPr kumimoji="1" lang="zh-CN" altLang="en-US"/>
          </a:p>
        </p:txBody>
      </p:sp>
      <p:pic>
        <p:nvPicPr>
          <p:cNvPr id="73" name="图片 72" descr="D:/download/生成自动分账图片 (2).png生成自动分账图片 (2)"/>
          <p:cNvPicPr>
            <a:picLocks noChangeAspect="1"/>
          </p:cNvPicPr>
          <p:nvPr>
            <p:custDataLst>
              <p:tags r:id="rId30"/>
            </p:custDataLst>
          </p:nvPr>
        </p:nvPicPr>
        <p:blipFill>
          <a:blip r:embed="rId31">
            <a:alphaModFix amt="100000"/>
          </a:blip>
          <a:srcRect t="20" b="20"/>
          <a:stretch>
            <a:fillRect/>
          </a:stretch>
        </p:blipFill>
        <p:spPr>
          <a:xfrm>
            <a:off x="5326188" y="1043504"/>
            <a:ext cx="1383595" cy="1383595"/>
          </a:xfrm>
          <a:custGeom>
            <a:avLst/>
            <a:gdLst/>
            <a:ahLst/>
            <a:cxnLst/>
            <a:rect l="l" t="t" r="r" b="b"/>
            <a:pathLst>
              <a:path w="1384300" h="1384300">
                <a:moveTo>
                  <a:pt x="691798" y="0"/>
                </a:moveTo>
                <a:cubicBezTo>
                  <a:pt x="1073867" y="0"/>
                  <a:pt x="1383595" y="309728"/>
                  <a:pt x="1383595" y="691798"/>
                </a:cubicBezTo>
                <a:cubicBezTo>
                  <a:pt x="1383595" y="1073867"/>
                  <a:pt x="1073867" y="1383595"/>
                  <a:pt x="691798" y="1383595"/>
                </a:cubicBezTo>
                <a:cubicBezTo>
                  <a:pt x="309728" y="1383595"/>
                  <a:pt x="0" y="1073867"/>
                  <a:pt x="0" y="691798"/>
                </a:cubicBezTo>
                <a:cubicBezTo>
                  <a:pt x="0" y="309728"/>
                  <a:pt x="309728" y="0"/>
                  <a:pt x="691798" y="0"/>
                </a:cubicBezTo>
                <a:close/>
              </a:path>
            </a:pathLst>
          </a:custGeom>
          <a:noFill/>
          <a:ln>
            <a:noFill/>
          </a:ln>
        </p:spPr>
      </p:pic>
      <p:sp>
        <p:nvSpPr>
          <p:cNvPr id="74" name="标题 1"/>
          <p:cNvSpPr txBox="1"/>
          <p:nvPr>
            <p:custDataLst>
              <p:tags r:id="rId32"/>
            </p:custDataLst>
          </p:nvPr>
        </p:nvSpPr>
        <p:spPr>
          <a:xfrm>
            <a:off x="6527841" y="3535143"/>
            <a:ext cx="2891204" cy="338554"/>
          </a:xfrm>
          <a:prstGeom prst="rect">
            <a:avLst/>
          </a:prstGeom>
          <a:noFill/>
          <a:ln>
            <a:noFill/>
          </a:ln>
        </p:spPr>
        <p:txBody>
          <a:bodyPr vert="horz" wrap="square" lIns="91440" tIns="45720" rIns="91440" bIns="45720" rtlCol="0" anchor="t"/>
          <a:p>
            <a:pPr algn="ctr">
              <a:lnSpc>
                <a:spcPct val="110000"/>
              </a:lnSpc>
            </a:pPr>
            <a:r>
              <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rPr>
              <a:t>即插即用</a:t>
            </a:r>
            <a:endPar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endParaRPr>
          </a:p>
        </p:txBody>
      </p:sp>
      <p:sp>
        <p:nvSpPr>
          <p:cNvPr id="75" name="标题 1"/>
          <p:cNvSpPr txBox="1"/>
          <p:nvPr>
            <p:custDataLst>
              <p:tags r:id="rId33"/>
            </p:custDataLst>
          </p:nvPr>
        </p:nvSpPr>
        <p:spPr>
          <a:xfrm>
            <a:off x="7807048" y="3112821"/>
            <a:ext cx="330906" cy="33090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2">
              <a:lumMod val="40000"/>
              <a:lumOff val="60000"/>
            </a:schemeClr>
          </a:solidFill>
          <a:ln w="1860" cap="flat">
            <a:noFill/>
            <a:miter/>
          </a:ln>
        </p:spPr>
        <p:txBody>
          <a:bodyPr vert="horz" wrap="square" lIns="91440" tIns="45720" rIns="91440" bIns="45720" rtlCol="0" anchor="ctr"/>
          <a:p>
            <a:pPr algn="l">
              <a:lnSpc>
                <a:spcPct val="110000"/>
              </a:lnSpc>
            </a:pPr>
            <a:endParaRPr kumimoji="1" lang="zh-CN" altLang="en-US"/>
          </a:p>
        </p:txBody>
      </p:sp>
      <p:sp>
        <p:nvSpPr>
          <p:cNvPr id="77" name="文本框 76"/>
          <p:cNvSpPr txBox="1"/>
          <p:nvPr/>
        </p:nvSpPr>
        <p:spPr>
          <a:xfrm>
            <a:off x="3662680" y="5505450"/>
            <a:ext cx="5862955" cy="1272540"/>
          </a:xfrm>
          <a:prstGeom prst="rect">
            <a:avLst/>
          </a:prstGeom>
          <a:noFill/>
        </p:spPr>
        <p:txBody>
          <a:bodyPr wrap="square" rtlCol="0">
            <a:normAutofit lnSpcReduction="20000"/>
          </a:bodyPr>
          <a:p>
            <a:pPr marL="342900" indent="-342900" algn="l">
              <a:lnSpc>
                <a:spcPct val="140000"/>
              </a:lnSpc>
              <a:buFont typeface="Arial" panose="020B0604020202020204" pitchFamily="34" charset="0"/>
              <a:buChar char="•"/>
            </a:pPr>
            <a:r>
              <a:rPr lang="zh-CN" altLang="en-US" sz="2000" kern="100" dirty="0">
                <a:effectLst/>
                <a:latin typeface="+mn-ea"/>
                <a:cs typeface="江城圆体 400W" panose="020B0500000000000000" pitchFamily="34" charset="-122"/>
              </a:rPr>
              <a:t>无技术开发</a:t>
            </a:r>
            <a:r>
              <a:rPr lang="en-US" altLang="zh-CN" sz="2000" kern="100" dirty="0">
                <a:effectLst/>
                <a:latin typeface="+mn-ea"/>
                <a:cs typeface="江城圆体 400W" panose="020B0500000000000000" pitchFamily="34" charset="-122"/>
              </a:rPr>
              <a:t>/</a:t>
            </a:r>
            <a:r>
              <a:rPr lang="zh-CN" altLang="en-US" sz="2000" kern="100" dirty="0">
                <a:effectLst/>
                <a:latin typeface="+mn-ea"/>
                <a:cs typeface="江城圆体 400W" panose="020B0500000000000000" pitchFamily="34" charset="-122"/>
              </a:rPr>
              <a:t>开发能力较弱的</a:t>
            </a:r>
            <a:r>
              <a:rPr lang="zh-CN" altLang="en-US" sz="2000" kern="100" dirty="0">
                <a:effectLst/>
                <a:latin typeface="+mn-ea"/>
                <a:cs typeface="江城圆体 400W" panose="020B0500000000000000" pitchFamily="34" charset="-122"/>
              </a:rPr>
              <a:t>商户；</a:t>
            </a:r>
            <a:endParaRPr lang="zh-CN" altLang="en-US" sz="2000" kern="100" dirty="0">
              <a:effectLst/>
              <a:latin typeface="+mn-ea"/>
              <a:cs typeface="江城圆体 400W" panose="020B0500000000000000" pitchFamily="34" charset="-122"/>
            </a:endParaRPr>
          </a:p>
          <a:p>
            <a:pPr marL="342900" indent="-342900" algn="l">
              <a:lnSpc>
                <a:spcPct val="140000"/>
              </a:lnSpc>
              <a:buFont typeface="Arial" panose="020B0604020202020204" pitchFamily="34" charset="0"/>
              <a:buChar char="•"/>
            </a:pPr>
            <a:r>
              <a:rPr lang="zh-CN" altLang="en-US" sz="2000" kern="100" dirty="0">
                <a:effectLst/>
                <a:latin typeface="+mn-ea"/>
                <a:cs typeface="江城圆体 400W" panose="020B0500000000000000" pitchFamily="34" charset="-122"/>
              </a:rPr>
              <a:t>订单分账抽佣规则可确定，业务场景</a:t>
            </a:r>
            <a:r>
              <a:rPr lang="zh-CN" altLang="en-US" sz="2000" kern="100" dirty="0">
                <a:effectLst/>
                <a:latin typeface="+mn-ea"/>
                <a:cs typeface="江城圆体 400W" panose="020B0500000000000000" pitchFamily="34" charset="-122"/>
              </a:rPr>
              <a:t>清晰的</a:t>
            </a:r>
            <a:r>
              <a:rPr lang="zh-CN" altLang="en-US" sz="2000" kern="100" dirty="0">
                <a:effectLst/>
                <a:latin typeface="+mn-ea"/>
                <a:cs typeface="江城圆体 400W" panose="020B0500000000000000" pitchFamily="34" charset="-122"/>
              </a:rPr>
              <a:t>商户。</a:t>
            </a:r>
            <a:endParaRPr lang="zh-CN" altLang="en-US" sz="2000" kern="100" dirty="0">
              <a:effectLst/>
              <a:latin typeface="+mn-ea"/>
              <a:cs typeface="江城圆体 400W" panose="020B0500000000000000" pitchFamily="34" charset="-122"/>
            </a:endParaRPr>
          </a:p>
        </p:txBody>
      </p:sp>
      <p:sp>
        <p:nvSpPr>
          <p:cNvPr id="78" name="圆角矩形 77"/>
          <p:cNvSpPr/>
          <p:nvPr/>
        </p:nvSpPr>
        <p:spPr>
          <a:xfrm>
            <a:off x="1127760" y="5517515"/>
            <a:ext cx="2088515" cy="935990"/>
          </a:xfrm>
          <a:prstGeom prst="roundRect">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sz="2800">
                <a:solidFill>
                  <a:schemeClr val="lt1"/>
                </a:solidFill>
                <a:sym typeface="+mn-ea"/>
              </a:rPr>
              <a:t>推荐商户</a:t>
            </a:r>
            <a:endParaRPr lang="zh-CN" altLang="en-US" sz="2800">
              <a:solidFill>
                <a:schemeClr val="lt1"/>
              </a:solidFill>
              <a:sym typeface="+mn-ea"/>
            </a:endParaRPr>
          </a:p>
        </p:txBody>
      </p:sp>
      <p:sp>
        <p:nvSpPr>
          <p:cNvPr id="5" name="任意多边形: 形状 18"/>
          <p:cNvSpPr/>
          <p:nvPr>
            <p:custDataLst>
              <p:tags r:id="rId34"/>
            </p:custDataLst>
          </p:nvPr>
        </p:nvSpPr>
        <p:spPr>
          <a:xfrm>
            <a:off x="-19685" y="25965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6" name="对角圆角矩形 120"/>
          <p:cNvSpPr/>
          <p:nvPr>
            <p:custDataLst>
              <p:tags r:id="rId35"/>
            </p:custDataLst>
          </p:nvPr>
        </p:nvSpPr>
        <p:spPr>
          <a:xfrm>
            <a:off x="732790" y="25362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自动分账一站式开通</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标题 1"/>
          <p:cNvSpPr txBox="1"/>
          <p:nvPr/>
        </p:nvSpPr>
        <p:spPr>
          <a:xfrm>
            <a:off x="10944860" y="2364105"/>
            <a:ext cx="651510" cy="651510"/>
          </a:xfrm>
          <a:prstGeom prst="ellipse">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1" name="标题 1"/>
          <p:cNvSpPr txBox="1"/>
          <p:nvPr/>
        </p:nvSpPr>
        <p:spPr>
          <a:xfrm>
            <a:off x="9424987" y="5160160"/>
            <a:ext cx="450534" cy="450534"/>
          </a:xfrm>
          <a:prstGeom prst="ellipse">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3" name="标题 1"/>
          <p:cNvSpPr txBox="1"/>
          <p:nvPr/>
        </p:nvSpPr>
        <p:spPr>
          <a:xfrm>
            <a:off x="9729470" y="1578610"/>
            <a:ext cx="396240" cy="396240"/>
          </a:xfrm>
          <a:prstGeom prst="ellipse">
            <a:avLst/>
          </a:prstGeom>
          <a:gradFill>
            <a:gsLst>
              <a:gs pos="0">
                <a:schemeClr val="accent1">
                  <a:lumMod val="60000"/>
                  <a:lumOff val="40000"/>
                </a:schemeClr>
              </a:gs>
              <a:gs pos="76000">
                <a:schemeClr val="accent1">
                  <a:lumMod val="20000"/>
                  <a:lumOff val="80000"/>
                  <a:alpha val="0"/>
                </a:schemeClr>
              </a:gs>
            </a:gsLst>
            <a:lin ang="2700000" scaled="0"/>
          </a:gradFill>
          <a:ln w="12700" cap="sq">
            <a:noFill/>
            <a:miter/>
          </a:ln>
        </p:spPr>
        <p:txBody>
          <a:bodyPr vert="horz" wrap="square" lIns="91440" tIns="45720" rIns="91440" bIns="45720" rtlCol="0" anchor="ctr"/>
          <a:p>
            <a:pPr algn="ctr">
              <a:lnSpc>
                <a:spcPct val="110000"/>
              </a:lnSpc>
            </a:pPr>
            <a:endParaRPr kumimoji="1" lang="zh-CN" altLang="en-US"/>
          </a:p>
        </p:txBody>
      </p:sp>
      <p:sp>
        <p:nvSpPr>
          <p:cNvPr id="84" name="标题 1"/>
          <p:cNvSpPr txBox="1"/>
          <p:nvPr/>
        </p:nvSpPr>
        <p:spPr>
          <a:xfrm>
            <a:off x="10349688" y="5324718"/>
            <a:ext cx="1258441" cy="1258441"/>
          </a:xfrm>
          <a:prstGeom prst="ellipse">
            <a:avLst/>
          </a:prstGeom>
          <a:gradFill>
            <a:gsLst>
              <a:gs pos="25000">
                <a:schemeClr val="accent1">
                  <a:lumMod val="20000"/>
                  <a:lumOff val="80000"/>
                  <a:alpha val="0"/>
                </a:schemeClr>
              </a:gs>
              <a:gs pos="100000">
                <a:schemeClr val="accent1">
                  <a:lumMod val="60000"/>
                  <a:lumOff val="40000"/>
                </a:schemeClr>
              </a:gs>
            </a:gsLst>
            <a:lin ang="2700000" scaled="0"/>
          </a:gradFill>
          <a:ln w="12700" cap="sq">
            <a:noFill/>
            <a:miter/>
          </a:ln>
        </p:spPr>
        <p:txBody>
          <a:bodyPr vert="horz" wrap="square" lIns="91440" tIns="45720" rIns="91440" bIns="45720" rtlCol="0" anchor="ctr"/>
          <a:p>
            <a:pPr algn="ctr">
              <a:lnSpc>
                <a:spcPct val="110000"/>
              </a:lnSpc>
            </a:pPr>
            <a:endParaRPr kumimoji="1" lang="zh-CN" altLang="en-US"/>
          </a:p>
        </p:txBody>
      </p:sp>
      <p:sp>
        <p:nvSpPr>
          <p:cNvPr id="85" name="椭圆 84"/>
          <p:cNvSpPr/>
          <p:nvPr/>
        </p:nvSpPr>
        <p:spPr>
          <a:xfrm>
            <a:off x="9984740" y="1844675"/>
            <a:ext cx="1440180" cy="1440180"/>
          </a:xfrm>
          <a:prstGeom prst="ellipse">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a:solidFill>
                  <a:schemeClr val="lt1"/>
                </a:solidFill>
                <a:sym typeface="+mn-ea"/>
              </a:rPr>
              <a:t>新入网客户</a:t>
            </a:r>
            <a:endParaRPr lang="zh-CN" altLang="en-US">
              <a:solidFill>
                <a:schemeClr val="lt1"/>
              </a:solidFill>
              <a:sym typeface="+mn-ea"/>
            </a:endParaRPr>
          </a:p>
        </p:txBody>
      </p:sp>
      <p:sp>
        <p:nvSpPr>
          <p:cNvPr id="86" name="椭圆 85"/>
          <p:cNvSpPr/>
          <p:nvPr/>
        </p:nvSpPr>
        <p:spPr>
          <a:xfrm>
            <a:off x="8976360" y="3213100"/>
            <a:ext cx="1440180" cy="1440180"/>
          </a:xfrm>
          <a:prstGeom prst="ellipse">
            <a:avLst/>
          </a:prstGeom>
          <a:gradFill flip="none" rotWithShape="1">
            <a:gsLst>
              <a:gs pos="0">
                <a:schemeClr val="accent1">
                  <a:lumMod val="40000"/>
                  <a:lumOff val="60000"/>
                </a:schemeClr>
              </a:gs>
              <a:gs pos="93000">
                <a:schemeClr val="accent3"/>
              </a:gs>
              <a:gs pos="20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a:solidFill>
                  <a:schemeClr val="lt1"/>
                </a:solidFill>
                <a:sym typeface="+mn-ea"/>
              </a:rPr>
              <a:t>收银宝客户</a:t>
            </a:r>
            <a:endParaRPr lang="zh-CN" altLang="en-US">
              <a:solidFill>
                <a:schemeClr val="lt1"/>
              </a:solidFill>
              <a:sym typeface="+mn-ea"/>
            </a:endParaRPr>
          </a:p>
        </p:txBody>
      </p:sp>
      <p:sp>
        <p:nvSpPr>
          <p:cNvPr id="87" name="椭圆 86"/>
          <p:cNvSpPr/>
          <p:nvPr/>
        </p:nvSpPr>
        <p:spPr>
          <a:xfrm>
            <a:off x="10349865" y="4149090"/>
            <a:ext cx="1440180" cy="1440180"/>
          </a:xfrm>
          <a:prstGeom prst="ellipse">
            <a:avLst/>
          </a:prstGeom>
          <a:gradFill flip="none" rotWithShape="1">
            <a:gsLst>
              <a:gs pos="0">
                <a:schemeClr val="accent1">
                  <a:lumMod val="40000"/>
                  <a:lumOff val="60000"/>
                </a:schemeClr>
              </a:gs>
              <a:gs pos="93000">
                <a:schemeClr val="accent3"/>
              </a:gs>
              <a:gs pos="43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a:solidFill>
                  <a:schemeClr val="lt1"/>
                </a:solidFill>
                <a:sym typeface="+mn-ea"/>
              </a:rPr>
              <a:t>二代综合支付客户</a:t>
            </a:r>
            <a:endParaRPr lang="zh-CN" altLang="en-US">
              <a:solidFill>
                <a:schemeClr val="lt1"/>
              </a:solidFill>
              <a:sym typeface="+mn-ea"/>
            </a:endParaRPr>
          </a:p>
        </p:txBody>
      </p:sp>
      <p:sp>
        <p:nvSpPr>
          <p:cNvPr id="2" name="任意多边形 1"/>
          <p:cNvSpPr/>
          <p:nvPr/>
        </p:nvSpPr>
        <p:spPr>
          <a:xfrm>
            <a:off x="2270760" y="1069975"/>
            <a:ext cx="3857625" cy="4729480"/>
          </a:xfrm>
          <a:custGeom>
            <a:avLst/>
            <a:gdLst>
              <a:gd name="connisteX0" fmla="*/ 1303359 w 3857458"/>
              <a:gd name="connsiteY0" fmla="*/ 846 h 4729762"/>
              <a:gd name="connisteX1" fmla="*/ 1227159 w 3857458"/>
              <a:gd name="connsiteY1" fmla="*/ 846 h 4729762"/>
              <a:gd name="connisteX2" fmla="*/ 1162389 w 3857458"/>
              <a:gd name="connsiteY2" fmla="*/ 846 h 4729762"/>
              <a:gd name="connisteX3" fmla="*/ 1064599 w 3857458"/>
              <a:gd name="connsiteY3" fmla="*/ 11641 h 4729762"/>
              <a:gd name="connisteX4" fmla="*/ 890609 w 3857458"/>
              <a:gd name="connsiteY4" fmla="*/ 22436 h 4729762"/>
              <a:gd name="connisteX5" fmla="*/ 803614 w 3857458"/>
              <a:gd name="connsiteY5" fmla="*/ 33231 h 4729762"/>
              <a:gd name="connisteX6" fmla="*/ 738209 w 3857458"/>
              <a:gd name="connsiteY6" fmla="*/ 54821 h 4729762"/>
              <a:gd name="connisteX7" fmla="*/ 640419 w 3857458"/>
              <a:gd name="connsiteY7" fmla="*/ 54821 h 4729762"/>
              <a:gd name="connisteX8" fmla="*/ 564854 w 3857458"/>
              <a:gd name="connsiteY8" fmla="*/ 66251 h 4729762"/>
              <a:gd name="connisteX9" fmla="*/ 488654 w 3857458"/>
              <a:gd name="connsiteY9" fmla="*/ 87841 h 4729762"/>
              <a:gd name="connisteX10" fmla="*/ 412454 w 3857458"/>
              <a:gd name="connsiteY10" fmla="*/ 98636 h 4729762"/>
              <a:gd name="connisteX11" fmla="*/ 347049 w 3857458"/>
              <a:gd name="connsiteY11" fmla="*/ 120226 h 4729762"/>
              <a:gd name="connisteX12" fmla="*/ 270849 w 3857458"/>
              <a:gd name="connsiteY12" fmla="*/ 131021 h 4729762"/>
              <a:gd name="connisteX13" fmla="*/ 206079 w 3857458"/>
              <a:gd name="connsiteY13" fmla="*/ 174836 h 4729762"/>
              <a:gd name="connisteX14" fmla="*/ 140674 w 3857458"/>
              <a:gd name="connsiteY14" fmla="*/ 207221 h 4729762"/>
              <a:gd name="connisteX15" fmla="*/ 75269 w 3857458"/>
              <a:gd name="connsiteY15" fmla="*/ 239606 h 4729762"/>
              <a:gd name="connisteX16" fmla="*/ 10499 w 3857458"/>
              <a:gd name="connsiteY16" fmla="*/ 305011 h 4729762"/>
              <a:gd name="connisteX17" fmla="*/ 10499 w 3857458"/>
              <a:gd name="connsiteY17" fmla="*/ 370416 h 4729762"/>
              <a:gd name="connisteX18" fmla="*/ 86699 w 3857458"/>
              <a:gd name="connsiteY18" fmla="*/ 424391 h 4729762"/>
              <a:gd name="connisteX19" fmla="*/ 151469 w 3857458"/>
              <a:gd name="connsiteY19" fmla="*/ 468206 h 4729762"/>
              <a:gd name="connisteX20" fmla="*/ 227669 w 3857458"/>
              <a:gd name="connsiteY20" fmla="*/ 511386 h 4729762"/>
              <a:gd name="connisteX21" fmla="*/ 293074 w 3857458"/>
              <a:gd name="connsiteY21" fmla="*/ 544406 h 4729762"/>
              <a:gd name="connisteX22" fmla="*/ 357844 w 3857458"/>
              <a:gd name="connsiteY22" fmla="*/ 565996 h 4729762"/>
              <a:gd name="connisteX23" fmla="*/ 423249 w 3857458"/>
              <a:gd name="connsiteY23" fmla="*/ 576791 h 4729762"/>
              <a:gd name="connisteX24" fmla="*/ 510244 w 3857458"/>
              <a:gd name="connsiteY24" fmla="*/ 598381 h 4729762"/>
              <a:gd name="connisteX25" fmla="*/ 586444 w 3857458"/>
              <a:gd name="connsiteY25" fmla="*/ 609176 h 4729762"/>
              <a:gd name="connisteX26" fmla="*/ 651214 w 3857458"/>
              <a:gd name="connsiteY26" fmla="*/ 619971 h 4729762"/>
              <a:gd name="connisteX27" fmla="*/ 716619 w 3857458"/>
              <a:gd name="connsiteY27" fmla="*/ 619971 h 4729762"/>
              <a:gd name="connisteX28" fmla="*/ 792819 w 3857458"/>
              <a:gd name="connsiteY28" fmla="*/ 619971 h 4729762"/>
              <a:gd name="connisteX29" fmla="*/ 890609 w 3857458"/>
              <a:gd name="connsiteY29" fmla="*/ 619971 h 4729762"/>
              <a:gd name="connisteX30" fmla="*/ 988399 w 3857458"/>
              <a:gd name="connsiteY30" fmla="*/ 619971 h 4729762"/>
              <a:gd name="connisteX31" fmla="*/ 1075394 w 3857458"/>
              <a:gd name="connsiteY31" fmla="*/ 619971 h 4729762"/>
              <a:gd name="connisteX32" fmla="*/ 1140164 w 3857458"/>
              <a:gd name="connsiteY32" fmla="*/ 619971 h 4729762"/>
              <a:gd name="connisteX33" fmla="*/ 1216364 w 3857458"/>
              <a:gd name="connsiteY33" fmla="*/ 619971 h 4729762"/>
              <a:gd name="connisteX34" fmla="*/ 1292564 w 3857458"/>
              <a:gd name="connsiteY34" fmla="*/ 619971 h 4729762"/>
              <a:gd name="connisteX35" fmla="*/ 1368764 w 3857458"/>
              <a:gd name="connsiteY35" fmla="*/ 619971 h 4729762"/>
              <a:gd name="connisteX36" fmla="*/ 1466554 w 3857458"/>
              <a:gd name="connsiteY36" fmla="*/ 609176 h 4729762"/>
              <a:gd name="connisteX37" fmla="*/ 1531959 w 3857458"/>
              <a:gd name="connsiteY37" fmla="*/ 598381 h 4729762"/>
              <a:gd name="connisteX38" fmla="*/ 1629749 w 3857458"/>
              <a:gd name="connsiteY38" fmla="*/ 598381 h 4729762"/>
              <a:gd name="connisteX39" fmla="*/ 1716109 w 3857458"/>
              <a:gd name="connsiteY39" fmla="*/ 587586 h 4729762"/>
              <a:gd name="connisteX40" fmla="*/ 1836124 w 3857458"/>
              <a:gd name="connsiteY40" fmla="*/ 576791 h 4729762"/>
              <a:gd name="connisteX41" fmla="*/ 1911689 w 3857458"/>
              <a:gd name="connsiteY41" fmla="*/ 576791 h 4729762"/>
              <a:gd name="connisteX42" fmla="*/ 1998684 w 3857458"/>
              <a:gd name="connsiteY42" fmla="*/ 555201 h 4729762"/>
              <a:gd name="connisteX43" fmla="*/ 2074884 w 3857458"/>
              <a:gd name="connsiteY43" fmla="*/ 555201 h 4729762"/>
              <a:gd name="connisteX44" fmla="*/ 2151084 w 3857458"/>
              <a:gd name="connsiteY44" fmla="*/ 544406 h 4729762"/>
              <a:gd name="connisteX45" fmla="*/ 2227284 w 3857458"/>
              <a:gd name="connsiteY45" fmla="*/ 544406 h 4729762"/>
              <a:gd name="connisteX46" fmla="*/ 2314279 w 3857458"/>
              <a:gd name="connsiteY46" fmla="*/ 544406 h 4729762"/>
              <a:gd name="connisteX47" fmla="*/ 2389844 w 3857458"/>
              <a:gd name="connsiteY47" fmla="*/ 544406 h 4729762"/>
              <a:gd name="connisteX48" fmla="*/ 2466044 w 3857458"/>
              <a:gd name="connsiteY48" fmla="*/ 544406 h 4729762"/>
              <a:gd name="connisteX49" fmla="*/ 2531449 w 3857458"/>
              <a:gd name="connsiteY49" fmla="*/ 544406 h 4729762"/>
              <a:gd name="connisteX50" fmla="*/ 2607649 w 3857458"/>
              <a:gd name="connsiteY50" fmla="*/ 544406 h 4729762"/>
              <a:gd name="connisteX51" fmla="*/ 2672419 w 3857458"/>
              <a:gd name="connsiteY51" fmla="*/ 544406 h 4729762"/>
              <a:gd name="connisteX52" fmla="*/ 2748619 w 3857458"/>
              <a:gd name="connsiteY52" fmla="*/ 544406 h 4729762"/>
              <a:gd name="connisteX53" fmla="*/ 2835614 w 3857458"/>
              <a:gd name="connsiteY53" fmla="*/ 544406 h 4729762"/>
              <a:gd name="connisteX54" fmla="*/ 2911814 w 3857458"/>
              <a:gd name="connsiteY54" fmla="*/ 544406 h 4729762"/>
              <a:gd name="connisteX55" fmla="*/ 2976584 w 3857458"/>
              <a:gd name="connsiteY55" fmla="*/ 555201 h 4729762"/>
              <a:gd name="connisteX56" fmla="*/ 3074374 w 3857458"/>
              <a:gd name="connsiteY56" fmla="*/ 576791 h 4729762"/>
              <a:gd name="connisteX57" fmla="*/ 3139779 w 3857458"/>
              <a:gd name="connsiteY57" fmla="*/ 587586 h 4729762"/>
              <a:gd name="connisteX58" fmla="*/ 3205184 w 3857458"/>
              <a:gd name="connsiteY58" fmla="*/ 598381 h 4729762"/>
              <a:gd name="connisteX59" fmla="*/ 3313769 w 3857458"/>
              <a:gd name="connsiteY59" fmla="*/ 619971 h 4729762"/>
              <a:gd name="connisteX60" fmla="*/ 3379174 w 3857458"/>
              <a:gd name="connsiteY60" fmla="*/ 630766 h 4729762"/>
              <a:gd name="connisteX61" fmla="*/ 3443944 w 3857458"/>
              <a:gd name="connsiteY61" fmla="*/ 652991 h 4729762"/>
              <a:gd name="connisteX62" fmla="*/ 3509349 w 3857458"/>
              <a:gd name="connsiteY62" fmla="*/ 674581 h 4729762"/>
              <a:gd name="connisteX63" fmla="*/ 3574754 w 3857458"/>
              <a:gd name="connsiteY63" fmla="*/ 706966 h 4729762"/>
              <a:gd name="connisteX64" fmla="*/ 3628729 w 3857458"/>
              <a:gd name="connsiteY64" fmla="*/ 783166 h 4729762"/>
              <a:gd name="connisteX65" fmla="*/ 3683339 w 3857458"/>
              <a:gd name="connsiteY65" fmla="*/ 848571 h 4729762"/>
              <a:gd name="connisteX66" fmla="*/ 3737314 w 3857458"/>
              <a:gd name="connsiteY66" fmla="*/ 924136 h 4729762"/>
              <a:gd name="connisteX67" fmla="*/ 3748109 w 3857458"/>
              <a:gd name="connsiteY67" fmla="*/ 989541 h 4729762"/>
              <a:gd name="connisteX68" fmla="*/ 3781129 w 3857458"/>
              <a:gd name="connsiteY68" fmla="*/ 1054946 h 4729762"/>
              <a:gd name="connisteX69" fmla="*/ 3813514 w 3857458"/>
              <a:gd name="connsiteY69" fmla="*/ 1119716 h 4729762"/>
              <a:gd name="connisteX70" fmla="*/ 3824309 w 3857458"/>
              <a:gd name="connsiteY70" fmla="*/ 1185121 h 4729762"/>
              <a:gd name="connisteX71" fmla="*/ 3857329 w 3857458"/>
              <a:gd name="connsiteY71" fmla="*/ 1250526 h 4729762"/>
              <a:gd name="connisteX72" fmla="*/ 3835104 w 3857458"/>
              <a:gd name="connsiteY72" fmla="*/ 1315296 h 4729762"/>
              <a:gd name="connisteX73" fmla="*/ 3835104 w 3857458"/>
              <a:gd name="connsiteY73" fmla="*/ 1380701 h 4729762"/>
              <a:gd name="connisteX74" fmla="*/ 3824309 w 3857458"/>
              <a:gd name="connsiteY74" fmla="*/ 1446106 h 4729762"/>
              <a:gd name="connisteX75" fmla="*/ 3813514 w 3857458"/>
              <a:gd name="connsiteY75" fmla="*/ 1522306 h 4729762"/>
              <a:gd name="connisteX76" fmla="*/ 3791924 w 3857458"/>
              <a:gd name="connsiteY76" fmla="*/ 1597871 h 4729762"/>
              <a:gd name="connisteX77" fmla="*/ 3770334 w 3857458"/>
              <a:gd name="connsiteY77" fmla="*/ 1663276 h 4729762"/>
              <a:gd name="connisteX78" fmla="*/ 3737314 w 3857458"/>
              <a:gd name="connsiteY78" fmla="*/ 1728681 h 4729762"/>
              <a:gd name="connisteX79" fmla="*/ 3683339 w 3857458"/>
              <a:gd name="connsiteY79" fmla="*/ 1793451 h 4729762"/>
              <a:gd name="connisteX80" fmla="*/ 3617934 w 3857458"/>
              <a:gd name="connsiteY80" fmla="*/ 1826471 h 4729762"/>
              <a:gd name="connisteX81" fmla="*/ 3530939 w 3857458"/>
              <a:gd name="connsiteY81" fmla="*/ 1858856 h 4729762"/>
              <a:gd name="connisteX82" fmla="*/ 3454739 w 3857458"/>
              <a:gd name="connsiteY82" fmla="*/ 1869651 h 4729762"/>
              <a:gd name="connisteX83" fmla="*/ 3346154 w 3857458"/>
              <a:gd name="connsiteY83" fmla="*/ 1880446 h 4729762"/>
              <a:gd name="connisteX84" fmla="*/ 3281384 w 3857458"/>
              <a:gd name="connsiteY84" fmla="*/ 1880446 h 4729762"/>
              <a:gd name="connisteX85" fmla="*/ 3172164 w 3857458"/>
              <a:gd name="connsiteY85" fmla="*/ 1902671 h 4729762"/>
              <a:gd name="connisteX86" fmla="*/ 3085804 w 3857458"/>
              <a:gd name="connsiteY86" fmla="*/ 1902671 h 4729762"/>
              <a:gd name="connisteX87" fmla="*/ 3020399 w 3857458"/>
              <a:gd name="connsiteY87" fmla="*/ 1924261 h 4729762"/>
              <a:gd name="connisteX88" fmla="*/ 2922609 w 3857458"/>
              <a:gd name="connsiteY88" fmla="*/ 1935056 h 4729762"/>
              <a:gd name="connisteX89" fmla="*/ 2803229 w 3857458"/>
              <a:gd name="connsiteY89" fmla="*/ 1945851 h 4729762"/>
              <a:gd name="connisteX90" fmla="*/ 2705439 w 3857458"/>
              <a:gd name="connsiteY90" fmla="*/ 1945851 h 4729762"/>
              <a:gd name="connisteX91" fmla="*/ 2553039 w 3857458"/>
              <a:gd name="connsiteY91" fmla="*/ 1945851 h 4729762"/>
              <a:gd name="connisteX92" fmla="*/ 2466044 w 3857458"/>
              <a:gd name="connsiteY92" fmla="*/ 1945851 h 4729762"/>
              <a:gd name="connisteX93" fmla="*/ 2368254 w 3857458"/>
              <a:gd name="connsiteY93" fmla="*/ 1956646 h 4729762"/>
              <a:gd name="connisteX94" fmla="*/ 2302849 w 3857458"/>
              <a:gd name="connsiteY94" fmla="*/ 1956646 h 4729762"/>
              <a:gd name="connisteX95" fmla="*/ 2216489 w 3857458"/>
              <a:gd name="connsiteY95" fmla="*/ 1956646 h 4729762"/>
              <a:gd name="connisteX96" fmla="*/ 2140289 w 3857458"/>
              <a:gd name="connsiteY96" fmla="*/ 1956646 h 4729762"/>
              <a:gd name="connisteX97" fmla="*/ 2042499 w 3857458"/>
              <a:gd name="connsiteY97" fmla="*/ 1967441 h 4729762"/>
              <a:gd name="connisteX98" fmla="*/ 1944709 w 3857458"/>
              <a:gd name="connsiteY98" fmla="*/ 1967441 h 4729762"/>
              <a:gd name="connisteX99" fmla="*/ 1803104 w 3857458"/>
              <a:gd name="connsiteY99" fmla="*/ 1989031 h 4729762"/>
              <a:gd name="connisteX100" fmla="*/ 1705314 w 3857458"/>
              <a:gd name="connsiteY100" fmla="*/ 1989031 h 4729762"/>
              <a:gd name="connisteX101" fmla="*/ 1618319 w 3857458"/>
              <a:gd name="connsiteY101" fmla="*/ 2000461 h 4729762"/>
              <a:gd name="connisteX102" fmla="*/ 1553549 w 3857458"/>
              <a:gd name="connsiteY102" fmla="*/ 2000461 h 4729762"/>
              <a:gd name="connisteX103" fmla="*/ 1455759 w 3857458"/>
              <a:gd name="connsiteY103" fmla="*/ 2000461 h 4729762"/>
              <a:gd name="connisteX104" fmla="*/ 1368764 w 3857458"/>
              <a:gd name="connsiteY104" fmla="*/ 2011256 h 4729762"/>
              <a:gd name="connisteX105" fmla="*/ 1281769 w 3857458"/>
              <a:gd name="connsiteY105" fmla="*/ 2011256 h 4729762"/>
              <a:gd name="connisteX106" fmla="*/ 1194774 w 3857458"/>
              <a:gd name="connsiteY106" fmla="*/ 2011256 h 4729762"/>
              <a:gd name="connisteX107" fmla="*/ 1129369 w 3857458"/>
              <a:gd name="connsiteY107" fmla="*/ 2011256 h 4729762"/>
              <a:gd name="connisteX108" fmla="*/ 1053804 w 3857458"/>
              <a:gd name="connsiteY108" fmla="*/ 2022051 h 4729762"/>
              <a:gd name="connisteX109" fmla="*/ 944584 w 3857458"/>
              <a:gd name="connsiteY109" fmla="*/ 2032846 h 4729762"/>
              <a:gd name="connisteX110" fmla="*/ 869019 w 3857458"/>
              <a:gd name="connsiteY110" fmla="*/ 2032846 h 4729762"/>
              <a:gd name="connisteX111" fmla="*/ 782024 w 3857458"/>
              <a:gd name="connsiteY111" fmla="*/ 2043641 h 4729762"/>
              <a:gd name="connisteX112" fmla="*/ 705824 w 3857458"/>
              <a:gd name="connsiteY112" fmla="*/ 2065231 h 4729762"/>
              <a:gd name="connisteX113" fmla="*/ 629624 w 3857458"/>
              <a:gd name="connsiteY113" fmla="*/ 2076026 h 4729762"/>
              <a:gd name="connisteX114" fmla="*/ 564854 w 3857458"/>
              <a:gd name="connsiteY114" fmla="*/ 2076026 h 4729762"/>
              <a:gd name="connisteX115" fmla="*/ 488654 w 3857458"/>
              <a:gd name="connsiteY115" fmla="*/ 2086821 h 4729762"/>
              <a:gd name="connisteX116" fmla="*/ 423249 w 3857458"/>
              <a:gd name="connsiteY116" fmla="*/ 2098251 h 4729762"/>
              <a:gd name="connisteX117" fmla="*/ 357844 w 3857458"/>
              <a:gd name="connsiteY117" fmla="*/ 2109046 h 4729762"/>
              <a:gd name="connisteX118" fmla="*/ 293074 w 3857458"/>
              <a:gd name="connsiteY118" fmla="*/ 2130636 h 4729762"/>
              <a:gd name="connisteX119" fmla="*/ 227669 w 3857458"/>
              <a:gd name="connsiteY119" fmla="*/ 2152226 h 4729762"/>
              <a:gd name="connisteX120" fmla="*/ 162264 w 3857458"/>
              <a:gd name="connsiteY120" fmla="*/ 2206836 h 4729762"/>
              <a:gd name="connisteX121" fmla="*/ 108289 w 3857458"/>
              <a:gd name="connsiteY121" fmla="*/ 2282401 h 4729762"/>
              <a:gd name="connisteX122" fmla="*/ 75269 w 3857458"/>
              <a:gd name="connsiteY122" fmla="*/ 2358601 h 4729762"/>
              <a:gd name="connisteX123" fmla="*/ 42884 w 3857458"/>
              <a:gd name="connsiteY123" fmla="*/ 2434801 h 4729762"/>
              <a:gd name="connisteX124" fmla="*/ 42884 w 3857458"/>
              <a:gd name="connsiteY124" fmla="*/ 2500206 h 4729762"/>
              <a:gd name="connisteX125" fmla="*/ 42884 w 3857458"/>
              <a:gd name="connsiteY125" fmla="*/ 2576406 h 4729762"/>
              <a:gd name="connisteX126" fmla="*/ 42884 w 3857458"/>
              <a:gd name="connsiteY126" fmla="*/ 2651971 h 4729762"/>
              <a:gd name="connisteX127" fmla="*/ 64474 w 3857458"/>
              <a:gd name="connsiteY127" fmla="*/ 2717376 h 4729762"/>
              <a:gd name="connisteX128" fmla="*/ 86699 w 3857458"/>
              <a:gd name="connsiteY128" fmla="*/ 2793576 h 4729762"/>
              <a:gd name="connisteX129" fmla="*/ 227669 w 3857458"/>
              <a:gd name="connsiteY129" fmla="*/ 3065356 h 4729762"/>
              <a:gd name="connisteX130" fmla="*/ 282279 w 3857458"/>
              <a:gd name="connsiteY130" fmla="*/ 3140921 h 4729762"/>
              <a:gd name="connisteX131" fmla="*/ 347049 w 3857458"/>
              <a:gd name="connsiteY131" fmla="*/ 3206326 h 4729762"/>
              <a:gd name="connisteX132" fmla="*/ 423249 w 3857458"/>
              <a:gd name="connsiteY132" fmla="*/ 3271731 h 4729762"/>
              <a:gd name="connisteX133" fmla="*/ 488654 w 3857458"/>
              <a:gd name="connsiteY133" fmla="*/ 3325706 h 4729762"/>
              <a:gd name="connisteX134" fmla="*/ 553424 w 3857458"/>
              <a:gd name="connsiteY134" fmla="*/ 3369521 h 4729762"/>
              <a:gd name="connisteX135" fmla="*/ 629624 w 3857458"/>
              <a:gd name="connsiteY135" fmla="*/ 3401906 h 4729762"/>
              <a:gd name="connisteX136" fmla="*/ 716619 w 3857458"/>
              <a:gd name="connsiteY136" fmla="*/ 3423496 h 4729762"/>
              <a:gd name="connisteX137" fmla="*/ 792819 w 3857458"/>
              <a:gd name="connsiteY137" fmla="*/ 3445721 h 4729762"/>
              <a:gd name="connisteX138" fmla="*/ 901404 w 3857458"/>
              <a:gd name="connsiteY138" fmla="*/ 3467311 h 4729762"/>
              <a:gd name="connisteX139" fmla="*/ 966809 w 3857458"/>
              <a:gd name="connsiteY139" fmla="*/ 3467311 h 4729762"/>
              <a:gd name="connisteX140" fmla="*/ 1064599 w 3857458"/>
              <a:gd name="connsiteY140" fmla="*/ 3478106 h 4729762"/>
              <a:gd name="connisteX141" fmla="*/ 1140164 w 3857458"/>
              <a:gd name="connsiteY141" fmla="*/ 3488901 h 4729762"/>
              <a:gd name="connisteX142" fmla="*/ 1237954 w 3857458"/>
              <a:gd name="connsiteY142" fmla="*/ 3488901 h 4729762"/>
              <a:gd name="connisteX143" fmla="*/ 1303359 w 3857458"/>
              <a:gd name="connsiteY143" fmla="*/ 3488901 h 4729762"/>
              <a:gd name="connisteX144" fmla="*/ 1401149 w 3857458"/>
              <a:gd name="connsiteY144" fmla="*/ 3488901 h 4729762"/>
              <a:gd name="connisteX145" fmla="*/ 1477349 w 3857458"/>
              <a:gd name="connsiteY145" fmla="*/ 3488901 h 4729762"/>
              <a:gd name="connisteX146" fmla="*/ 1564344 w 3857458"/>
              <a:gd name="connsiteY146" fmla="*/ 3488901 h 4729762"/>
              <a:gd name="connisteX147" fmla="*/ 1672929 w 3857458"/>
              <a:gd name="connsiteY147" fmla="*/ 3488901 h 4729762"/>
              <a:gd name="connisteX148" fmla="*/ 1738334 w 3857458"/>
              <a:gd name="connsiteY148" fmla="*/ 3488901 h 4729762"/>
              <a:gd name="connisteX149" fmla="*/ 1813899 w 3857458"/>
              <a:gd name="connsiteY149" fmla="*/ 3488901 h 4729762"/>
              <a:gd name="connisteX150" fmla="*/ 1890099 w 3857458"/>
              <a:gd name="connsiteY150" fmla="*/ 3488901 h 4729762"/>
              <a:gd name="connisteX151" fmla="*/ 1966299 w 3857458"/>
              <a:gd name="connsiteY151" fmla="*/ 3488901 h 4729762"/>
              <a:gd name="connisteX152" fmla="*/ 2042499 w 3857458"/>
              <a:gd name="connsiteY152" fmla="*/ 3488901 h 4729762"/>
              <a:gd name="connisteX153" fmla="*/ 2107269 w 3857458"/>
              <a:gd name="connsiteY153" fmla="*/ 3488901 h 4729762"/>
              <a:gd name="connisteX154" fmla="*/ 2183469 w 3857458"/>
              <a:gd name="connsiteY154" fmla="*/ 3478106 h 4729762"/>
              <a:gd name="connisteX155" fmla="*/ 2248874 w 3857458"/>
              <a:gd name="connsiteY155" fmla="*/ 3478106 h 4729762"/>
              <a:gd name="connisteX156" fmla="*/ 2346664 w 3857458"/>
              <a:gd name="connsiteY156" fmla="*/ 3478106 h 4729762"/>
              <a:gd name="connisteX157" fmla="*/ 2444454 w 3857458"/>
              <a:gd name="connsiteY157" fmla="*/ 3478106 h 4729762"/>
              <a:gd name="connisteX158" fmla="*/ 2520654 w 3857458"/>
              <a:gd name="connsiteY158" fmla="*/ 3478106 h 4729762"/>
              <a:gd name="connisteX159" fmla="*/ 2607649 w 3857458"/>
              <a:gd name="connsiteY159" fmla="*/ 3478106 h 4729762"/>
              <a:gd name="connisteX160" fmla="*/ 2694644 w 3857458"/>
              <a:gd name="connsiteY160" fmla="*/ 3478106 h 4729762"/>
              <a:gd name="connisteX161" fmla="*/ 2781004 w 3857458"/>
              <a:gd name="connsiteY161" fmla="*/ 3478106 h 4729762"/>
              <a:gd name="connisteX162" fmla="*/ 2867999 w 3857458"/>
              <a:gd name="connsiteY162" fmla="*/ 3478106 h 4729762"/>
              <a:gd name="connisteX163" fmla="*/ 2944199 w 3857458"/>
              <a:gd name="connsiteY163" fmla="*/ 3478106 h 4729762"/>
              <a:gd name="connisteX164" fmla="*/ 3020399 w 3857458"/>
              <a:gd name="connsiteY164" fmla="*/ 3478106 h 4729762"/>
              <a:gd name="connisteX165" fmla="*/ 3085804 w 3857458"/>
              <a:gd name="connsiteY165" fmla="*/ 3488901 h 4729762"/>
              <a:gd name="connisteX166" fmla="*/ 3161369 w 3857458"/>
              <a:gd name="connsiteY166" fmla="*/ 3499696 h 4729762"/>
              <a:gd name="connisteX167" fmla="*/ 3226774 w 3857458"/>
              <a:gd name="connsiteY167" fmla="*/ 3510491 h 4729762"/>
              <a:gd name="connisteX168" fmla="*/ 3302974 w 3857458"/>
              <a:gd name="connsiteY168" fmla="*/ 3554306 h 4729762"/>
              <a:gd name="connisteX169" fmla="*/ 3367744 w 3857458"/>
              <a:gd name="connsiteY169" fmla="*/ 3586691 h 4729762"/>
              <a:gd name="connisteX170" fmla="*/ 3443944 w 3857458"/>
              <a:gd name="connsiteY170" fmla="*/ 3629871 h 4729762"/>
              <a:gd name="connisteX171" fmla="*/ 3509349 w 3857458"/>
              <a:gd name="connsiteY171" fmla="*/ 3695276 h 4729762"/>
              <a:gd name="connisteX172" fmla="*/ 3552529 w 3857458"/>
              <a:gd name="connsiteY172" fmla="*/ 3771476 h 4729762"/>
              <a:gd name="connisteX173" fmla="*/ 3596344 w 3857458"/>
              <a:gd name="connsiteY173" fmla="*/ 3836881 h 4729762"/>
              <a:gd name="connisteX174" fmla="*/ 3617934 w 3857458"/>
              <a:gd name="connsiteY174" fmla="*/ 3912446 h 4729762"/>
              <a:gd name="connisteX175" fmla="*/ 3639524 w 3857458"/>
              <a:gd name="connsiteY175" fmla="*/ 3977851 h 4729762"/>
              <a:gd name="connisteX176" fmla="*/ 3672544 w 3857458"/>
              <a:gd name="connsiteY176" fmla="*/ 4043256 h 4729762"/>
              <a:gd name="connisteX177" fmla="*/ 3683339 w 3857458"/>
              <a:gd name="connsiteY177" fmla="*/ 4108026 h 4729762"/>
              <a:gd name="connisteX178" fmla="*/ 3694134 w 3857458"/>
              <a:gd name="connsiteY178" fmla="*/ 4173431 h 4729762"/>
              <a:gd name="connisteX179" fmla="*/ 3694134 w 3857458"/>
              <a:gd name="connsiteY179" fmla="*/ 4238836 h 4729762"/>
              <a:gd name="connisteX180" fmla="*/ 3617934 w 3857458"/>
              <a:gd name="connsiteY180" fmla="*/ 4314401 h 4729762"/>
              <a:gd name="connisteX181" fmla="*/ 3552529 w 3857458"/>
              <a:gd name="connsiteY181" fmla="*/ 4347421 h 4729762"/>
              <a:gd name="connisteX182" fmla="*/ 3487759 w 3857458"/>
              <a:gd name="connsiteY182" fmla="*/ 4369011 h 4729762"/>
              <a:gd name="connisteX183" fmla="*/ 3400764 w 3857458"/>
              <a:gd name="connsiteY183" fmla="*/ 4401396 h 4729762"/>
              <a:gd name="connisteX184" fmla="*/ 3324564 w 3857458"/>
              <a:gd name="connsiteY184" fmla="*/ 4423621 h 4729762"/>
              <a:gd name="connisteX185" fmla="*/ 3259159 w 3857458"/>
              <a:gd name="connsiteY185" fmla="*/ 4445211 h 4729762"/>
              <a:gd name="connisteX186" fmla="*/ 3183594 w 3857458"/>
              <a:gd name="connsiteY186" fmla="*/ 4466801 h 4729762"/>
              <a:gd name="connisteX187" fmla="*/ 3085804 w 3857458"/>
              <a:gd name="connsiteY187" fmla="*/ 4488391 h 4729762"/>
              <a:gd name="connisteX188" fmla="*/ 3020399 w 3857458"/>
              <a:gd name="connsiteY188" fmla="*/ 4510616 h 4729762"/>
              <a:gd name="connisteX189" fmla="*/ 2944199 w 3857458"/>
              <a:gd name="connsiteY189" fmla="*/ 4532206 h 4729762"/>
              <a:gd name="connisteX190" fmla="*/ 2867999 w 3857458"/>
              <a:gd name="connsiteY190" fmla="*/ 4543001 h 4729762"/>
              <a:gd name="connisteX191" fmla="*/ 2792434 w 3857458"/>
              <a:gd name="connsiteY191" fmla="*/ 4564591 h 4729762"/>
              <a:gd name="connisteX192" fmla="*/ 2727029 w 3857458"/>
              <a:gd name="connsiteY192" fmla="*/ 4575386 h 4729762"/>
              <a:gd name="connisteX193" fmla="*/ 2650829 w 3857458"/>
              <a:gd name="connsiteY193" fmla="*/ 4586181 h 4729762"/>
              <a:gd name="connisteX194" fmla="*/ 2574629 w 3857458"/>
              <a:gd name="connsiteY194" fmla="*/ 4596976 h 4729762"/>
              <a:gd name="connisteX195" fmla="*/ 2509859 w 3857458"/>
              <a:gd name="connsiteY195" fmla="*/ 4608406 h 4729762"/>
              <a:gd name="connisteX196" fmla="*/ 2422864 w 3857458"/>
              <a:gd name="connsiteY196" fmla="*/ 4640791 h 4729762"/>
              <a:gd name="connisteX197" fmla="*/ 2325074 w 3857458"/>
              <a:gd name="connsiteY197" fmla="*/ 4651586 h 4729762"/>
              <a:gd name="connisteX198" fmla="*/ 2248874 w 3857458"/>
              <a:gd name="connsiteY198" fmla="*/ 4662381 h 4729762"/>
              <a:gd name="connisteX199" fmla="*/ 2161879 w 3857458"/>
              <a:gd name="connsiteY199" fmla="*/ 4673176 h 4729762"/>
              <a:gd name="connisteX200" fmla="*/ 2053294 w 3857458"/>
              <a:gd name="connsiteY200" fmla="*/ 4683971 h 4729762"/>
              <a:gd name="connisteX201" fmla="*/ 1977094 w 3857458"/>
              <a:gd name="connsiteY201" fmla="*/ 4683971 h 4729762"/>
              <a:gd name="connisteX202" fmla="*/ 1890099 w 3857458"/>
              <a:gd name="connsiteY202" fmla="*/ 4694766 h 4729762"/>
              <a:gd name="connisteX203" fmla="*/ 1792309 w 3857458"/>
              <a:gd name="connsiteY203" fmla="*/ 4694766 h 4729762"/>
              <a:gd name="connisteX204" fmla="*/ 1694519 w 3857458"/>
              <a:gd name="connsiteY204" fmla="*/ 4716991 h 4729762"/>
              <a:gd name="connisteX205" fmla="*/ 1596729 w 3857458"/>
              <a:gd name="connsiteY205" fmla="*/ 4716991 h 4729762"/>
              <a:gd name="connisteX206" fmla="*/ 1477349 w 3857458"/>
              <a:gd name="connsiteY206" fmla="*/ 4727786 h 4729762"/>
              <a:gd name="connisteX207" fmla="*/ 1401149 w 3857458"/>
              <a:gd name="connsiteY207" fmla="*/ 4727786 h 4729762"/>
              <a:gd name="connisteX208" fmla="*/ 1324949 w 3857458"/>
              <a:gd name="connsiteY208" fmla="*/ 4727786 h 4729762"/>
              <a:gd name="connisteX209" fmla="*/ 1260179 w 3857458"/>
              <a:gd name="connsiteY209" fmla="*/ 4727786 h 4729762"/>
              <a:gd name="connisteX210" fmla="*/ 1194774 w 3857458"/>
              <a:gd name="connsiteY210" fmla="*/ 4727786 h 4729762"/>
              <a:gd name="connisteX211" fmla="*/ 1107779 w 3857458"/>
              <a:gd name="connsiteY211" fmla="*/ 4727786 h 4729762"/>
              <a:gd name="connisteX212" fmla="*/ 1020784 w 3857458"/>
              <a:gd name="connsiteY212" fmla="*/ 4727786 h 4729762"/>
              <a:gd name="connisteX213" fmla="*/ 956014 w 3857458"/>
              <a:gd name="connsiteY213" fmla="*/ 4727786 h 4729762"/>
              <a:gd name="connisteX214" fmla="*/ 869019 w 3857458"/>
              <a:gd name="connsiteY214" fmla="*/ 4727786 h 4729762"/>
              <a:gd name="connisteX215" fmla="*/ 760434 w 3857458"/>
              <a:gd name="connsiteY215" fmla="*/ 4727786 h 4729762"/>
              <a:gd name="connisteX216" fmla="*/ 673439 w 3857458"/>
              <a:gd name="connsiteY216" fmla="*/ 4727786 h 4729762"/>
              <a:gd name="connisteX217" fmla="*/ 597239 w 3857458"/>
              <a:gd name="connsiteY217" fmla="*/ 4727786 h 4729762"/>
              <a:gd name="connisteX218" fmla="*/ 531834 w 3857458"/>
              <a:gd name="connsiteY218" fmla="*/ 4727786 h 4729762"/>
              <a:gd name="connisteX219" fmla="*/ 466429 w 3857458"/>
              <a:gd name="connsiteY219" fmla="*/ 4706196 h 472976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Lst>
            <a:rect l="l" t="t" r="r" b="b"/>
            <a:pathLst>
              <a:path w="3857458" h="4729762">
                <a:moveTo>
                  <a:pt x="1303359" y="847"/>
                </a:moveTo>
                <a:cubicBezTo>
                  <a:pt x="1289389" y="847"/>
                  <a:pt x="1255099" y="847"/>
                  <a:pt x="1227159" y="847"/>
                </a:cubicBezTo>
                <a:cubicBezTo>
                  <a:pt x="1199219" y="847"/>
                  <a:pt x="1194774" y="-1058"/>
                  <a:pt x="1162389" y="847"/>
                </a:cubicBezTo>
                <a:cubicBezTo>
                  <a:pt x="1130004" y="2752"/>
                  <a:pt x="1119209" y="7197"/>
                  <a:pt x="1064599" y="11642"/>
                </a:cubicBezTo>
                <a:cubicBezTo>
                  <a:pt x="1009989" y="16087"/>
                  <a:pt x="942679" y="17992"/>
                  <a:pt x="890609" y="22437"/>
                </a:cubicBezTo>
                <a:cubicBezTo>
                  <a:pt x="838539" y="26882"/>
                  <a:pt x="834094" y="26882"/>
                  <a:pt x="803614" y="33232"/>
                </a:cubicBezTo>
                <a:cubicBezTo>
                  <a:pt x="773134" y="39582"/>
                  <a:pt x="770594" y="50377"/>
                  <a:pt x="738209" y="54822"/>
                </a:cubicBezTo>
                <a:cubicBezTo>
                  <a:pt x="705824" y="59267"/>
                  <a:pt x="675344" y="52282"/>
                  <a:pt x="640419" y="54822"/>
                </a:cubicBezTo>
                <a:cubicBezTo>
                  <a:pt x="605494" y="57362"/>
                  <a:pt x="595334" y="59902"/>
                  <a:pt x="564854" y="66252"/>
                </a:cubicBezTo>
                <a:cubicBezTo>
                  <a:pt x="534374" y="72602"/>
                  <a:pt x="519134" y="81492"/>
                  <a:pt x="488654" y="87842"/>
                </a:cubicBezTo>
                <a:cubicBezTo>
                  <a:pt x="458174" y="94192"/>
                  <a:pt x="441029" y="92287"/>
                  <a:pt x="412454" y="98637"/>
                </a:cubicBezTo>
                <a:cubicBezTo>
                  <a:pt x="383879" y="104987"/>
                  <a:pt x="375624" y="113877"/>
                  <a:pt x="347049" y="120227"/>
                </a:cubicBezTo>
                <a:cubicBezTo>
                  <a:pt x="318474" y="126577"/>
                  <a:pt x="298789" y="120227"/>
                  <a:pt x="270849" y="131022"/>
                </a:cubicBezTo>
                <a:cubicBezTo>
                  <a:pt x="242909" y="141817"/>
                  <a:pt x="232114" y="159597"/>
                  <a:pt x="206079" y="174837"/>
                </a:cubicBezTo>
                <a:cubicBezTo>
                  <a:pt x="180044" y="190077"/>
                  <a:pt x="166709" y="194522"/>
                  <a:pt x="140674" y="207222"/>
                </a:cubicBezTo>
                <a:cubicBezTo>
                  <a:pt x="114639" y="219922"/>
                  <a:pt x="101304" y="219922"/>
                  <a:pt x="75269" y="239607"/>
                </a:cubicBezTo>
                <a:cubicBezTo>
                  <a:pt x="49234" y="259292"/>
                  <a:pt x="23199" y="278977"/>
                  <a:pt x="10499" y="305012"/>
                </a:cubicBezTo>
                <a:cubicBezTo>
                  <a:pt x="-2201" y="331047"/>
                  <a:pt x="-4741" y="346287"/>
                  <a:pt x="10499" y="370417"/>
                </a:cubicBezTo>
                <a:cubicBezTo>
                  <a:pt x="25739" y="394547"/>
                  <a:pt x="58759" y="404707"/>
                  <a:pt x="86699" y="424392"/>
                </a:cubicBezTo>
                <a:cubicBezTo>
                  <a:pt x="114639" y="444077"/>
                  <a:pt x="123529" y="451062"/>
                  <a:pt x="151469" y="468207"/>
                </a:cubicBezTo>
                <a:cubicBezTo>
                  <a:pt x="179409" y="485352"/>
                  <a:pt x="199094" y="496147"/>
                  <a:pt x="227669" y="511387"/>
                </a:cubicBezTo>
                <a:cubicBezTo>
                  <a:pt x="256244" y="526627"/>
                  <a:pt x="267039" y="533612"/>
                  <a:pt x="293074" y="544407"/>
                </a:cubicBezTo>
                <a:cubicBezTo>
                  <a:pt x="319109" y="555202"/>
                  <a:pt x="331809" y="559647"/>
                  <a:pt x="357844" y="565997"/>
                </a:cubicBezTo>
                <a:cubicBezTo>
                  <a:pt x="383879" y="572347"/>
                  <a:pt x="392769" y="570442"/>
                  <a:pt x="423249" y="576792"/>
                </a:cubicBezTo>
                <a:cubicBezTo>
                  <a:pt x="453729" y="583142"/>
                  <a:pt x="477859" y="592032"/>
                  <a:pt x="510244" y="598382"/>
                </a:cubicBezTo>
                <a:cubicBezTo>
                  <a:pt x="542629" y="604732"/>
                  <a:pt x="558504" y="604732"/>
                  <a:pt x="586444" y="609177"/>
                </a:cubicBezTo>
                <a:cubicBezTo>
                  <a:pt x="614384" y="613622"/>
                  <a:pt x="625179" y="618067"/>
                  <a:pt x="651214" y="619972"/>
                </a:cubicBezTo>
                <a:cubicBezTo>
                  <a:pt x="677249" y="621877"/>
                  <a:pt x="688044" y="619972"/>
                  <a:pt x="716619" y="619972"/>
                </a:cubicBezTo>
                <a:cubicBezTo>
                  <a:pt x="745194" y="619972"/>
                  <a:pt x="757894" y="619972"/>
                  <a:pt x="792819" y="619972"/>
                </a:cubicBezTo>
                <a:cubicBezTo>
                  <a:pt x="827744" y="619972"/>
                  <a:pt x="851239" y="619972"/>
                  <a:pt x="890609" y="619972"/>
                </a:cubicBezTo>
                <a:cubicBezTo>
                  <a:pt x="929979" y="619972"/>
                  <a:pt x="951569" y="619972"/>
                  <a:pt x="988399" y="619972"/>
                </a:cubicBezTo>
                <a:cubicBezTo>
                  <a:pt x="1025229" y="619972"/>
                  <a:pt x="1044914" y="619972"/>
                  <a:pt x="1075394" y="619972"/>
                </a:cubicBezTo>
                <a:cubicBezTo>
                  <a:pt x="1105874" y="619972"/>
                  <a:pt x="1112224" y="619972"/>
                  <a:pt x="1140164" y="619972"/>
                </a:cubicBezTo>
                <a:cubicBezTo>
                  <a:pt x="1168104" y="619972"/>
                  <a:pt x="1185884" y="619972"/>
                  <a:pt x="1216364" y="619972"/>
                </a:cubicBezTo>
                <a:cubicBezTo>
                  <a:pt x="1246844" y="619972"/>
                  <a:pt x="1262084" y="619972"/>
                  <a:pt x="1292564" y="619972"/>
                </a:cubicBezTo>
                <a:cubicBezTo>
                  <a:pt x="1323044" y="619972"/>
                  <a:pt x="1333839" y="621877"/>
                  <a:pt x="1368764" y="619972"/>
                </a:cubicBezTo>
                <a:cubicBezTo>
                  <a:pt x="1403689" y="618067"/>
                  <a:pt x="1434169" y="613622"/>
                  <a:pt x="1466554" y="609177"/>
                </a:cubicBezTo>
                <a:cubicBezTo>
                  <a:pt x="1498939" y="604732"/>
                  <a:pt x="1499574" y="600287"/>
                  <a:pt x="1531959" y="598382"/>
                </a:cubicBezTo>
                <a:cubicBezTo>
                  <a:pt x="1564344" y="596477"/>
                  <a:pt x="1592919" y="600287"/>
                  <a:pt x="1629749" y="598382"/>
                </a:cubicBezTo>
                <a:cubicBezTo>
                  <a:pt x="1666579" y="596477"/>
                  <a:pt x="1674834" y="592032"/>
                  <a:pt x="1716109" y="587587"/>
                </a:cubicBezTo>
                <a:cubicBezTo>
                  <a:pt x="1757384" y="583142"/>
                  <a:pt x="1796754" y="578697"/>
                  <a:pt x="1836124" y="576792"/>
                </a:cubicBezTo>
                <a:cubicBezTo>
                  <a:pt x="1875494" y="574887"/>
                  <a:pt x="1879304" y="581237"/>
                  <a:pt x="1911689" y="576792"/>
                </a:cubicBezTo>
                <a:cubicBezTo>
                  <a:pt x="1944074" y="572347"/>
                  <a:pt x="1966299" y="559647"/>
                  <a:pt x="1998684" y="555202"/>
                </a:cubicBezTo>
                <a:cubicBezTo>
                  <a:pt x="2031069" y="550757"/>
                  <a:pt x="2044404" y="557107"/>
                  <a:pt x="2074884" y="555202"/>
                </a:cubicBezTo>
                <a:cubicBezTo>
                  <a:pt x="2105364" y="553297"/>
                  <a:pt x="2120604" y="546312"/>
                  <a:pt x="2151084" y="544407"/>
                </a:cubicBezTo>
                <a:cubicBezTo>
                  <a:pt x="2181564" y="542502"/>
                  <a:pt x="2194899" y="544407"/>
                  <a:pt x="2227284" y="544407"/>
                </a:cubicBezTo>
                <a:cubicBezTo>
                  <a:pt x="2259669" y="544407"/>
                  <a:pt x="2281894" y="544407"/>
                  <a:pt x="2314279" y="544407"/>
                </a:cubicBezTo>
                <a:cubicBezTo>
                  <a:pt x="2346664" y="544407"/>
                  <a:pt x="2359364" y="544407"/>
                  <a:pt x="2389844" y="544407"/>
                </a:cubicBezTo>
                <a:cubicBezTo>
                  <a:pt x="2420324" y="544407"/>
                  <a:pt x="2437469" y="544407"/>
                  <a:pt x="2466044" y="544407"/>
                </a:cubicBezTo>
                <a:cubicBezTo>
                  <a:pt x="2494619" y="544407"/>
                  <a:pt x="2502874" y="544407"/>
                  <a:pt x="2531449" y="544407"/>
                </a:cubicBezTo>
                <a:cubicBezTo>
                  <a:pt x="2560024" y="544407"/>
                  <a:pt x="2579709" y="544407"/>
                  <a:pt x="2607649" y="544407"/>
                </a:cubicBezTo>
                <a:cubicBezTo>
                  <a:pt x="2635589" y="544407"/>
                  <a:pt x="2644479" y="544407"/>
                  <a:pt x="2672419" y="544407"/>
                </a:cubicBezTo>
                <a:cubicBezTo>
                  <a:pt x="2700359" y="544407"/>
                  <a:pt x="2716234" y="544407"/>
                  <a:pt x="2748619" y="544407"/>
                </a:cubicBezTo>
                <a:cubicBezTo>
                  <a:pt x="2781004" y="544407"/>
                  <a:pt x="2803229" y="544407"/>
                  <a:pt x="2835614" y="544407"/>
                </a:cubicBezTo>
                <a:cubicBezTo>
                  <a:pt x="2867999" y="544407"/>
                  <a:pt x="2883874" y="542502"/>
                  <a:pt x="2911814" y="544407"/>
                </a:cubicBezTo>
                <a:cubicBezTo>
                  <a:pt x="2939754" y="546312"/>
                  <a:pt x="2944199" y="548852"/>
                  <a:pt x="2976584" y="555202"/>
                </a:cubicBezTo>
                <a:cubicBezTo>
                  <a:pt x="3008969" y="561552"/>
                  <a:pt x="3041989" y="570442"/>
                  <a:pt x="3074374" y="576792"/>
                </a:cubicBezTo>
                <a:cubicBezTo>
                  <a:pt x="3106759" y="583142"/>
                  <a:pt x="3113744" y="583142"/>
                  <a:pt x="3139779" y="587587"/>
                </a:cubicBezTo>
                <a:cubicBezTo>
                  <a:pt x="3165814" y="592032"/>
                  <a:pt x="3170259" y="592032"/>
                  <a:pt x="3205184" y="598382"/>
                </a:cubicBezTo>
                <a:cubicBezTo>
                  <a:pt x="3240109" y="604732"/>
                  <a:pt x="3278844" y="613622"/>
                  <a:pt x="3313769" y="619972"/>
                </a:cubicBezTo>
                <a:cubicBezTo>
                  <a:pt x="3348694" y="626322"/>
                  <a:pt x="3353139" y="624417"/>
                  <a:pt x="3379174" y="630767"/>
                </a:cubicBezTo>
                <a:cubicBezTo>
                  <a:pt x="3405209" y="637117"/>
                  <a:pt x="3417909" y="644102"/>
                  <a:pt x="3443944" y="652992"/>
                </a:cubicBezTo>
                <a:cubicBezTo>
                  <a:pt x="3469979" y="661882"/>
                  <a:pt x="3483314" y="663787"/>
                  <a:pt x="3509349" y="674582"/>
                </a:cubicBezTo>
                <a:cubicBezTo>
                  <a:pt x="3535384" y="685377"/>
                  <a:pt x="3550624" y="685377"/>
                  <a:pt x="3574754" y="706967"/>
                </a:cubicBezTo>
                <a:cubicBezTo>
                  <a:pt x="3598884" y="728557"/>
                  <a:pt x="3607139" y="754592"/>
                  <a:pt x="3628729" y="783167"/>
                </a:cubicBezTo>
                <a:cubicBezTo>
                  <a:pt x="3650319" y="811742"/>
                  <a:pt x="3661749" y="820632"/>
                  <a:pt x="3683339" y="848572"/>
                </a:cubicBezTo>
                <a:cubicBezTo>
                  <a:pt x="3704929" y="876512"/>
                  <a:pt x="3724614" y="896197"/>
                  <a:pt x="3737314" y="924137"/>
                </a:cubicBezTo>
                <a:cubicBezTo>
                  <a:pt x="3750014" y="952077"/>
                  <a:pt x="3739219" y="963507"/>
                  <a:pt x="3748109" y="989542"/>
                </a:cubicBezTo>
                <a:cubicBezTo>
                  <a:pt x="3756999" y="1015577"/>
                  <a:pt x="3767794" y="1028912"/>
                  <a:pt x="3781129" y="1054947"/>
                </a:cubicBezTo>
                <a:cubicBezTo>
                  <a:pt x="3794464" y="1080982"/>
                  <a:pt x="3804624" y="1093682"/>
                  <a:pt x="3813514" y="1119717"/>
                </a:cubicBezTo>
                <a:cubicBezTo>
                  <a:pt x="3822404" y="1145752"/>
                  <a:pt x="3815419" y="1159087"/>
                  <a:pt x="3824309" y="1185122"/>
                </a:cubicBezTo>
                <a:cubicBezTo>
                  <a:pt x="3833199" y="1211157"/>
                  <a:pt x="3855424" y="1224492"/>
                  <a:pt x="3857329" y="1250527"/>
                </a:cubicBezTo>
                <a:cubicBezTo>
                  <a:pt x="3859234" y="1276562"/>
                  <a:pt x="3839549" y="1289262"/>
                  <a:pt x="3835104" y="1315297"/>
                </a:cubicBezTo>
                <a:cubicBezTo>
                  <a:pt x="3830659" y="1341332"/>
                  <a:pt x="3837009" y="1354667"/>
                  <a:pt x="3835104" y="1380702"/>
                </a:cubicBezTo>
                <a:cubicBezTo>
                  <a:pt x="3833199" y="1406737"/>
                  <a:pt x="3828754" y="1417532"/>
                  <a:pt x="3824309" y="1446107"/>
                </a:cubicBezTo>
                <a:cubicBezTo>
                  <a:pt x="3819864" y="1474682"/>
                  <a:pt x="3819864" y="1491827"/>
                  <a:pt x="3813514" y="1522307"/>
                </a:cubicBezTo>
                <a:cubicBezTo>
                  <a:pt x="3807164" y="1552787"/>
                  <a:pt x="3800814" y="1569932"/>
                  <a:pt x="3791924" y="1597872"/>
                </a:cubicBezTo>
                <a:cubicBezTo>
                  <a:pt x="3783034" y="1625812"/>
                  <a:pt x="3781129" y="1637242"/>
                  <a:pt x="3770334" y="1663277"/>
                </a:cubicBezTo>
                <a:cubicBezTo>
                  <a:pt x="3759539" y="1689312"/>
                  <a:pt x="3754459" y="1702647"/>
                  <a:pt x="3737314" y="1728682"/>
                </a:cubicBezTo>
                <a:cubicBezTo>
                  <a:pt x="3720169" y="1754717"/>
                  <a:pt x="3707469" y="1773767"/>
                  <a:pt x="3683339" y="1793452"/>
                </a:cubicBezTo>
                <a:cubicBezTo>
                  <a:pt x="3659209" y="1813137"/>
                  <a:pt x="3648414" y="1813137"/>
                  <a:pt x="3617934" y="1826472"/>
                </a:cubicBezTo>
                <a:cubicBezTo>
                  <a:pt x="3587454" y="1839807"/>
                  <a:pt x="3563324" y="1849967"/>
                  <a:pt x="3530939" y="1858857"/>
                </a:cubicBezTo>
                <a:cubicBezTo>
                  <a:pt x="3498554" y="1867747"/>
                  <a:pt x="3491569" y="1865207"/>
                  <a:pt x="3454739" y="1869652"/>
                </a:cubicBezTo>
                <a:cubicBezTo>
                  <a:pt x="3417909" y="1874097"/>
                  <a:pt x="3381079" y="1878542"/>
                  <a:pt x="3346154" y="1880447"/>
                </a:cubicBezTo>
                <a:cubicBezTo>
                  <a:pt x="3311229" y="1882352"/>
                  <a:pt x="3316309" y="1876002"/>
                  <a:pt x="3281384" y="1880447"/>
                </a:cubicBezTo>
                <a:cubicBezTo>
                  <a:pt x="3246459" y="1884892"/>
                  <a:pt x="3211534" y="1898227"/>
                  <a:pt x="3172164" y="1902672"/>
                </a:cubicBezTo>
                <a:cubicBezTo>
                  <a:pt x="3132794" y="1907117"/>
                  <a:pt x="3116284" y="1898227"/>
                  <a:pt x="3085804" y="1902672"/>
                </a:cubicBezTo>
                <a:cubicBezTo>
                  <a:pt x="3055324" y="1907117"/>
                  <a:pt x="3052784" y="1917912"/>
                  <a:pt x="3020399" y="1924262"/>
                </a:cubicBezTo>
                <a:cubicBezTo>
                  <a:pt x="2988014" y="1930612"/>
                  <a:pt x="2965789" y="1930612"/>
                  <a:pt x="2922609" y="1935057"/>
                </a:cubicBezTo>
                <a:cubicBezTo>
                  <a:pt x="2879429" y="1939502"/>
                  <a:pt x="2846409" y="1943947"/>
                  <a:pt x="2803229" y="1945852"/>
                </a:cubicBezTo>
                <a:cubicBezTo>
                  <a:pt x="2760049" y="1947757"/>
                  <a:pt x="2755604" y="1945852"/>
                  <a:pt x="2705439" y="1945852"/>
                </a:cubicBezTo>
                <a:cubicBezTo>
                  <a:pt x="2655274" y="1945852"/>
                  <a:pt x="2600664" y="1945852"/>
                  <a:pt x="2553039" y="1945852"/>
                </a:cubicBezTo>
                <a:cubicBezTo>
                  <a:pt x="2505414" y="1945852"/>
                  <a:pt x="2502874" y="1943947"/>
                  <a:pt x="2466044" y="1945852"/>
                </a:cubicBezTo>
                <a:cubicBezTo>
                  <a:pt x="2429214" y="1947757"/>
                  <a:pt x="2400639" y="1954742"/>
                  <a:pt x="2368254" y="1956647"/>
                </a:cubicBezTo>
                <a:cubicBezTo>
                  <a:pt x="2335869" y="1958552"/>
                  <a:pt x="2333329" y="1956647"/>
                  <a:pt x="2302849" y="1956647"/>
                </a:cubicBezTo>
                <a:cubicBezTo>
                  <a:pt x="2272369" y="1956647"/>
                  <a:pt x="2248874" y="1956647"/>
                  <a:pt x="2216489" y="1956647"/>
                </a:cubicBezTo>
                <a:cubicBezTo>
                  <a:pt x="2184104" y="1956647"/>
                  <a:pt x="2175214" y="1954742"/>
                  <a:pt x="2140289" y="1956647"/>
                </a:cubicBezTo>
                <a:cubicBezTo>
                  <a:pt x="2105364" y="1958552"/>
                  <a:pt x="2081869" y="1965537"/>
                  <a:pt x="2042499" y="1967442"/>
                </a:cubicBezTo>
                <a:cubicBezTo>
                  <a:pt x="2003129" y="1969347"/>
                  <a:pt x="1992334" y="1962997"/>
                  <a:pt x="1944709" y="1967442"/>
                </a:cubicBezTo>
                <a:cubicBezTo>
                  <a:pt x="1897084" y="1971887"/>
                  <a:pt x="1850729" y="1984587"/>
                  <a:pt x="1803104" y="1989032"/>
                </a:cubicBezTo>
                <a:cubicBezTo>
                  <a:pt x="1755479" y="1993477"/>
                  <a:pt x="1742144" y="1986492"/>
                  <a:pt x="1705314" y="1989032"/>
                </a:cubicBezTo>
                <a:cubicBezTo>
                  <a:pt x="1668484" y="1991572"/>
                  <a:pt x="1648799" y="1997922"/>
                  <a:pt x="1618319" y="2000462"/>
                </a:cubicBezTo>
                <a:cubicBezTo>
                  <a:pt x="1587839" y="2003002"/>
                  <a:pt x="1585934" y="2000462"/>
                  <a:pt x="1553549" y="2000462"/>
                </a:cubicBezTo>
                <a:cubicBezTo>
                  <a:pt x="1521164" y="2000462"/>
                  <a:pt x="1492589" y="1998557"/>
                  <a:pt x="1455759" y="2000462"/>
                </a:cubicBezTo>
                <a:cubicBezTo>
                  <a:pt x="1418929" y="2002367"/>
                  <a:pt x="1403689" y="2009352"/>
                  <a:pt x="1368764" y="2011257"/>
                </a:cubicBezTo>
                <a:cubicBezTo>
                  <a:pt x="1333839" y="2013162"/>
                  <a:pt x="1316694" y="2011257"/>
                  <a:pt x="1281769" y="2011257"/>
                </a:cubicBezTo>
                <a:cubicBezTo>
                  <a:pt x="1246844" y="2011257"/>
                  <a:pt x="1225254" y="2011257"/>
                  <a:pt x="1194774" y="2011257"/>
                </a:cubicBezTo>
                <a:cubicBezTo>
                  <a:pt x="1164294" y="2011257"/>
                  <a:pt x="1157309" y="2009352"/>
                  <a:pt x="1129369" y="2011257"/>
                </a:cubicBezTo>
                <a:cubicBezTo>
                  <a:pt x="1101429" y="2013162"/>
                  <a:pt x="1090634" y="2017607"/>
                  <a:pt x="1053804" y="2022052"/>
                </a:cubicBezTo>
                <a:cubicBezTo>
                  <a:pt x="1016974" y="2026497"/>
                  <a:pt x="981414" y="2030942"/>
                  <a:pt x="944584" y="2032847"/>
                </a:cubicBezTo>
                <a:cubicBezTo>
                  <a:pt x="907754" y="2034752"/>
                  <a:pt x="901404" y="2030942"/>
                  <a:pt x="869019" y="2032847"/>
                </a:cubicBezTo>
                <a:cubicBezTo>
                  <a:pt x="836634" y="2034752"/>
                  <a:pt x="814409" y="2037292"/>
                  <a:pt x="782024" y="2043642"/>
                </a:cubicBezTo>
                <a:cubicBezTo>
                  <a:pt x="749639" y="2049992"/>
                  <a:pt x="736304" y="2058882"/>
                  <a:pt x="705824" y="2065232"/>
                </a:cubicBezTo>
                <a:cubicBezTo>
                  <a:pt x="675344" y="2071582"/>
                  <a:pt x="657564" y="2074122"/>
                  <a:pt x="629624" y="2076027"/>
                </a:cubicBezTo>
                <a:cubicBezTo>
                  <a:pt x="601684" y="2077932"/>
                  <a:pt x="592794" y="2074122"/>
                  <a:pt x="564854" y="2076027"/>
                </a:cubicBezTo>
                <a:cubicBezTo>
                  <a:pt x="536914" y="2077932"/>
                  <a:pt x="517229" y="2082377"/>
                  <a:pt x="488654" y="2086822"/>
                </a:cubicBezTo>
                <a:cubicBezTo>
                  <a:pt x="460079" y="2091267"/>
                  <a:pt x="449284" y="2093807"/>
                  <a:pt x="423249" y="2098252"/>
                </a:cubicBezTo>
                <a:cubicBezTo>
                  <a:pt x="397214" y="2102697"/>
                  <a:pt x="383879" y="2102697"/>
                  <a:pt x="357844" y="2109047"/>
                </a:cubicBezTo>
                <a:cubicBezTo>
                  <a:pt x="331809" y="2115397"/>
                  <a:pt x="319109" y="2121747"/>
                  <a:pt x="293074" y="2130637"/>
                </a:cubicBezTo>
                <a:cubicBezTo>
                  <a:pt x="267039" y="2139527"/>
                  <a:pt x="253704" y="2136987"/>
                  <a:pt x="227669" y="2152227"/>
                </a:cubicBezTo>
                <a:cubicBezTo>
                  <a:pt x="201634" y="2167467"/>
                  <a:pt x="186394" y="2180802"/>
                  <a:pt x="162264" y="2206837"/>
                </a:cubicBezTo>
                <a:cubicBezTo>
                  <a:pt x="138134" y="2232872"/>
                  <a:pt x="125434" y="2251922"/>
                  <a:pt x="108289" y="2282402"/>
                </a:cubicBezTo>
                <a:cubicBezTo>
                  <a:pt x="91144" y="2312882"/>
                  <a:pt x="88604" y="2328122"/>
                  <a:pt x="75269" y="2358602"/>
                </a:cubicBezTo>
                <a:cubicBezTo>
                  <a:pt x="61934" y="2389082"/>
                  <a:pt x="49234" y="2406227"/>
                  <a:pt x="42884" y="2434802"/>
                </a:cubicBezTo>
                <a:cubicBezTo>
                  <a:pt x="36534" y="2463377"/>
                  <a:pt x="42884" y="2471632"/>
                  <a:pt x="42884" y="2500207"/>
                </a:cubicBezTo>
                <a:cubicBezTo>
                  <a:pt x="42884" y="2528782"/>
                  <a:pt x="42884" y="2545927"/>
                  <a:pt x="42884" y="2576407"/>
                </a:cubicBezTo>
                <a:cubicBezTo>
                  <a:pt x="42884" y="2606887"/>
                  <a:pt x="38439" y="2624032"/>
                  <a:pt x="42884" y="2651972"/>
                </a:cubicBezTo>
                <a:cubicBezTo>
                  <a:pt x="47329" y="2679912"/>
                  <a:pt x="55584" y="2688802"/>
                  <a:pt x="64474" y="2717377"/>
                </a:cubicBezTo>
                <a:cubicBezTo>
                  <a:pt x="73364" y="2745952"/>
                  <a:pt x="54314" y="2723727"/>
                  <a:pt x="86699" y="2793577"/>
                </a:cubicBezTo>
                <a:cubicBezTo>
                  <a:pt x="119084" y="2863427"/>
                  <a:pt x="188299" y="2996142"/>
                  <a:pt x="227669" y="3065357"/>
                </a:cubicBezTo>
                <a:cubicBezTo>
                  <a:pt x="267039" y="3134572"/>
                  <a:pt x="258149" y="3112982"/>
                  <a:pt x="282279" y="3140922"/>
                </a:cubicBezTo>
                <a:cubicBezTo>
                  <a:pt x="306409" y="3168862"/>
                  <a:pt x="319109" y="3180292"/>
                  <a:pt x="347049" y="3206327"/>
                </a:cubicBezTo>
                <a:cubicBezTo>
                  <a:pt x="374989" y="3232362"/>
                  <a:pt x="394674" y="3247602"/>
                  <a:pt x="423249" y="3271732"/>
                </a:cubicBezTo>
                <a:cubicBezTo>
                  <a:pt x="451824" y="3295862"/>
                  <a:pt x="462619" y="3306022"/>
                  <a:pt x="488654" y="3325707"/>
                </a:cubicBezTo>
                <a:cubicBezTo>
                  <a:pt x="514689" y="3345392"/>
                  <a:pt x="525484" y="3354282"/>
                  <a:pt x="553424" y="3369522"/>
                </a:cubicBezTo>
                <a:cubicBezTo>
                  <a:pt x="581364" y="3384762"/>
                  <a:pt x="597239" y="3391112"/>
                  <a:pt x="629624" y="3401907"/>
                </a:cubicBezTo>
                <a:cubicBezTo>
                  <a:pt x="662009" y="3412702"/>
                  <a:pt x="684234" y="3414607"/>
                  <a:pt x="716619" y="3423497"/>
                </a:cubicBezTo>
                <a:cubicBezTo>
                  <a:pt x="749004" y="3432387"/>
                  <a:pt x="755989" y="3436832"/>
                  <a:pt x="792819" y="3445722"/>
                </a:cubicBezTo>
                <a:cubicBezTo>
                  <a:pt x="829649" y="3454612"/>
                  <a:pt x="866479" y="3462867"/>
                  <a:pt x="901404" y="3467312"/>
                </a:cubicBezTo>
                <a:cubicBezTo>
                  <a:pt x="936329" y="3471757"/>
                  <a:pt x="934424" y="3465407"/>
                  <a:pt x="966809" y="3467312"/>
                </a:cubicBezTo>
                <a:cubicBezTo>
                  <a:pt x="999194" y="3469217"/>
                  <a:pt x="1029674" y="3473662"/>
                  <a:pt x="1064599" y="3478107"/>
                </a:cubicBezTo>
                <a:cubicBezTo>
                  <a:pt x="1099524" y="3482552"/>
                  <a:pt x="1105239" y="3486997"/>
                  <a:pt x="1140164" y="3488902"/>
                </a:cubicBezTo>
                <a:cubicBezTo>
                  <a:pt x="1175089" y="3490807"/>
                  <a:pt x="1205569" y="3488902"/>
                  <a:pt x="1237954" y="3488902"/>
                </a:cubicBezTo>
                <a:cubicBezTo>
                  <a:pt x="1270339" y="3488902"/>
                  <a:pt x="1270974" y="3488902"/>
                  <a:pt x="1303359" y="3488902"/>
                </a:cubicBezTo>
                <a:cubicBezTo>
                  <a:pt x="1335744" y="3488902"/>
                  <a:pt x="1366224" y="3488902"/>
                  <a:pt x="1401149" y="3488902"/>
                </a:cubicBezTo>
                <a:cubicBezTo>
                  <a:pt x="1436074" y="3488902"/>
                  <a:pt x="1444964" y="3488902"/>
                  <a:pt x="1477349" y="3488902"/>
                </a:cubicBezTo>
                <a:cubicBezTo>
                  <a:pt x="1509734" y="3488902"/>
                  <a:pt x="1524974" y="3488902"/>
                  <a:pt x="1564344" y="3488902"/>
                </a:cubicBezTo>
                <a:cubicBezTo>
                  <a:pt x="1603714" y="3488902"/>
                  <a:pt x="1638004" y="3488902"/>
                  <a:pt x="1672929" y="3488902"/>
                </a:cubicBezTo>
                <a:cubicBezTo>
                  <a:pt x="1707854" y="3488902"/>
                  <a:pt x="1710394" y="3488902"/>
                  <a:pt x="1738334" y="3488902"/>
                </a:cubicBezTo>
                <a:cubicBezTo>
                  <a:pt x="1766274" y="3488902"/>
                  <a:pt x="1783419" y="3488902"/>
                  <a:pt x="1813899" y="3488902"/>
                </a:cubicBezTo>
                <a:cubicBezTo>
                  <a:pt x="1844379" y="3488902"/>
                  <a:pt x="1859619" y="3488902"/>
                  <a:pt x="1890099" y="3488902"/>
                </a:cubicBezTo>
                <a:cubicBezTo>
                  <a:pt x="1920579" y="3488902"/>
                  <a:pt x="1935819" y="3488902"/>
                  <a:pt x="1966299" y="3488902"/>
                </a:cubicBezTo>
                <a:cubicBezTo>
                  <a:pt x="1996779" y="3488902"/>
                  <a:pt x="2014559" y="3488902"/>
                  <a:pt x="2042499" y="3488902"/>
                </a:cubicBezTo>
                <a:cubicBezTo>
                  <a:pt x="2070439" y="3488902"/>
                  <a:pt x="2079329" y="3490807"/>
                  <a:pt x="2107269" y="3488902"/>
                </a:cubicBezTo>
                <a:cubicBezTo>
                  <a:pt x="2135209" y="3486997"/>
                  <a:pt x="2154894" y="3480012"/>
                  <a:pt x="2183469" y="3478107"/>
                </a:cubicBezTo>
                <a:cubicBezTo>
                  <a:pt x="2212044" y="3476202"/>
                  <a:pt x="2216489" y="3478107"/>
                  <a:pt x="2248874" y="3478107"/>
                </a:cubicBezTo>
                <a:cubicBezTo>
                  <a:pt x="2281259" y="3478107"/>
                  <a:pt x="2307294" y="3478107"/>
                  <a:pt x="2346664" y="3478107"/>
                </a:cubicBezTo>
                <a:cubicBezTo>
                  <a:pt x="2386034" y="3478107"/>
                  <a:pt x="2409529" y="3478107"/>
                  <a:pt x="2444454" y="3478107"/>
                </a:cubicBezTo>
                <a:cubicBezTo>
                  <a:pt x="2479379" y="3478107"/>
                  <a:pt x="2488269" y="3478107"/>
                  <a:pt x="2520654" y="3478107"/>
                </a:cubicBezTo>
                <a:cubicBezTo>
                  <a:pt x="2553039" y="3478107"/>
                  <a:pt x="2572724" y="3478107"/>
                  <a:pt x="2607649" y="3478107"/>
                </a:cubicBezTo>
                <a:cubicBezTo>
                  <a:pt x="2642574" y="3478107"/>
                  <a:pt x="2659719" y="3478107"/>
                  <a:pt x="2694644" y="3478107"/>
                </a:cubicBezTo>
                <a:cubicBezTo>
                  <a:pt x="2729569" y="3478107"/>
                  <a:pt x="2746079" y="3478107"/>
                  <a:pt x="2781004" y="3478107"/>
                </a:cubicBezTo>
                <a:cubicBezTo>
                  <a:pt x="2815929" y="3478107"/>
                  <a:pt x="2835614" y="3478107"/>
                  <a:pt x="2867999" y="3478107"/>
                </a:cubicBezTo>
                <a:cubicBezTo>
                  <a:pt x="2900384" y="3478107"/>
                  <a:pt x="2913719" y="3478107"/>
                  <a:pt x="2944199" y="3478107"/>
                </a:cubicBezTo>
                <a:cubicBezTo>
                  <a:pt x="2974679" y="3478107"/>
                  <a:pt x="2991824" y="3476202"/>
                  <a:pt x="3020399" y="3478107"/>
                </a:cubicBezTo>
                <a:cubicBezTo>
                  <a:pt x="3048974" y="3480012"/>
                  <a:pt x="3057864" y="3484457"/>
                  <a:pt x="3085804" y="3488902"/>
                </a:cubicBezTo>
                <a:cubicBezTo>
                  <a:pt x="3113744" y="3493347"/>
                  <a:pt x="3133429" y="3495252"/>
                  <a:pt x="3161369" y="3499697"/>
                </a:cubicBezTo>
                <a:cubicBezTo>
                  <a:pt x="3189309" y="3504142"/>
                  <a:pt x="3198199" y="3499697"/>
                  <a:pt x="3226774" y="3510492"/>
                </a:cubicBezTo>
                <a:cubicBezTo>
                  <a:pt x="3255349" y="3521287"/>
                  <a:pt x="3275034" y="3539067"/>
                  <a:pt x="3302974" y="3554307"/>
                </a:cubicBezTo>
                <a:cubicBezTo>
                  <a:pt x="3330914" y="3569547"/>
                  <a:pt x="3339804" y="3571452"/>
                  <a:pt x="3367744" y="3586692"/>
                </a:cubicBezTo>
                <a:cubicBezTo>
                  <a:pt x="3395684" y="3601932"/>
                  <a:pt x="3415369" y="3608282"/>
                  <a:pt x="3443944" y="3629872"/>
                </a:cubicBezTo>
                <a:cubicBezTo>
                  <a:pt x="3472519" y="3651462"/>
                  <a:pt x="3487759" y="3666702"/>
                  <a:pt x="3509349" y="3695277"/>
                </a:cubicBezTo>
                <a:cubicBezTo>
                  <a:pt x="3530939" y="3723852"/>
                  <a:pt x="3535384" y="3742902"/>
                  <a:pt x="3552529" y="3771477"/>
                </a:cubicBezTo>
                <a:cubicBezTo>
                  <a:pt x="3569674" y="3800052"/>
                  <a:pt x="3583009" y="3808942"/>
                  <a:pt x="3596344" y="3836882"/>
                </a:cubicBezTo>
                <a:cubicBezTo>
                  <a:pt x="3609679" y="3864822"/>
                  <a:pt x="3609044" y="3884507"/>
                  <a:pt x="3617934" y="3912447"/>
                </a:cubicBezTo>
                <a:cubicBezTo>
                  <a:pt x="3626824" y="3940387"/>
                  <a:pt x="3628729" y="3951817"/>
                  <a:pt x="3639524" y="3977852"/>
                </a:cubicBezTo>
                <a:cubicBezTo>
                  <a:pt x="3650319" y="4003887"/>
                  <a:pt x="3663654" y="4017222"/>
                  <a:pt x="3672544" y="4043257"/>
                </a:cubicBezTo>
                <a:cubicBezTo>
                  <a:pt x="3681434" y="4069292"/>
                  <a:pt x="3678894" y="4081992"/>
                  <a:pt x="3683339" y="4108027"/>
                </a:cubicBezTo>
                <a:cubicBezTo>
                  <a:pt x="3687784" y="4134062"/>
                  <a:pt x="3692229" y="4147397"/>
                  <a:pt x="3694134" y="4173432"/>
                </a:cubicBezTo>
                <a:cubicBezTo>
                  <a:pt x="3696039" y="4199467"/>
                  <a:pt x="3709374" y="4210897"/>
                  <a:pt x="3694134" y="4238837"/>
                </a:cubicBezTo>
                <a:cubicBezTo>
                  <a:pt x="3678894" y="4266777"/>
                  <a:pt x="3646509" y="4292812"/>
                  <a:pt x="3617934" y="4314402"/>
                </a:cubicBezTo>
                <a:cubicBezTo>
                  <a:pt x="3589359" y="4335992"/>
                  <a:pt x="3578564" y="4336627"/>
                  <a:pt x="3552529" y="4347422"/>
                </a:cubicBezTo>
                <a:cubicBezTo>
                  <a:pt x="3526494" y="4358217"/>
                  <a:pt x="3518239" y="4358217"/>
                  <a:pt x="3487759" y="4369012"/>
                </a:cubicBezTo>
                <a:cubicBezTo>
                  <a:pt x="3457279" y="4379807"/>
                  <a:pt x="3433149" y="4390602"/>
                  <a:pt x="3400764" y="4401397"/>
                </a:cubicBezTo>
                <a:cubicBezTo>
                  <a:pt x="3368379" y="4412192"/>
                  <a:pt x="3353139" y="4414732"/>
                  <a:pt x="3324564" y="4423622"/>
                </a:cubicBezTo>
                <a:cubicBezTo>
                  <a:pt x="3295989" y="4432512"/>
                  <a:pt x="3287099" y="4436322"/>
                  <a:pt x="3259159" y="4445212"/>
                </a:cubicBezTo>
                <a:cubicBezTo>
                  <a:pt x="3231219" y="4454102"/>
                  <a:pt x="3218519" y="4457912"/>
                  <a:pt x="3183594" y="4466802"/>
                </a:cubicBezTo>
                <a:cubicBezTo>
                  <a:pt x="3148669" y="4475692"/>
                  <a:pt x="3118189" y="4479502"/>
                  <a:pt x="3085804" y="4488392"/>
                </a:cubicBezTo>
                <a:cubicBezTo>
                  <a:pt x="3053419" y="4497282"/>
                  <a:pt x="3048974" y="4501727"/>
                  <a:pt x="3020399" y="4510617"/>
                </a:cubicBezTo>
                <a:cubicBezTo>
                  <a:pt x="2991824" y="4519507"/>
                  <a:pt x="2974679" y="4525857"/>
                  <a:pt x="2944199" y="4532207"/>
                </a:cubicBezTo>
                <a:cubicBezTo>
                  <a:pt x="2913719" y="4538557"/>
                  <a:pt x="2898479" y="4536652"/>
                  <a:pt x="2867999" y="4543002"/>
                </a:cubicBezTo>
                <a:cubicBezTo>
                  <a:pt x="2837519" y="4549352"/>
                  <a:pt x="2820374" y="4558242"/>
                  <a:pt x="2792434" y="4564592"/>
                </a:cubicBezTo>
                <a:cubicBezTo>
                  <a:pt x="2764494" y="4570942"/>
                  <a:pt x="2755604" y="4570942"/>
                  <a:pt x="2727029" y="4575387"/>
                </a:cubicBezTo>
                <a:cubicBezTo>
                  <a:pt x="2698454" y="4579832"/>
                  <a:pt x="2681309" y="4581737"/>
                  <a:pt x="2650829" y="4586182"/>
                </a:cubicBezTo>
                <a:cubicBezTo>
                  <a:pt x="2620349" y="4590627"/>
                  <a:pt x="2602569" y="4592532"/>
                  <a:pt x="2574629" y="4596977"/>
                </a:cubicBezTo>
                <a:cubicBezTo>
                  <a:pt x="2546689" y="4601422"/>
                  <a:pt x="2540339" y="4599517"/>
                  <a:pt x="2509859" y="4608407"/>
                </a:cubicBezTo>
                <a:cubicBezTo>
                  <a:pt x="2479379" y="4617297"/>
                  <a:pt x="2459694" y="4631902"/>
                  <a:pt x="2422864" y="4640792"/>
                </a:cubicBezTo>
                <a:cubicBezTo>
                  <a:pt x="2386034" y="4649682"/>
                  <a:pt x="2359999" y="4647142"/>
                  <a:pt x="2325074" y="4651587"/>
                </a:cubicBezTo>
                <a:cubicBezTo>
                  <a:pt x="2290149" y="4656032"/>
                  <a:pt x="2281259" y="4657937"/>
                  <a:pt x="2248874" y="4662382"/>
                </a:cubicBezTo>
                <a:cubicBezTo>
                  <a:pt x="2216489" y="4666827"/>
                  <a:pt x="2201249" y="4668732"/>
                  <a:pt x="2161879" y="4673177"/>
                </a:cubicBezTo>
                <a:cubicBezTo>
                  <a:pt x="2122509" y="4677622"/>
                  <a:pt x="2090124" y="4682067"/>
                  <a:pt x="2053294" y="4683972"/>
                </a:cubicBezTo>
                <a:cubicBezTo>
                  <a:pt x="2016464" y="4685877"/>
                  <a:pt x="2009479" y="4682067"/>
                  <a:pt x="1977094" y="4683972"/>
                </a:cubicBezTo>
                <a:cubicBezTo>
                  <a:pt x="1944709" y="4685877"/>
                  <a:pt x="1926929" y="4692862"/>
                  <a:pt x="1890099" y="4694767"/>
                </a:cubicBezTo>
                <a:cubicBezTo>
                  <a:pt x="1853269" y="4696672"/>
                  <a:pt x="1831679" y="4690322"/>
                  <a:pt x="1792309" y="4694767"/>
                </a:cubicBezTo>
                <a:cubicBezTo>
                  <a:pt x="1752939" y="4699212"/>
                  <a:pt x="1733889" y="4712547"/>
                  <a:pt x="1694519" y="4716992"/>
                </a:cubicBezTo>
                <a:cubicBezTo>
                  <a:pt x="1655149" y="4721437"/>
                  <a:pt x="1639909" y="4715087"/>
                  <a:pt x="1596729" y="4716992"/>
                </a:cubicBezTo>
                <a:cubicBezTo>
                  <a:pt x="1553549" y="4718897"/>
                  <a:pt x="1516719" y="4725882"/>
                  <a:pt x="1477349" y="4727787"/>
                </a:cubicBezTo>
                <a:cubicBezTo>
                  <a:pt x="1437979" y="4729692"/>
                  <a:pt x="1431629" y="4727787"/>
                  <a:pt x="1401149" y="4727787"/>
                </a:cubicBezTo>
                <a:cubicBezTo>
                  <a:pt x="1370669" y="4727787"/>
                  <a:pt x="1352889" y="4727787"/>
                  <a:pt x="1324949" y="4727787"/>
                </a:cubicBezTo>
                <a:cubicBezTo>
                  <a:pt x="1297009" y="4727787"/>
                  <a:pt x="1286214" y="4727787"/>
                  <a:pt x="1260179" y="4727787"/>
                </a:cubicBezTo>
                <a:cubicBezTo>
                  <a:pt x="1234144" y="4727787"/>
                  <a:pt x="1225254" y="4727787"/>
                  <a:pt x="1194774" y="4727787"/>
                </a:cubicBezTo>
                <a:cubicBezTo>
                  <a:pt x="1164294" y="4727787"/>
                  <a:pt x="1142704" y="4727787"/>
                  <a:pt x="1107779" y="4727787"/>
                </a:cubicBezTo>
                <a:cubicBezTo>
                  <a:pt x="1072854" y="4727787"/>
                  <a:pt x="1051264" y="4727787"/>
                  <a:pt x="1020784" y="4727787"/>
                </a:cubicBezTo>
                <a:cubicBezTo>
                  <a:pt x="990304" y="4727787"/>
                  <a:pt x="986494" y="4727787"/>
                  <a:pt x="956014" y="4727787"/>
                </a:cubicBezTo>
                <a:cubicBezTo>
                  <a:pt x="925534" y="4727787"/>
                  <a:pt x="908389" y="4727787"/>
                  <a:pt x="869019" y="4727787"/>
                </a:cubicBezTo>
                <a:cubicBezTo>
                  <a:pt x="829649" y="4727787"/>
                  <a:pt x="799804" y="4727787"/>
                  <a:pt x="760434" y="4727787"/>
                </a:cubicBezTo>
                <a:cubicBezTo>
                  <a:pt x="721064" y="4727787"/>
                  <a:pt x="705824" y="4727787"/>
                  <a:pt x="673439" y="4727787"/>
                </a:cubicBezTo>
                <a:cubicBezTo>
                  <a:pt x="641054" y="4727787"/>
                  <a:pt x="625814" y="4727787"/>
                  <a:pt x="597239" y="4727787"/>
                </a:cubicBezTo>
                <a:cubicBezTo>
                  <a:pt x="568664" y="4727787"/>
                  <a:pt x="557869" y="4732232"/>
                  <a:pt x="531834" y="4727787"/>
                </a:cubicBezTo>
                <a:cubicBezTo>
                  <a:pt x="505799" y="4723342"/>
                  <a:pt x="478494" y="4710642"/>
                  <a:pt x="466429" y="4706197"/>
                </a:cubicBezTo>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3" name="任意多边形 2"/>
          <p:cNvSpPr/>
          <p:nvPr/>
        </p:nvSpPr>
        <p:spPr>
          <a:xfrm>
            <a:off x="2184400" y="1276985"/>
            <a:ext cx="3110865" cy="3685540"/>
          </a:xfrm>
          <a:custGeom>
            <a:avLst/>
            <a:gdLst>
              <a:gd name="connisteX0" fmla="*/ 552926 w 3110847"/>
              <a:gd name="connsiteY0" fmla="*/ 0 h 3685610"/>
              <a:gd name="connisteX1" fmla="*/ 466566 w 3110847"/>
              <a:gd name="connsiteY1" fmla="*/ 97790 h 3685610"/>
              <a:gd name="connisteX2" fmla="*/ 401161 w 3110847"/>
              <a:gd name="connsiteY2" fmla="*/ 195580 h 3685610"/>
              <a:gd name="connisteX3" fmla="*/ 281781 w 3110847"/>
              <a:gd name="connsiteY3" fmla="*/ 337185 h 3685610"/>
              <a:gd name="connisteX4" fmla="*/ 237966 w 3110847"/>
              <a:gd name="connsiteY4" fmla="*/ 412750 h 3685610"/>
              <a:gd name="connisteX5" fmla="*/ 173196 w 3110847"/>
              <a:gd name="connsiteY5" fmla="*/ 499745 h 3685610"/>
              <a:gd name="connisteX6" fmla="*/ 150971 w 3110847"/>
              <a:gd name="connsiteY6" fmla="*/ 575945 h 3685610"/>
              <a:gd name="connisteX7" fmla="*/ 140176 w 3110847"/>
              <a:gd name="connsiteY7" fmla="*/ 641350 h 3685610"/>
              <a:gd name="connisteX8" fmla="*/ 173196 w 3110847"/>
              <a:gd name="connsiteY8" fmla="*/ 716915 h 3685610"/>
              <a:gd name="connisteX9" fmla="*/ 237966 w 3110847"/>
              <a:gd name="connsiteY9" fmla="*/ 782320 h 3685610"/>
              <a:gd name="connisteX10" fmla="*/ 357346 w 3110847"/>
              <a:gd name="connsiteY10" fmla="*/ 858520 h 3685610"/>
              <a:gd name="connisteX11" fmla="*/ 466566 w 3110847"/>
              <a:gd name="connsiteY11" fmla="*/ 912495 h 3685610"/>
              <a:gd name="connisteX12" fmla="*/ 585946 w 3110847"/>
              <a:gd name="connsiteY12" fmla="*/ 956310 h 3685610"/>
              <a:gd name="connisteX13" fmla="*/ 672941 w 3110847"/>
              <a:gd name="connsiteY13" fmla="*/ 977900 h 3685610"/>
              <a:gd name="connisteX14" fmla="*/ 857726 w 3110847"/>
              <a:gd name="connsiteY14" fmla="*/ 1032510 h 3685610"/>
              <a:gd name="connisteX15" fmla="*/ 1031081 w 3110847"/>
              <a:gd name="connsiteY15" fmla="*/ 1086485 h 3685610"/>
              <a:gd name="connisteX16" fmla="*/ 1281271 w 3110847"/>
              <a:gd name="connsiteY16" fmla="*/ 1141095 h 3685610"/>
              <a:gd name="connisteX17" fmla="*/ 1466056 w 3110847"/>
              <a:gd name="connsiteY17" fmla="*/ 1173480 h 3685610"/>
              <a:gd name="connisteX18" fmla="*/ 1727041 w 3110847"/>
              <a:gd name="connsiteY18" fmla="*/ 1195070 h 3685610"/>
              <a:gd name="connisteX19" fmla="*/ 1955006 w 3110847"/>
              <a:gd name="connsiteY19" fmla="*/ 1228090 h 3685610"/>
              <a:gd name="connisteX20" fmla="*/ 2150586 w 3110847"/>
              <a:gd name="connsiteY20" fmla="*/ 1249680 h 3685610"/>
              <a:gd name="connisteX21" fmla="*/ 2324576 w 3110847"/>
              <a:gd name="connsiteY21" fmla="*/ 1249680 h 3685610"/>
              <a:gd name="connisteX22" fmla="*/ 2411571 w 3110847"/>
              <a:gd name="connsiteY22" fmla="*/ 1249680 h 3685610"/>
              <a:gd name="connisteX23" fmla="*/ 2563336 w 3110847"/>
              <a:gd name="connsiteY23" fmla="*/ 1271270 h 3685610"/>
              <a:gd name="connisteX24" fmla="*/ 2758916 w 3110847"/>
              <a:gd name="connsiteY24" fmla="*/ 1282065 h 3685610"/>
              <a:gd name="connisteX25" fmla="*/ 2824321 w 3110847"/>
              <a:gd name="connsiteY25" fmla="*/ 1282065 h 3685610"/>
              <a:gd name="connisteX26" fmla="*/ 2922111 w 3110847"/>
              <a:gd name="connsiteY26" fmla="*/ 1304290 h 3685610"/>
              <a:gd name="connisteX27" fmla="*/ 3030696 w 3110847"/>
              <a:gd name="connsiteY27" fmla="*/ 1304290 h 3685610"/>
              <a:gd name="connisteX28" fmla="*/ 3096101 w 3110847"/>
              <a:gd name="connsiteY28" fmla="*/ 1325880 h 3685610"/>
              <a:gd name="connisteX29" fmla="*/ 3106896 w 3110847"/>
              <a:gd name="connsiteY29" fmla="*/ 1402080 h 3685610"/>
              <a:gd name="connisteX30" fmla="*/ 3106896 w 3110847"/>
              <a:gd name="connsiteY30" fmla="*/ 1488440 h 3685610"/>
              <a:gd name="connisteX31" fmla="*/ 3106896 w 3110847"/>
              <a:gd name="connsiteY31" fmla="*/ 1608455 h 3685610"/>
              <a:gd name="connisteX32" fmla="*/ 3106896 w 3110847"/>
              <a:gd name="connsiteY32" fmla="*/ 1673225 h 3685610"/>
              <a:gd name="connisteX33" fmla="*/ 3063081 w 3110847"/>
              <a:gd name="connsiteY33" fmla="*/ 1793240 h 3685610"/>
              <a:gd name="connisteX34" fmla="*/ 2998311 w 3110847"/>
              <a:gd name="connsiteY34" fmla="*/ 1879600 h 3685610"/>
              <a:gd name="connisteX35" fmla="*/ 2867501 w 3110847"/>
              <a:gd name="connsiteY35" fmla="*/ 1977390 h 3685610"/>
              <a:gd name="connisteX36" fmla="*/ 2791936 w 3110847"/>
              <a:gd name="connsiteY36" fmla="*/ 2032000 h 3685610"/>
              <a:gd name="connisteX37" fmla="*/ 2694146 w 3110847"/>
              <a:gd name="connsiteY37" fmla="*/ 2075180 h 3685610"/>
              <a:gd name="connisteX38" fmla="*/ 2617946 w 3110847"/>
              <a:gd name="connsiteY38" fmla="*/ 2108200 h 3685610"/>
              <a:gd name="connisteX39" fmla="*/ 2509361 w 3110847"/>
              <a:gd name="connsiteY39" fmla="*/ 2140585 h 3685610"/>
              <a:gd name="connisteX40" fmla="*/ 2367756 w 3110847"/>
              <a:gd name="connsiteY40" fmla="*/ 2184400 h 3685610"/>
              <a:gd name="connisteX41" fmla="*/ 2237581 w 3110847"/>
              <a:gd name="connsiteY41" fmla="*/ 2227580 h 3685610"/>
              <a:gd name="connisteX42" fmla="*/ 2095976 w 3110847"/>
              <a:gd name="connsiteY42" fmla="*/ 2259965 h 3685610"/>
              <a:gd name="connisteX43" fmla="*/ 1944211 w 3110847"/>
              <a:gd name="connsiteY43" fmla="*/ 2303780 h 3685610"/>
              <a:gd name="connisteX44" fmla="*/ 1824831 w 3110847"/>
              <a:gd name="connsiteY44" fmla="*/ 2346960 h 3685610"/>
              <a:gd name="connisteX45" fmla="*/ 1574641 w 3110847"/>
              <a:gd name="connsiteY45" fmla="*/ 2401570 h 3685610"/>
              <a:gd name="connisteX46" fmla="*/ 1422241 w 3110847"/>
              <a:gd name="connsiteY46" fmla="*/ 2455545 h 3685610"/>
              <a:gd name="connisteX47" fmla="*/ 1281271 w 3110847"/>
              <a:gd name="connsiteY47" fmla="*/ 2488565 h 3685610"/>
              <a:gd name="connisteX48" fmla="*/ 1107281 w 3110847"/>
              <a:gd name="connsiteY48" fmla="*/ 2542540 h 3685610"/>
              <a:gd name="connisteX49" fmla="*/ 890111 w 3110847"/>
              <a:gd name="connsiteY49" fmla="*/ 2597150 h 3685610"/>
              <a:gd name="connisteX50" fmla="*/ 726916 w 3110847"/>
              <a:gd name="connsiteY50" fmla="*/ 2651125 h 3685610"/>
              <a:gd name="connisteX51" fmla="*/ 596741 w 3110847"/>
              <a:gd name="connsiteY51" fmla="*/ 2684145 h 3685610"/>
              <a:gd name="connisteX52" fmla="*/ 455136 w 3110847"/>
              <a:gd name="connsiteY52" fmla="*/ 2727325 h 3685610"/>
              <a:gd name="connisteX53" fmla="*/ 303371 w 3110847"/>
              <a:gd name="connsiteY53" fmla="*/ 2781935 h 3685610"/>
              <a:gd name="connisteX54" fmla="*/ 205581 w 3110847"/>
              <a:gd name="connsiteY54" fmla="*/ 2835910 h 3685610"/>
              <a:gd name="connisteX55" fmla="*/ 140176 w 3110847"/>
              <a:gd name="connsiteY55" fmla="*/ 2879725 h 3685610"/>
              <a:gd name="connisteX56" fmla="*/ 75406 w 3110847"/>
              <a:gd name="connsiteY56" fmla="*/ 2901315 h 3685610"/>
              <a:gd name="connisteX57" fmla="*/ 10001 w 3110847"/>
              <a:gd name="connsiteY57" fmla="*/ 2955925 h 3685610"/>
              <a:gd name="connisteX58" fmla="*/ 10001 w 3110847"/>
              <a:gd name="connsiteY58" fmla="*/ 3020695 h 3685610"/>
              <a:gd name="connisteX59" fmla="*/ 75406 w 3110847"/>
              <a:gd name="connsiteY59" fmla="*/ 3086100 h 3685610"/>
              <a:gd name="connisteX60" fmla="*/ 161766 w 3110847"/>
              <a:gd name="connsiteY60" fmla="*/ 3173095 h 3685610"/>
              <a:gd name="connisteX61" fmla="*/ 237966 w 3110847"/>
              <a:gd name="connsiteY61" fmla="*/ 3238500 h 3685610"/>
              <a:gd name="connisteX62" fmla="*/ 379571 w 3110847"/>
              <a:gd name="connsiteY62" fmla="*/ 3324860 h 3685610"/>
              <a:gd name="connisteX63" fmla="*/ 477361 w 3110847"/>
              <a:gd name="connsiteY63" fmla="*/ 3368675 h 3685610"/>
              <a:gd name="connisteX64" fmla="*/ 683736 w 3110847"/>
              <a:gd name="connsiteY64" fmla="*/ 3466465 h 3685610"/>
              <a:gd name="connisteX65" fmla="*/ 857726 w 3110847"/>
              <a:gd name="connsiteY65" fmla="*/ 3531870 h 3685610"/>
              <a:gd name="connisteX66" fmla="*/ 955516 w 3110847"/>
              <a:gd name="connsiteY66" fmla="*/ 3553460 h 3685610"/>
              <a:gd name="connisteX67" fmla="*/ 1205071 w 3110847"/>
              <a:gd name="connsiteY67" fmla="*/ 3607435 h 3685610"/>
              <a:gd name="connisteX68" fmla="*/ 1400651 w 3110847"/>
              <a:gd name="connsiteY68" fmla="*/ 3640455 h 3685610"/>
              <a:gd name="connisteX69" fmla="*/ 1618456 w 3110847"/>
              <a:gd name="connsiteY69" fmla="*/ 3662045 h 3685610"/>
              <a:gd name="connisteX70" fmla="*/ 1814036 w 3110847"/>
              <a:gd name="connsiteY70" fmla="*/ 3662045 h 3685610"/>
              <a:gd name="connisteX71" fmla="*/ 2031206 w 3110847"/>
              <a:gd name="connsiteY71" fmla="*/ 3683635 h 3685610"/>
              <a:gd name="connisteX72" fmla="*/ 2259171 w 3110847"/>
              <a:gd name="connsiteY72" fmla="*/ 3683635 h 3685610"/>
              <a:gd name="connisteX73" fmla="*/ 2454751 w 3110847"/>
              <a:gd name="connsiteY73" fmla="*/ 3683635 h 3685610"/>
              <a:gd name="connisteX74" fmla="*/ 2650331 w 3110847"/>
              <a:gd name="connsiteY74" fmla="*/ 3683635 h 3685610"/>
              <a:gd name="connisteX75" fmla="*/ 2802731 w 3110847"/>
              <a:gd name="connsiteY75" fmla="*/ 3683635 h 3685610"/>
              <a:gd name="connisteX76" fmla="*/ 2932906 w 3110847"/>
              <a:gd name="connsiteY76" fmla="*/ 3683635 h 3685610"/>
              <a:gd name="connisteX77" fmla="*/ 3019901 w 3110847"/>
              <a:gd name="connsiteY77" fmla="*/ 3683635 h 3685610"/>
              <a:gd name="connisteX78" fmla="*/ 3106896 w 3110847"/>
              <a:gd name="connsiteY78" fmla="*/ 3683635 h 36856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Lst>
            <a:rect l="l" t="t" r="r" b="b"/>
            <a:pathLst>
              <a:path w="3110847" h="3685611">
                <a:moveTo>
                  <a:pt x="552926" y="0"/>
                </a:moveTo>
                <a:cubicBezTo>
                  <a:pt x="537051" y="17780"/>
                  <a:pt x="497046" y="58420"/>
                  <a:pt x="466566" y="97790"/>
                </a:cubicBezTo>
                <a:cubicBezTo>
                  <a:pt x="436086" y="137160"/>
                  <a:pt x="437991" y="147955"/>
                  <a:pt x="401161" y="195580"/>
                </a:cubicBezTo>
                <a:cubicBezTo>
                  <a:pt x="364331" y="243205"/>
                  <a:pt x="314166" y="294005"/>
                  <a:pt x="281781" y="337185"/>
                </a:cubicBezTo>
                <a:cubicBezTo>
                  <a:pt x="249396" y="380365"/>
                  <a:pt x="259556" y="380365"/>
                  <a:pt x="237966" y="412750"/>
                </a:cubicBezTo>
                <a:cubicBezTo>
                  <a:pt x="216376" y="445135"/>
                  <a:pt x="190341" y="467360"/>
                  <a:pt x="173196" y="499745"/>
                </a:cubicBezTo>
                <a:cubicBezTo>
                  <a:pt x="156051" y="532130"/>
                  <a:pt x="157321" y="547370"/>
                  <a:pt x="150971" y="575945"/>
                </a:cubicBezTo>
                <a:cubicBezTo>
                  <a:pt x="144621" y="604520"/>
                  <a:pt x="135731" y="613410"/>
                  <a:pt x="140176" y="641350"/>
                </a:cubicBezTo>
                <a:cubicBezTo>
                  <a:pt x="144621" y="669290"/>
                  <a:pt x="153511" y="688975"/>
                  <a:pt x="173196" y="716915"/>
                </a:cubicBezTo>
                <a:cubicBezTo>
                  <a:pt x="192881" y="744855"/>
                  <a:pt x="201136" y="753745"/>
                  <a:pt x="237966" y="782320"/>
                </a:cubicBezTo>
                <a:cubicBezTo>
                  <a:pt x="274796" y="810895"/>
                  <a:pt x="311626" y="832485"/>
                  <a:pt x="357346" y="858520"/>
                </a:cubicBezTo>
                <a:cubicBezTo>
                  <a:pt x="403066" y="884555"/>
                  <a:pt x="420846" y="892810"/>
                  <a:pt x="466566" y="912495"/>
                </a:cubicBezTo>
                <a:cubicBezTo>
                  <a:pt x="512286" y="932180"/>
                  <a:pt x="544671" y="942975"/>
                  <a:pt x="585946" y="956310"/>
                </a:cubicBezTo>
                <a:cubicBezTo>
                  <a:pt x="627221" y="969645"/>
                  <a:pt x="618331" y="962660"/>
                  <a:pt x="672941" y="977900"/>
                </a:cubicBezTo>
                <a:cubicBezTo>
                  <a:pt x="727551" y="993140"/>
                  <a:pt x="785971" y="1010920"/>
                  <a:pt x="857726" y="1032510"/>
                </a:cubicBezTo>
                <a:cubicBezTo>
                  <a:pt x="929481" y="1054100"/>
                  <a:pt x="946626" y="1064895"/>
                  <a:pt x="1031081" y="1086485"/>
                </a:cubicBezTo>
                <a:cubicBezTo>
                  <a:pt x="1115536" y="1108075"/>
                  <a:pt x="1194276" y="1123950"/>
                  <a:pt x="1281271" y="1141095"/>
                </a:cubicBezTo>
                <a:cubicBezTo>
                  <a:pt x="1368266" y="1158240"/>
                  <a:pt x="1377156" y="1162685"/>
                  <a:pt x="1466056" y="1173480"/>
                </a:cubicBezTo>
                <a:cubicBezTo>
                  <a:pt x="1554956" y="1184275"/>
                  <a:pt x="1629251" y="1184275"/>
                  <a:pt x="1727041" y="1195070"/>
                </a:cubicBezTo>
                <a:cubicBezTo>
                  <a:pt x="1824831" y="1205865"/>
                  <a:pt x="1870551" y="1217295"/>
                  <a:pt x="1955006" y="1228090"/>
                </a:cubicBezTo>
                <a:cubicBezTo>
                  <a:pt x="2039461" y="1238885"/>
                  <a:pt x="2076926" y="1245235"/>
                  <a:pt x="2150586" y="1249680"/>
                </a:cubicBezTo>
                <a:cubicBezTo>
                  <a:pt x="2224246" y="1254125"/>
                  <a:pt x="2272506" y="1249680"/>
                  <a:pt x="2324576" y="1249680"/>
                </a:cubicBezTo>
                <a:cubicBezTo>
                  <a:pt x="2376646" y="1249680"/>
                  <a:pt x="2363946" y="1245235"/>
                  <a:pt x="2411571" y="1249680"/>
                </a:cubicBezTo>
                <a:cubicBezTo>
                  <a:pt x="2459196" y="1254125"/>
                  <a:pt x="2494121" y="1264920"/>
                  <a:pt x="2563336" y="1271270"/>
                </a:cubicBezTo>
                <a:cubicBezTo>
                  <a:pt x="2632551" y="1277620"/>
                  <a:pt x="2706846" y="1280160"/>
                  <a:pt x="2758916" y="1282065"/>
                </a:cubicBezTo>
                <a:cubicBezTo>
                  <a:pt x="2810986" y="1283970"/>
                  <a:pt x="2791936" y="1277620"/>
                  <a:pt x="2824321" y="1282065"/>
                </a:cubicBezTo>
                <a:cubicBezTo>
                  <a:pt x="2856706" y="1286510"/>
                  <a:pt x="2880836" y="1299845"/>
                  <a:pt x="2922111" y="1304290"/>
                </a:cubicBezTo>
                <a:cubicBezTo>
                  <a:pt x="2963386" y="1308735"/>
                  <a:pt x="2995771" y="1299845"/>
                  <a:pt x="3030696" y="1304290"/>
                </a:cubicBezTo>
                <a:cubicBezTo>
                  <a:pt x="3065621" y="1308735"/>
                  <a:pt x="3080861" y="1306195"/>
                  <a:pt x="3096101" y="1325880"/>
                </a:cubicBezTo>
                <a:cubicBezTo>
                  <a:pt x="3111341" y="1345565"/>
                  <a:pt x="3104991" y="1369695"/>
                  <a:pt x="3106896" y="1402080"/>
                </a:cubicBezTo>
                <a:cubicBezTo>
                  <a:pt x="3108801" y="1434465"/>
                  <a:pt x="3106896" y="1447165"/>
                  <a:pt x="3106896" y="1488440"/>
                </a:cubicBezTo>
                <a:cubicBezTo>
                  <a:pt x="3106896" y="1529715"/>
                  <a:pt x="3106896" y="1571625"/>
                  <a:pt x="3106896" y="1608455"/>
                </a:cubicBezTo>
                <a:cubicBezTo>
                  <a:pt x="3106896" y="1645285"/>
                  <a:pt x="3115786" y="1636395"/>
                  <a:pt x="3106896" y="1673225"/>
                </a:cubicBezTo>
                <a:cubicBezTo>
                  <a:pt x="3098006" y="1710055"/>
                  <a:pt x="3084671" y="1751965"/>
                  <a:pt x="3063081" y="1793240"/>
                </a:cubicBezTo>
                <a:cubicBezTo>
                  <a:pt x="3041491" y="1834515"/>
                  <a:pt x="3037681" y="1842770"/>
                  <a:pt x="2998311" y="1879600"/>
                </a:cubicBezTo>
                <a:cubicBezTo>
                  <a:pt x="2958941" y="1916430"/>
                  <a:pt x="2908776" y="1946910"/>
                  <a:pt x="2867501" y="1977390"/>
                </a:cubicBezTo>
                <a:cubicBezTo>
                  <a:pt x="2826226" y="2007870"/>
                  <a:pt x="2826861" y="2012315"/>
                  <a:pt x="2791936" y="2032000"/>
                </a:cubicBezTo>
                <a:cubicBezTo>
                  <a:pt x="2757011" y="2051685"/>
                  <a:pt x="2729071" y="2059940"/>
                  <a:pt x="2694146" y="2075180"/>
                </a:cubicBezTo>
                <a:cubicBezTo>
                  <a:pt x="2659221" y="2090420"/>
                  <a:pt x="2654776" y="2094865"/>
                  <a:pt x="2617946" y="2108200"/>
                </a:cubicBezTo>
                <a:cubicBezTo>
                  <a:pt x="2581116" y="2121535"/>
                  <a:pt x="2559526" y="2125345"/>
                  <a:pt x="2509361" y="2140585"/>
                </a:cubicBezTo>
                <a:cubicBezTo>
                  <a:pt x="2459196" y="2155825"/>
                  <a:pt x="2422366" y="2167255"/>
                  <a:pt x="2367756" y="2184400"/>
                </a:cubicBezTo>
                <a:cubicBezTo>
                  <a:pt x="2313146" y="2201545"/>
                  <a:pt x="2292191" y="2212340"/>
                  <a:pt x="2237581" y="2227580"/>
                </a:cubicBezTo>
                <a:cubicBezTo>
                  <a:pt x="2182971" y="2242820"/>
                  <a:pt x="2154396" y="2244725"/>
                  <a:pt x="2095976" y="2259965"/>
                </a:cubicBezTo>
                <a:cubicBezTo>
                  <a:pt x="2037556" y="2275205"/>
                  <a:pt x="1998186" y="2286635"/>
                  <a:pt x="1944211" y="2303780"/>
                </a:cubicBezTo>
                <a:cubicBezTo>
                  <a:pt x="1890236" y="2320925"/>
                  <a:pt x="1898491" y="2327275"/>
                  <a:pt x="1824831" y="2346960"/>
                </a:cubicBezTo>
                <a:cubicBezTo>
                  <a:pt x="1751171" y="2366645"/>
                  <a:pt x="1655286" y="2379980"/>
                  <a:pt x="1574641" y="2401570"/>
                </a:cubicBezTo>
                <a:cubicBezTo>
                  <a:pt x="1493996" y="2423160"/>
                  <a:pt x="1480661" y="2438400"/>
                  <a:pt x="1422241" y="2455545"/>
                </a:cubicBezTo>
                <a:cubicBezTo>
                  <a:pt x="1363821" y="2472690"/>
                  <a:pt x="1344136" y="2471420"/>
                  <a:pt x="1281271" y="2488565"/>
                </a:cubicBezTo>
                <a:cubicBezTo>
                  <a:pt x="1218406" y="2505710"/>
                  <a:pt x="1185386" y="2520950"/>
                  <a:pt x="1107281" y="2542540"/>
                </a:cubicBezTo>
                <a:cubicBezTo>
                  <a:pt x="1029176" y="2564130"/>
                  <a:pt x="966311" y="2575560"/>
                  <a:pt x="890111" y="2597150"/>
                </a:cubicBezTo>
                <a:cubicBezTo>
                  <a:pt x="813911" y="2618740"/>
                  <a:pt x="785336" y="2633980"/>
                  <a:pt x="726916" y="2651125"/>
                </a:cubicBezTo>
                <a:cubicBezTo>
                  <a:pt x="668496" y="2668270"/>
                  <a:pt x="651351" y="2668905"/>
                  <a:pt x="596741" y="2684145"/>
                </a:cubicBezTo>
                <a:cubicBezTo>
                  <a:pt x="542131" y="2699385"/>
                  <a:pt x="513556" y="2707640"/>
                  <a:pt x="455136" y="2727325"/>
                </a:cubicBezTo>
                <a:cubicBezTo>
                  <a:pt x="396716" y="2747010"/>
                  <a:pt x="353536" y="2760345"/>
                  <a:pt x="303371" y="2781935"/>
                </a:cubicBezTo>
                <a:cubicBezTo>
                  <a:pt x="253206" y="2803525"/>
                  <a:pt x="237966" y="2816225"/>
                  <a:pt x="205581" y="2835910"/>
                </a:cubicBezTo>
                <a:cubicBezTo>
                  <a:pt x="173196" y="2855595"/>
                  <a:pt x="166211" y="2866390"/>
                  <a:pt x="140176" y="2879725"/>
                </a:cubicBezTo>
                <a:cubicBezTo>
                  <a:pt x="114141" y="2893060"/>
                  <a:pt x="101441" y="2886075"/>
                  <a:pt x="75406" y="2901315"/>
                </a:cubicBezTo>
                <a:cubicBezTo>
                  <a:pt x="49371" y="2916555"/>
                  <a:pt x="23336" y="2931795"/>
                  <a:pt x="10001" y="2955925"/>
                </a:cubicBezTo>
                <a:cubicBezTo>
                  <a:pt x="-3334" y="2980055"/>
                  <a:pt x="-3334" y="2994660"/>
                  <a:pt x="10001" y="3020695"/>
                </a:cubicBezTo>
                <a:cubicBezTo>
                  <a:pt x="23336" y="3046730"/>
                  <a:pt x="44926" y="3055620"/>
                  <a:pt x="75406" y="3086100"/>
                </a:cubicBezTo>
                <a:cubicBezTo>
                  <a:pt x="105886" y="3116580"/>
                  <a:pt x="129381" y="3142615"/>
                  <a:pt x="161766" y="3173095"/>
                </a:cubicBezTo>
                <a:cubicBezTo>
                  <a:pt x="194151" y="3203575"/>
                  <a:pt x="194151" y="3208020"/>
                  <a:pt x="237966" y="3238500"/>
                </a:cubicBezTo>
                <a:cubicBezTo>
                  <a:pt x="281781" y="3268980"/>
                  <a:pt x="331946" y="3298825"/>
                  <a:pt x="379571" y="3324860"/>
                </a:cubicBezTo>
                <a:cubicBezTo>
                  <a:pt x="427196" y="3350895"/>
                  <a:pt x="416401" y="3340100"/>
                  <a:pt x="477361" y="3368675"/>
                </a:cubicBezTo>
                <a:cubicBezTo>
                  <a:pt x="538321" y="3397250"/>
                  <a:pt x="607536" y="3434080"/>
                  <a:pt x="683736" y="3466465"/>
                </a:cubicBezTo>
                <a:cubicBezTo>
                  <a:pt x="759936" y="3498850"/>
                  <a:pt x="803116" y="3514725"/>
                  <a:pt x="857726" y="3531870"/>
                </a:cubicBezTo>
                <a:cubicBezTo>
                  <a:pt x="912336" y="3549015"/>
                  <a:pt x="886301" y="3538220"/>
                  <a:pt x="955516" y="3553460"/>
                </a:cubicBezTo>
                <a:cubicBezTo>
                  <a:pt x="1024731" y="3568700"/>
                  <a:pt x="1116171" y="3590290"/>
                  <a:pt x="1205071" y="3607435"/>
                </a:cubicBezTo>
                <a:cubicBezTo>
                  <a:pt x="1293971" y="3624580"/>
                  <a:pt x="1318101" y="3629660"/>
                  <a:pt x="1400651" y="3640455"/>
                </a:cubicBezTo>
                <a:cubicBezTo>
                  <a:pt x="1483201" y="3651250"/>
                  <a:pt x="1535906" y="3657600"/>
                  <a:pt x="1618456" y="3662045"/>
                </a:cubicBezTo>
                <a:cubicBezTo>
                  <a:pt x="1701006" y="3666490"/>
                  <a:pt x="1731486" y="3657600"/>
                  <a:pt x="1814036" y="3662045"/>
                </a:cubicBezTo>
                <a:cubicBezTo>
                  <a:pt x="1896586" y="3666490"/>
                  <a:pt x="1942306" y="3679190"/>
                  <a:pt x="2031206" y="3683635"/>
                </a:cubicBezTo>
                <a:cubicBezTo>
                  <a:pt x="2120106" y="3688080"/>
                  <a:pt x="2174716" y="3683635"/>
                  <a:pt x="2259171" y="3683635"/>
                </a:cubicBezTo>
                <a:cubicBezTo>
                  <a:pt x="2343626" y="3683635"/>
                  <a:pt x="2376646" y="3683635"/>
                  <a:pt x="2454751" y="3683635"/>
                </a:cubicBezTo>
                <a:cubicBezTo>
                  <a:pt x="2532856" y="3683635"/>
                  <a:pt x="2580481" y="3683635"/>
                  <a:pt x="2650331" y="3683635"/>
                </a:cubicBezTo>
                <a:cubicBezTo>
                  <a:pt x="2720181" y="3683635"/>
                  <a:pt x="2746216" y="3683635"/>
                  <a:pt x="2802731" y="3683635"/>
                </a:cubicBezTo>
                <a:cubicBezTo>
                  <a:pt x="2859246" y="3683635"/>
                  <a:pt x="2889726" y="3683635"/>
                  <a:pt x="2932906" y="3683635"/>
                </a:cubicBezTo>
                <a:cubicBezTo>
                  <a:pt x="2976086" y="3683635"/>
                  <a:pt x="2984976" y="3683635"/>
                  <a:pt x="3019901" y="3683635"/>
                </a:cubicBezTo>
                <a:cubicBezTo>
                  <a:pt x="3054826" y="3683635"/>
                  <a:pt x="3091021" y="3683635"/>
                  <a:pt x="3106896" y="3683635"/>
                </a:cubicBezTo>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14" name="任意多边形 13"/>
          <p:cNvSpPr/>
          <p:nvPr>
            <p:custDataLst>
              <p:tags r:id="rId1"/>
            </p:custDataLst>
          </p:nvPr>
        </p:nvSpPr>
        <p:spPr>
          <a:xfrm>
            <a:off x="0" y="1628775"/>
            <a:ext cx="8230235"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5" name="任意多边形: 形状 35"/>
          <p:cNvSpPr/>
          <p:nvPr>
            <p:custDataLst>
              <p:tags r:id="rId2"/>
            </p:custDataLst>
          </p:nvPr>
        </p:nvSpPr>
        <p:spPr>
          <a:xfrm>
            <a:off x="4511675" y="5499735"/>
            <a:ext cx="4744085" cy="346075"/>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41" h="545">
                <a:moveTo>
                  <a:pt x="6599" y="0"/>
                </a:moveTo>
                <a:cubicBezTo>
                  <a:pt x="6602" y="0"/>
                  <a:pt x="6605" y="1"/>
                  <a:pt x="6608" y="3"/>
                </a:cubicBezTo>
                <a:lnTo>
                  <a:pt x="6933" y="254"/>
                </a:lnTo>
                <a:cubicBezTo>
                  <a:pt x="6936" y="256"/>
                  <a:pt x="6938" y="259"/>
                  <a:pt x="6939" y="262"/>
                </a:cubicBezTo>
                <a:cubicBezTo>
                  <a:pt x="6944" y="272"/>
                  <a:pt x="6941" y="285"/>
                  <a:pt x="6933" y="291"/>
                </a:cubicBezTo>
                <a:lnTo>
                  <a:pt x="6608" y="542"/>
                </a:lnTo>
                <a:cubicBezTo>
                  <a:pt x="6606" y="544"/>
                  <a:pt x="6603" y="545"/>
                  <a:pt x="6600" y="545"/>
                </a:cubicBezTo>
                <a:cubicBezTo>
                  <a:pt x="6592" y="545"/>
                  <a:pt x="6584" y="535"/>
                  <a:pt x="6584" y="524"/>
                </a:cubicBezTo>
                <a:lnTo>
                  <a:pt x="6584" y="435"/>
                </a:lnTo>
                <a:lnTo>
                  <a:pt x="0" y="435"/>
                </a:lnTo>
                <a:lnTo>
                  <a:pt x="0" y="111"/>
                </a:lnTo>
                <a:lnTo>
                  <a:pt x="6584" y="111"/>
                </a:lnTo>
                <a:lnTo>
                  <a:pt x="6584" y="21"/>
                </a:lnTo>
                <a:cubicBezTo>
                  <a:pt x="6584" y="18"/>
                  <a:pt x="6585" y="14"/>
                  <a:pt x="6586" y="11"/>
                </a:cubicBezTo>
                <a:cubicBezTo>
                  <a:pt x="6589" y="4"/>
                  <a:pt x="6594" y="1"/>
                  <a:pt x="6599" y="0"/>
                </a:cubicBez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 name="任意多边形 15"/>
          <p:cNvSpPr/>
          <p:nvPr>
            <p:custDataLst>
              <p:tags r:id="rId3"/>
            </p:custDataLst>
          </p:nvPr>
        </p:nvSpPr>
        <p:spPr>
          <a:xfrm>
            <a:off x="767715" y="2609215"/>
            <a:ext cx="4422140"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rgbClr val="016E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8" name="序号"/>
          <p:cNvSpPr/>
          <p:nvPr>
            <p:custDataLst>
              <p:tags r:id="rId4"/>
            </p:custDataLst>
          </p:nvPr>
        </p:nvSpPr>
        <p:spPr>
          <a:xfrm>
            <a:off x="1947863" y="148463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25" name="矩形 24"/>
          <p:cNvSpPr/>
          <p:nvPr>
            <p:custDataLst>
              <p:tags r:id="rId5"/>
            </p:custDataLst>
          </p:nvPr>
        </p:nvSpPr>
        <p:spPr>
          <a:xfrm>
            <a:off x="980758" y="866140"/>
            <a:ext cx="2703367" cy="377825"/>
          </a:xfrm>
          <a:prstGeom prst="rect">
            <a:avLst/>
          </a:prstGeom>
          <a:noFill/>
        </p:spPr>
        <p:txBody>
          <a:bodyPr wrap="square" lIns="0" tIns="0" rIns="0" bIns="0" rtlCol="0" anchor="b"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统一客户开通云商通二代</a:t>
            </a: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应用</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26" name="矩形 25"/>
          <p:cNvSpPr/>
          <p:nvPr>
            <p:custDataLst>
              <p:tags r:id="rId6"/>
            </p:custDataLst>
          </p:nvPr>
        </p:nvSpPr>
        <p:spPr>
          <a:xfrm>
            <a:off x="908368" y="1223011"/>
            <a:ext cx="2703195" cy="335280"/>
          </a:xfrm>
          <a:prstGeom prst="rect">
            <a:avLst/>
          </a:prstGeom>
          <a:noFill/>
        </p:spPr>
        <p:txBody>
          <a:bodyPr wrap="square" lIns="0" tIns="0" rIns="0" bIns="0" rtlCol="0" anchor="t" anchorCtr="0">
            <a:noAutofit/>
          </a:bodyPr>
          <a:lstStyle/>
          <a:p>
            <a:pPr algn="ctr">
              <a:spcBef>
                <a:spcPct val="0"/>
              </a:spcBef>
              <a:spcAft>
                <a:spcPct val="0"/>
              </a:spcAft>
            </a:pPr>
            <a:r>
              <a:rPr lang="zh-CN" altLang="en-US" b="1" dirty="0">
                <a:solidFill>
                  <a:schemeClr val="tx1"/>
                </a:solidFill>
                <a:latin typeface="+mn-ea"/>
                <a:cs typeface="+mn-ea"/>
                <a:sym typeface="+mn-ea"/>
              </a:rPr>
              <a:t>商户</a:t>
            </a:r>
            <a:r>
              <a:rPr lang="zh-CN" altLang="en-US" b="1" dirty="0">
                <a:solidFill>
                  <a:schemeClr val="tx1"/>
                </a:solidFill>
                <a:latin typeface="+mn-ea"/>
                <a:cs typeface="+mn-ea"/>
                <a:sym typeface="+mn-ea"/>
              </a:rPr>
              <a:t>入网</a:t>
            </a:r>
            <a:endParaRPr lang="zh-CN" altLang="en-US" b="1" dirty="0">
              <a:solidFill>
                <a:schemeClr val="tx1"/>
              </a:solidFill>
              <a:latin typeface="+mn-ea"/>
              <a:cs typeface="+mn-ea"/>
              <a:sym typeface="+mn-ea"/>
            </a:endParaRPr>
          </a:p>
        </p:txBody>
      </p:sp>
      <p:sp>
        <p:nvSpPr>
          <p:cNvPr id="6" name="任意多边形 5"/>
          <p:cNvSpPr/>
          <p:nvPr>
            <p:custDataLst>
              <p:tags r:id="rId7"/>
            </p:custDataLst>
          </p:nvPr>
        </p:nvSpPr>
        <p:spPr>
          <a:xfrm>
            <a:off x="1393825" y="3596640"/>
            <a:ext cx="6959600"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8" name="序号"/>
          <p:cNvSpPr/>
          <p:nvPr>
            <p:custDataLst>
              <p:tags r:id="rId8"/>
            </p:custDataLst>
          </p:nvPr>
        </p:nvSpPr>
        <p:spPr>
          <a:xfrm>
            <a:off x="5660073" y="1478916"/>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2</a:t>
            </a:r>
            <a:endParaRPr lang="en-US" altLang="zh-CN" sz="1400" b="1">
              <a:solidFill>
                <a:schemeClr val="accent1"/>
              </a:solidFill>
              <a:latin typeface="+mn-ea"/>
              <a:cs typeface="+mn-ea"/>
              <a:sym typeface="+mn-ea"/>
            </a:endParaRPr>
          </a:p>
        </p:txBody>
      </p:sp>
      <p:sp>
        <p:nvSpPr>
          <p:cNvPr id="9" name="矩形 8"/>
          <p:cNvSpPr/>
          <p:nvPr>
            <p:custDataLst>
              <p:tags r:id="rId9"/>
            </p:custDataLst>
          </p:nvPr>
        </p:nvSpPr>
        <p:spPr>
          <a:xfrm>
            <a:off x="4651693" y="840105"/>
            <a:ext cx="2703367"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上线材料上传阶段开通自动分账</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10" name="矩形 9"/>
          <p:cNvSpPr/>
          <p:nvPr>
            <p:custDataLst>
              <p:tags r:id="rId10"/>
            </p:custDataLst>
          </p:nvPr>
        </p:nvSpPr>
        <p:spPr>
          <a:xfrm>
            <a:off x="4579303" y="1196976"/>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功能</a:t>
            </a:r>
            <a:r>
              <a:rPr lang="zh-CN" altLang="en-US" b="1" dirty="0">
                <a:solidFill>
                  <a:schemeClr val="tx1"/>
                </a:solidFill>
                <a:latin typeface="+mn-ea"/>
                <a:cs typeface="+mn-ea"/>
                <a:sym typeface="+mn-ea"/>
              </a:rPr>
              <a:t>开通</a:t>
            </a:r>
            <a:endParaRPr lang="zh-CN" altLang="en-US" b="1" dirty="0">
              <a:solidFill>
                <a:schemeClr val="tx1"/>
              </a:solidFill>
              <a:latin typeface="+mn-ea"/>
              <a:cs typeface="+mn-ea"/>
              <a:sym typeface="+mn-ea"/>
            </a:endParaRPr>
          </a:p>
        </p:txBody>
      </p:sp>
      <p:sp>
        <p:nvSpPr>
          <p:cNvPr id="12" name="矩形 11"/>
          <p:cNvSpPr/>
          <p:nvPr/>
        </p:nvSpPr>
        <p:spPr>
          <a:xfrm>
            <a:off x="4078605" y="2612390"/>
            <a:ext cx="1871980" cy="205200"/>
          </a:xfrm>
          <a:prstGeom prst="rect">
            <a:avLst/>
          </a:prstGeom>
          <a:solidFill>
            <a:srgbClr val="016EFF"/>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13" name="序号"/>
          <p:cNvSpPr/>
          <p:nvPr>
            <p:custDataLst>
              <p:tags r:id="rId11"/>
            </p:custDataLst>
          </p:nvPr>
        </p:nvSpPr>
        <p:spPr>
          <a:xfrm>
            <a:off x="3934778" y="243840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3</a:t>
            </a:r>
            <a:endParaRPr lang="en-US" altLang="zh-CN" sz="1400" b="1">
              <a:solidFill>
                <a:schemeClr val="accent1"/>
              </a:solidFill>
              <a:latin typeface="+mn-ea"/>
              <a:cs typeface="+mn-ea"/>
              <a:sym typeface="+mn-ea"/>
            </a:endParaRPr>
          </a:p>
        </p:txBody>
      </p:sp>
      <p:sp>
        <p:nvSpPr>
          <p:cNvPr id="17" name="矩形 16"/>
          <p:cNvSpPr/>
          <p:nvPr>
            <p:custDataLst>
              <p:tags r:id="rId12"/>
            </p:custDataLst>
          </p:nvPr>
        </p:nvSpPr>
        <p:spPr>
          <a:xfrm>
            <a:off x="2854008" y="215646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会员</a:t>
            </a:r>
            <a:r>
              <a:rPr lang="zh-CN" altLang="en-US" b="1" dirty="0">
                <a:solidFill>
                  <a:schemeClr val="tx1"/>
                </a:solidFill>
                <a:latin typeface="+mn-ea"/>
                <a:cs typeface="+mn-ea"/>
                <a:sym typeface="+mn-ea"/>
              </a:rPr>
              <a:t>注册</a:t>
            </a:r>
            <a:endParaRPr lang="zh-CN" altLang="en-US" b="1" dirty="0">
              <a:solidFill>
                <a:schemeClr val="tx1"/>
              </a:solidFill>
              <a:latin typeface="+mn-ea"/>
              <a:cs typeface="+mn-ea"/>
              <a:sym typeface="+mn-ea"/>
            </a:endParaRPr>
          </a:p>
        </p:txBody>
      </p:sp>
      <p:sp>
        <p:nvSpPr>
          <p:cNvPr id="19" name="矩形 18"/>
          <p:cNvSpPr/>
          <p:nvPr>
            <p:custDataLst>
              <p:tags r:id="rId13"/>
            </p:custDataLst>
          </p:nvPr>
        </p:nvSpPr>
        <p:spPr>
          <a:xfrm>
            <a:off x="2178050" y="1805940"/>
            <a:ext cx="3734435"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会员开户</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h5</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接口</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 / </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门户平台代开、自主开户</a:t>
            </a:r>
            <a:endPar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endParaRPr>
          </a:p>
        </p:txBody>
      </p:sp>
      <p:sp>
        <p:nvSpPr>
          <p:cNvPr id="21" name="序号"/>
          <p:cNvSpPr/>
          <p:nvPr>
            <p:custDataLst>
              <p:tags r:id="rId14"/>
            </p:custDataLst>
          </p:nvPr>
        </p:nvSpPr>
        <p:spPr>
          <a:xfrm>
            <a:off x="2439353" y="342900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4</a:t>
            </a:r>
            <a:endParaRPr lang="en-US" altLang="zh-CN" sz="1400" b="1">
              <a:solidFill>
                <a:schemeClr val="accent1"/>
              </a:solidFill>
              <a:latin typeface="+mn-ea"/>
              <a:cs typeface="+mn-ea"/>
              <a:sym typeface="+mn-ea"/>
            </a:endParaRPr>
          </a:p>
        </p:txBody>
      </p:sp>
      <p:sp>
        <p:nvSpPr>
          <p:cNvPr id="29" name="矩形 28"/>
          <p:cNvSpPr/>
          <p:nvPr>
            <p:custDataLst>
              <p:tags r:id="rId15"/>
            </p:custDataLst>
          </p:nvPr>
        </p:nvSpPr>
        <p:spPr>
          <a:xfrm>
            <a:off x="1330960" y="2786380"/>
            <a:ext cx="3248660"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多规则自动分账能力，固定比例、金额等</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30" name="矩形 29"/>
          <p:cNvSpPr/>
          <p:nvPr>
            <p:custDataLst>
              <p:tags r:id="rId16"/>
            </p:custDataLst>
          </p:nvPr>
        </p:nvSpPr>
        <p:spPr>
          <a:xfrm>
            <a:off x="1399858" y="316738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规则</a:t>
            </a:r>
            <a:r>
              <a:rPr lang="zh-CN" altLang="en-US" b="1" dirty="0">
                <a:solidFill>
                  <a:schemeClr val="tx1"/>
                </a:solidFill>
                <a:latin typeface="+mn-ea"/>
                <a:cs typeface="+mn-ea"/>
                <a:sym typeface="+mn-ea"/>
              </a:rPr>
              <a:t>配置</a:t>
            </a:r>
            <a:endParaRPr lang="zh-CN" altLang="en-US" b="1" dirty="0">
              <a:solidFill>
                <a:schemeClr val="tx1"/>
              </a:solidFill>
              <a:latin typeface="+mn-ea"/>
              <a:cs typeface="+mn-ea"/>
              <a:sym typeface="+mn-ea"/>
            </a:endParaRPr>
          </a:p>
        </p:txBody>
      </p:sp>
      <p:sp>
        <p:nvSpPr>
          <p:cNvPr id="31" name="序号"/>
          <p:cNvSpPr/>
          <p:nvPr>
            <p:custDataLst>
              <p:tags r:id="rId17"/>
            </p:custDataLst>
          </p:nvPr>
        </p:nvSpPr>
        <p:spPr>
          <a:xfrm>
            <a:off x="5792788" y="3423286"/>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5</a:t>
            </a:r>
            <a:endParaRPr lang="en-US" altLang="zh-CN" sz="1400" b="1">
              <a:solidFill>
                <a:schemeClr val="accent1"/>
              </a:solidFill>
              <a:latin typeface="+mn-ea"/>
              <a:cs typeface="+mn-ea"/>
              <a:sym typeface="+mn-ea"/>
            </a:endParaRPr>
          </a:p>
        </p:txBody>
      </p:sp>
      <p:sp>
        <p:nvSpPr>
          <p:cNvPr id="32" name="矩形 31"/>
          <p:cNvSpPr/>
          <p:nvPr>
            <p:custDataLst>
              <p:tags r:id="rId18"/>
            </p:custDataLst>
          </p:nvPr>
        </p:nvSpPr>
        <p:spPr>
          <a:xfrm>
            <a:off x="4784408" y="2774950"/>
            <a:ext cx="2703367"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无需改动</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仅开发部分接口即可</a:t>
            </a:r>
            <a:endPar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endParaRPr>
          </a:p>
        </p:txBody>
      </p:sp>
      <p:sp>
        <p:nvSpPr>
          <p:cNvPr id="33" name="矩形 32"/>
          <p:cNvSpPr/>
          <p:nvPr>
            <p:custDataLst>
              <p:tags r:id="rId19"/>
            </p:custDataLst>
          </p:nvPr>
        </p:nvSpPr>
        <p:spPr>
          <a:xfrm>
            <a:off x="4712018" y="3141346"/>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支付</a:t>
            </a:r>
            <a:r>
              <a:rPr lang="zh-CN" altLang="en-US" b="1" dirty="0">
                <a:solidFill>
                  <a:schemeClr val="tx1"/>
                </a:solidFill>
                <a:latin typeface="+mn-ea"/>
                <a:cs typeface="+mn-ea"/>
                <a:sym typeface="+mn-ea"/>
              </a:rPr>
              <a:t>流程</a:t>
            </a:r>
            <a:endParaRPr lang="zh-CN" altLang="en-US" b="1" dirty="0">
              <a:solidFill>
                <a:schemeClr val="tx1"/>
              </a:solidFill>
              <a:latin typeface="+mn-ea"/>
              <a:cs typeface="+mn-ea"/>
              <a:sym typeface="+mn-ea"/>
            </a:endParaRPr>
          </a:p>
        </p:txBody>
      </p:sp>
      <p:sp>
        <p:nvSpPr>
          <p:cNvPr id="34" name="任意多边形 33"/>
          <p:cNvSpPr/>
          <p:nvPr>
            <p:custDataLst>
              <p:tags r:id="rId20"/>
            </p:custDataLst>
          </p:nvPr>
        </p:nvSpPr>
        <p:spPr>
          <a:xfrm>
            <a:off x="983933" y="4582796"/>
            <a:ext cx="4340225"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rgbClr val="016E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6" name="矩形 35"/>
          <p:cNvSpPr/>
          <p:nvPr/>
        </p:nvSpPr>
        <p:spPr>
          <a:xfrm>
            <a:off x="3896360" y="4581525"/>
            <a:ext cx="2260600" cy="205105"/>
          </a:xfrm>
          <a:prstGeom prst="rect">
            <a:avLst/>
          </a:prstGeom>
          <a:solidFill>
            <a:srgbClr val="016EFF"/>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94" name="序号"/>
          <p:cNvSpPr/>
          <p:nvPr>
            <p:custDataLst>
              <p:tags r:id="rId21"/>
            </p:custDataLst>
          </p:nvPr>
        </p:nvSpPr>
        <p:spPr>
          <a:xfrm>
            <a:off x="2762568" y="537337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7</a:t>
            </a:r>
            <a:endParaRPr lang="en-US" altLang="zh-CN" sz="1400" b="1">
              <a:solidFill>
                <a:schemeClr val="accent1"/>
              </a:solidFill>
              <a:latin typeface="+mn-ea"/>
              <a:cs typeface="+mn-ea"/>
              <a:sym typeface="+mn-ea"/>
            </a:endParaRPr>
          </a:p>
        </p:txBody>
      </p:sp>
      <p:sp>
        <p:nvSpPr>
          <p:cNvPr id="95" name="矩形 94"/>
          <p:cNvSpPr/>
          <p:nvPr>
            <p:custDataLst>
              <p:tags r:id="rId22"/>
            </p:custDataLst>
          </p:nvPr>
        </p:nvSpPr>
        <p:spPr>
          <a:xfrm>
            <a:off x="1724025" y="6153785"/>
            <a:ext cx="2891790" cy="27368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分账订单明细菜单，查询明细数据</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96" name="矩形 95"/>
          <p:cNvSpPr/>
          <p:nvPr>
            <p:custDataLst>
              <p:tags r:id="rId23"/>
            </p:custDataLst>
          </p:nvPr>
        </p:nvSpPr>
        <p:spPr>
          <a:xfrm>
            <a:off x="1688148" y="587756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分账明细</a:t>
            </a:r>
            <a:r>
              <a:rPr lang="zh-CN" altLang="en-US" b="1" dirty="0">
                <a:solidFill>
                  <a:schemeClr val="tx1"/>
                </a:solidFill>
                <a:latin typeface="+mn-ea"/>
                <a:cs typeface="+mn-ea"/>
                <a:sym typeface="+mn-ea"/>
              </a:rPr>
              <a:t>查询</a:t>
            </a:r>
            <a:endParaRPr lang="zh-CN" altLang="en-US" b="1" dirty="0">
              <a:solidFill>
                <a:schemeClr val="tx1"/>
              </a:solidFill>
              <a:latin typeface="+mn-ea"/>
              <a:cs typeface="+mn-ea"/>
              <a:sym typeface="+mn-ea"/>
            </a:endParaRPr>
          </a:p>
        </p:txBody>
      </p:sp>
      <p:sp>
        <p:nvSpPr>
          <p:cNvPr id="97" name="序号"/>
          <p:cNvSpPr/>
          <p:nvPr>
            <p:custDataLst>
              <p:tags r:id="rId24"/>
            </p:custDataLst>
          </p:nvPr>
        </p:nvSpPr>
        <p:spPr>
          <a:xfrm>
            <a:off x="6116003" y="5367656"/>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8</a:t>
            </a:r>
            <a:endParaRPr lang="en-US" altLang="zh-CN" sz="1400" b="1">
              <a:solidFill>
                <a:schemeClr val="accent1"/>
              </a:solidFill>
              <a:latin typeface="+mn-ea"/>
              <a:cs typeface="+mn-ea"/>
              <a:sym typeface="+mn-ea"/>
            </a:endParaRPr>
          </a:p>
        </p:txBody>
      </p:sp>
      <p:sp>
        <p:nvSpPr>
          <p:cNvPr id="98" name="矩形 97"/>
          <p:cNvSpPr/>
          <p:nvPr>
            <p:custDataLst>
              <p:tags r:id="rId25"/>
            </p:custDataLst>
          </p:nvPr>
        </p:nvSpPr>
        <p:spPr>
          <a:xfrm>
            <a:off x="4893310" y="6144895"/>
            <a:ext cx="3129280" cy="262890"/>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接口提现</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 / </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管理后台配置后自动提现</a:t>
            </a:r>
            <a:endPar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endParaRPr>
          </a:p>
        </p:txBody>
      </p:sp>
      <p:sp>
        <p:nvSpPr>
          <p:cNvPr id="99" name="矩形 98"/>
          <p:cNvSpPr/>
          <p:nvPr>
            <p:custDataLst>
              <p:tags r:id="rId26"/>
            </p:custDataLst>
          </p:nvPr>
        </p:nvSpPr>
        <p:spPr>
          <a:xfrm>
            <a:off x="5035233" y="586613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资金</a:t>
            </a:r>
            <a:r>
              <a:rPr lang="zh-CN" altLang="en-US" b="1" dirty="0">
                <a:solidFill>
                  <a:schemeClr val="tx1"/>
                </a:solidFill>
                <a:latin typeface="+mn-ea"/>
                <a:cs typeface="+mn-ea"/>
                <a:sym typeface="+mn-ea"/>
              </a:rPr>
              <a:t>提现</a:t>
            </a:r>
            <a:endParaRPr lang="zh-CN" altLang="en-US" b="1" dirty="0">
              <a:solidFill>
                <a:schemeClr val="tx1"/>
              </a:solidFill>
              <a:latin typeface="+mn-ea"/>
              <a:cs typeface="+mn-ea"/>
              <a:sym typeface="+mn-ea"/>
            </a:endParaRPr>
          </a:p>
        </p:txBody>
      </p:sp>
      <p:sp>
        <p:nvSpPr>
          <p:cNvPr id="100" name="序号"/>
          <p:cNvSpPr/>
          <p:nvPr>
            <p:custDataLst>
              <p:tags r:id="rId27"/>
            </p:custDataLst>
          </p:nvPr>
        </p:nvSpPr>
        <p:spPr>
          <a:xfrm>
            <a:off x="4149408" y="443738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6</a:t>
            </a:r>
            <a:endParaRPr lang="en-US" altLang="zh-CN" sz="1400" b="1">
              <a:solidFill>
                <a:schemeClr val="accent1"/>
              </a:solidFill>
              <a:latin typeface="+mn-ea"/>
              <a:cs typeface="+mn-ea"/>
              <a:sym typeface="+mn-ea"/>
            </a:endParaRPr>
          </a:p>
        </p:txBody>
      </p:sp>
      <p:sp>
        <p:nvSpPr>
          <p:cNvPr id="101" name="矩形 100"/>
          <p:cNvSpPr/>
          <p:nvPr>
            <p:custDataLst>
              <p:tags r:id="rId28"/>
            </p:custDataLst>
          </p:nvPr>
        </p:nvSpPr>
        <p:spPr>
          <a:xfrm>
            <a:off x="3068638" y="415544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自动</a:t>
            </a:r>
            <a:r>
              <a:rPr lang="zh-CN" altLang="en-US" b="1" dirty="0">
                <a:solidFill>
                  <a:schemeClr val="tx1"/>
                </a:solidFill>
                <a:latin typeface="+mn-ea"/>
                <a:cs typeface="+mn-ea"/>
                <a:sym typeface="+mn-ea"/>
              </a:rPr>
              <a:t>分账</a:t>
            </a:r>
            <a:endParaRPr lang="zh-CN" altLang="en-US" b="1" dirty="0">
              <a:solidFill>
                <a:schemeClr val="tx1"/>
              </a:solidFill>
              <a:latin typeface="+mn-ea"/>
              <a:cs typeface="+mn-ea"/>
              <a:sym typeface="+mn-ea"/>
            </a:endParaRPr>
          </a:p>
        </p:txBody>
      </p:sp>
      <p:sp>
        <p:nvSpPr>
          <p:cNvPr id="102" name="矩形 101"/>
          <p:cNvSpPr/>
          <p:nvPr>
            <p:custDataLst>
              <p:tags r:id="rId29"/>
            </p:custDataLst>
          </p:nvPr>
        </p:nvSpPr>
        <p:spPr>
          <a:xfrm>
            <a:off x="2997835" y="3785870"/>
            <a:ext cx="3057525"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分账规则生效后，资金第二天自动分账</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4" name="文本框 3"/>
          <p:cNvSpPr txBox="1"/>
          <p:nvPr/>
        </p:nvSpPr>
        <p:spPr>
          <a:xfrm>
            <a:off x="3478530" y="1987550"/>
            <a:ext cx="4064000" cy="914400"/>
          </a:xfrm>
          <a:prstGeom prst="rect">
            <a:avLst/>
          </a:prstGeom>
          <a:noFill/>
        </p:spPr>
        <p:txBody>
          <a:bodyPr wrap="square" rtlCol="0">
            <a:normAutofit/>
          </a:bodyPr>
          <a:p>
            <a:pPr algn="l">
              <a:lnSpc>
                <a:spcPct val="140000"/>
              </a:lnSpc>
            </a:pPr>
            <a:endParaRPr lang="zh-CN" altLang="en-US" sz="2000" kern="100" dirty="0">
              <a:effectLst/>
              <a:latin typeface="+mn-ea"/>
              <a:cs typeface="江城圆体 400W" panose="020B0500000000000000" pitchFamily="34" charset="-122"/>
            </a:endParaRPr>
          </a:p>
        </p:txBody>
      </p:sp>
      <p:sp>
        <p:nvSpPr>
          <p:cNvPr id="27" name="任意多边形: 形状 18"/>
          <p:cNvSpPr/>
          <p:nvPr>
            <p:custDataLst>
              <p:tags r:id="rId30"/>
            </p:custDataLst>
          </p:nvPr>
        </p:nvSpPr>
        <p:spPr>
          <a:xfrm>
            <a:off x="-19685" y="25965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8" name="对角圆角矩形 120"/>
          <p:cNvSpPr/>
          <p:nvPr>
            <p:custDataLst>
              <p:tags r:id="rId31"/>
            </p:custDataLst>
          </p:nvPr>
        </p:nvSpPr>
        <p:spPr>
          <a:xfrm>
            <a:off x="732790" y="25362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自动分账一站式开通</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440690" y="372700"/>
            <a:ext cx="10800000" cy="720000"/>
          </a:xfrm>
        </p:spPr>
        <p:txBody>
          <a:bodyPr/>
          <a:lstStyle/>
          <a:p>
            <a:r>
              <a:rPr lang="en-US" altLang="zh-CN" sz="4000">
                <a:solidFill>
                  <a:schemeClr val="bg2">
                    <a:lumMod val="50000"/>
                  </a:schemeClr>
                </a:solidFill>
                <a:effectLst>
                  <a:innerShdw blurRad="63500" dist="50800" dir="13500000">
                    <a:srgbClr val="000000">
                      <a:alpha val="50000"/>
                    </a:srgbClr>
                  </a:innerShdw>
                </a:effectLst>
              </a:rPr>
              <a:t>CONTENTS</a:t>
            </a:r>
            <a:endParaRPr lang="en-US" altLang="zh-CN" sz="4000">
              <a:solidFill>
                <a:schemeClr val="bg2">
                  <a:lumMod val="50000"/>
                </a:schemeClr>
              </a:solidFill>
              <a:effectLst>
                <a:innerShdw blurRad="63500" dist="50800" dir="13500000">
                  <a:srgbClr val="000000">
                    <a:alpha val="50000"/>
                  </a:srgbClr>
                </a:innerShdw>
              </a:effectLst>
            </a:endParaRPr>
          </a:p>
        </p:txBody>
      </p:sp>
      <p:grpSp>
        <p:nvGrpSpPr>
          <p:cNvPr id="93" name="组合 92"/>
          <p:cNvGrpSpPr/>
          <p:nvPr/>
        </p:nvGrpSpPr>
        <p:grpSpPr>
          <a:xfrm>
            <a:off x="440690" y="2393315"/>
            <a:ext cx="10940415" cy="3205480"/>
            <a:chOff x="813" y="4729"/>
            <a:chExt cx="17229" cy="5048"/>
          </a:xfrm>
        </p:grpSpPr>
        <p:grpSp>
          <p:nvGrpSpPr>
            <p:cNvPr id="59" name="组合 58"/>
            <p:cNvGrpSpPr/>
            <p:nvPr/>
          </p:nvGrpSpPr>
          <p:grpSpPr>
            <a:xfrm>
              <a:off x="813" y="4729"/>
              <a:ext cx="4525" cy="5048"/>
              <a:chOff x="813" y="4729"/>
              <a:chExt cx="4525" cy="5048"/>
            </a:xfrm>
          </p:grpSpPr>
          <p:sp>
            <p:nvSpPr>
              <p:cNvPr id="42" name="对角圆角矩形 41"/>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43" name="椭圆 42"/>
              <p:cNvSpPr/>
              <p:nvPr>
                <p:custDataLst>
                  <p:tags r:id="rId2"/>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44" name="弧形 43"/>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51" name="组合 50"/>
              <p:cNvGrpSpPr/>
              <p:nvPr/>
            </p:nvGrpSpPr>
            <p:grpSpPr>
              <a:xfrm>
                <a:off x="858" y="5172"/>
                <a:ext cx="3234" cy="3165"/>
                <a:chOff x="663" y="5082"/>
                <a:chExt cx="3234" cy="3165"/>
              </a:xfrm>
            </p:grpSpPr>
            <p:sp>
              <p:nvSpPr>
                <p:cNvPr id="49" name="文本框 48"/>
                <p:cNvSpPr txBox="1"/>
                <p:nvPr/>
              </p:nvSpPr>
              <p:spPr>
                <a:xfrm>
                  <a:off x="1689" y="5718"/>
                  <a:ext cx="2208" cy="1307"/>
                </a:xfrm>
                <a:prstGeom prst="rect">
                  <a:avLst/>
                </a:prstGeom>
                <a:noFill/>
              </p:spPr>
              <p:txBody>
                <a:bodyPr wrap="none" rtlCol="0">
                  <a:spAutoFit/>
                </a:bodyPr>
                <a:p>
                  <a:pPr algn="l"/>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市场背景</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a:p>
                  <a:pPr algn="l"/>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0" name="文本框 49"/>
                <p:cNvSpPr txBox="1"/>
                <p:nvPr/>
              </p:nvSpPr>
              <p:spPr>
                <a:xfrm>
                  <a:off x="3219" y="5082"/>
                  <a:ext cx="678" cy="580"/>
                </a:xfrm>
                <a:prstGeom prst="rect">
                  <a:avLst/>
                </a:prstGeom>
                <a:noFill/>
              </p:spPr>
              <p:txBody>
                <a:bodyPr wrap="none" rtlCol="0">
                  <a:spAutoFit/>
                </a:bodyPr>
                <a:p>
                  <a:pPr algn="l"/>
                  <a:r>
                    <a:rPr lang="en-US" altLang="zh-CN">
                      <a:solidFill>
                        <a:schemeClr val="bg1"/>
                      </a:solidFill>
                      <a:latin typeface="MiSans Medium" panose="00000600000000000000" charset="-122"/>
                      <a:ea typeface="MiSans Medium" panose="00000600000000000000" charset="-122"/>
                      <a:cs typeface="MiSans Light" panose="00000400000000000000" charset="-122"/>
                      <a:sym typeface="+mn-ea"/>
                    </a:rPr>
                    <a:t>01</a:t>
                  </a:r>
                  <a:endParaRPr lang="en-US" altLang="zh-CN">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2" name="文本框 51"/>
                <p:cNvSpPr txBox="1"/>
                <p:nvPr/>
              </p:nvSpPr>
              <p:spPr>
                <a:xfrm>
                  <a:off x="663" y="6940"/>
                  <a:ext cx="2688" cy="1307"/>
                </a:xfrm>
                <a:prstGeom prst="rect">
                  <a:avLst/>
                </a:prstGeom>
                <a:noFill/>
              </p:spPr>
              <p:txBody>
                <a:bodyPr wrap="none" rtlCol="0">
                  <a:spAutoFit/>
                </a:bodyPr>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行业痛点、监管及合规</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要求</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l"/>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l"/>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53" name="对角圆角矩形 52"/>
              <p:cNvSpPr/>
              <p:nvPr/>
            </p:nvSpPr>
            <p:spPr>
              <a:xfrm>
                <a:off x="3538" y="7203"/>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60" name="组合 59"/>
            <p:cNvGrpSpPr/>
            <p:nvPr/>
          </p:nvGrpSpPr>
          <p:grpSpPr>
            <a:xfrm>
              <a:off x="5442" y="4729"/>
              <a:ext cx="4525" cy="5048"/>
              <a:chOff x="813" y="4729"/>
              <a:chExt cx="4525" cy="5048"/>
            </a:xfrm>
          </p:grpSpPr>
          <p:sp>
            <p:nvSpPr>
              <p:cNvPr id="61" name="对角圆角矩形 60"/>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62" name="椭圆 61"/>
              <p:cNvSpPr/>
              <p:nvPr>
                <p:custDataLst>
                  <p:tags r:id="rId3"/>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63" name="弧形 62"/>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2" name="组合 1"/>
              <p:cNvGrpSpPr/>
              <p:nvPr/>
            </p:nvGrpSpPr>
            <p:grpSpPr>
              <a:xfrm>
                <a:off x="1178" y="5172"/>
                <a:ext cx="2968" cy="2909"/>
                <a:chOff x="983" y="5082"/>
                <a:chExt cx="2968" cy="2909"/>
              </a:xfrm>
            </p:grpSpPr>
            <p:sp>
              <p:nvSpPr>
                <p:cNvPr id="3" name="文本框 2"/>
                <p:cNvSpPr txBox="1"/>
                <p:nvPr/>
              </p:nvSpPr>
              <p:spPr>
                <a:xfrm>
                  <a:off x="1701" y="5707"/>
                  <a:ext cx="2208" cy="725"/>
                </a:xfrm>
                <a:prstGeom prst="rect">
                  <a:avLst/>
                </a:prstGeom>
                <a:noFill/>
              </p:spPr>
              <p:txBody>
                <a:bodyPr wrap="none" rtlCol="0">
                  <a:spAutoFit/>
                </a:bodyPr>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产品能力</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 name="文本框 4"/>
                <p:cNvSpPr txBox="1"/>
                <p:nvPr/>
              </p:nvSpPr>
              <p:spPr>
                <a:xfrm>
                  <a:off x="3219" y="5082"/>
                  <a:ext cx="732"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02</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6" name="文本框 5"/>
                <p:cNvSpPr txBox="1"/>
                <p:nvPr/>
              </p:nvSpPr>
              <p:spPr>
                <a:xfrm>
                  <a:off x="983" y="6975"/>
                  <a:ext cx="2688" cy="1016"/>
                </a:xfrm>
                <a:prstGeom prst="rect">
                  <a:avLst/>
                </a:prstGeom>
                <a:noFill/>
              </p:spPr>
              <p:txBody>
                <a:bodyPr wrap="none" rtlCol="0">
                  <a:spAutoFit/>
                </a:bodyPr>
                <a:p>
                  <a:pPr algn="just"/>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产品优势、使用产品、</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just"/>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解决方案</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just"/>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68" name="对角圆角矩形 67"/>
              <p:cNvSpPr/>
              <p:nvPr/>
            </p:nvSpPr>
            <p:spPr>
              <a:xfrm>
                <a:off x="3538" y="7211"/>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7" name="组合 6"/>
            <p:cNvGrpSpPr/>
            <p:nvPr/>
          </p:nvGrpSpPr>
          <p:grpSpPr>
            <a:xfrm>
              <a:off x="10071" y="4729"/>
              <a:ext cx="4525" cy="5048"/>
              <a:chOff x="813" y="4729"/>
              <a:chExt cx="4525" cy="5048"/>
            </a:xfrm>
          </p:grpSpPr>
          <p:sp>
            <p:nvSpPr>
              <p:cNvPr id="8" name="对角圆角矩形 7"/>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71" name="椭圆 70"/>
              <p:cNvSpPr/>
              <p:nvPr>
                <p:custDataLst>
                  <p:tags r:id="rId4"/>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72" name="弧形 71"/>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73" name="组合 72"/>
              <p:cNvGrpSpPr/>
              <p:nvPr/>
            </p:nvGrpSpPr>
            <p:grpSpPr>
              <a:xfrm>
                <a:off x="1099" y="5172"/>
                <a:ext cx="3054" cy="2377"/>
                <a:chOff x="904" y="5082"/>
                <a:chExt cx="3054" cy="2377"/>
              </a:xfrm>
            </p:grpSpPr>
            <p:sp>
              <p:nvSpPr>
                <p:cNvPr id="74" name="文本框 73"/>
                <p:cNvSpPr txBox="1"/>
                <p:nvPr/>
              </p:nvSpPr>
              <p:spPr>
                <a:xfrm>
                  <a:off x="1695" y="5649"/>
                  <a:ext cx="2208" cy="725"/>
                </a:xfrm>
                <a:prstGeom prst="rect">
                  <a:avLst/>
                </a:prstGeom>
                <a:noFill/>
              </p:spPr>
              <p:txBody>
                <a:bodyPr wrap="none" rtlCol="0">
                  <a:spAutoFit/>
                </a:bodyPr>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目标客户</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75" name="文本框 74"/>
                <p:cNvSpPr txBox="1"/>
                <p:nvPr/>
              </p:nvSpPr>
              <p:spPr>
                <a:xfrm>
                  <a:off x="3219" y="5082"/>
                  <a:ext cx="739"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03</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76" name="文本框 75"/>
                <p:cNvSpPr txBox="1"/>
                <p:nvPr/>
              </p:nvSpPr>
              <p:spPr>
                <a:xfrm>
                  <a:off x="904" y="7025"/>
                  <a:ext cx="2448" cy="434"/>
                </a:xfrm>
                <a:prstGeom prst="rect">
                  <a:avLst/>
                </a:prstGeom>
                <a:noFill/>
              </p:spPr>
              <p:txBody>
                <a:bodyPr wrap="none" rtlCol="0">
                  <a:spAutoFit/>
                </a:bodyPr>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适用行业、使用场景</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77" name="对角圆角矩形 76"/>
              <p:cNvSpPr/>
              <p:nvPr/>
            </p:nvSpPr>
            <p:spPr>
              <a:xfrm>
                <a:off x="3538" y="7166"/>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78" name="组合 77"/>
            <p:cNvGrpSpPr/>
            <p:nvPr/>
          </p:nvGrpSpPr>
          <p:grpSpPr>
            <a:xfrm>
              <a:off x="15035" y="5172"/>
              <a:ext cx="3007" cy="2308"/>
              <a:chOff x="1148" y="5172"/>
              <a:chExt cx="3007" cy="2308"/>
            </a:xfrm>
          </p:grpSpPr>
          <p:grpSp>
            <p:nvGrpSpPr>
              <p:cNvPr id="82" name="组合 81"/>
              <p:cNvGrpSpPr/>
              <p:nvPr/>
            </p:nvGrpSpPr>
            <p:grpSpPr>
              <a:xfrm>
                <a:off x="1148" y="5172"/>
                <a:ext cx="3007" cy="2308"/>
                <a:chOff x="953" y="5082"/>
                <a:chExt cx="3007" cy="2308"/>
              </a:xfrm>
            </p:grpSpPr>
            <p:sp>
              <p:nvSpPr>
                <p:cNvPr id="9" name="文本框 8"/>
                <p:cNvSpPr txBox="1"/>
                <p:nvPr/>
              </p:nvSpPr>
              <p:spPr>
                <a:xfrm>
                  <a:off x="1689" y="5718"/>
                  <a:ext cx="488" cy="725"/>
                </a:xfrm>
                <a:prstGeom prst="rect">
                  <a:avLst/>
                </a:prstGeom>
                <a:noFill/>
              </p:spPr>
              <p:txBody>
                <a:bodyPr wrap="none" rtlCol="0">
                  <a:spAutoFit/>
                </a:bodyPr>
                <a:p>
                  <a:pPr algn="l"/>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84" name="文本框 83"/>
                <p:cNvSpPr txBox="1"/>
                <p:nvPr/>
              </p:nvSpPr>
              <p:spPr>
                <a:xfrm>
                  <a:off x="3219" y="5082"/>
                  <a:ext cx="741"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04</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85" name="文本框 84"/>
                <p:cNvSpPr txBox="1"/>
                <p:nvPr/>
              </p:nvSpPr>
              <p:spPr>
                <a:xfrm>
                  <a:off x="953" y="6956"/>
                  <a:ext cx="1547" cy="434"/>
                </a:xfrm>
                <a:prstGeom prst="rect">
                  <a:avLst/>
                </a:prstGeom>
                <a:noFill/>
              </p:spPr>
              <p:txBody>
                <a:bodyPr wrap="none" rtlCol="0">
                  <a:spAutoFit/>
                </a:bodyPr>
                <a:p>
                  <a:pPr algn="l"/>
                  <a:r>
                    <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AI assistant</a:t>
                  </a:r>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86" name="对角圆角矩形 85"/>
              <p:cNvSpPr/>
              <p:nvPr/>
            </p:nvSpPr>
            <p:spPr>
              <a:xfrm>
                <a:off x="3538" y="7203"/>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sp>
        <p:nvSpPr>
          <p:cNvPr id="10" name="对角圆角矩形 9"/>
          <p:cNvSpPr/>
          <p:nvPr/>
        </p:nvSpPr>
        <p:spPr>
          <a:xfrm>
            <a:off x="9440545" y="2393315"/>
            <a:ext cx="2352675" cy="2525395"/>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12" name="椭圆 11"/>
          <p:cNvSpPr/>
          <p:nvPr>
            <p:custDataLst>
              <p:tags r:id="rId5"/>
            </p:custDataLst>
          </p:nvPr>
        </p:nvSpPr>
        <p:spPr>
          <a:xfrm>
            <a:off x="9986645" y="3477260"/>
            <a:ext cx="2209165" cy="2209165"/>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13" name="文本框 12"/>
          <p:cNvSpPr txBox="1"/>
          <p:nvPr/>
        </p:nvSpPr>
        <p:spPr>
          <a:xfrm>
            <a:off x="11129645" y="2674620"/>
            <a:ext cx="411480" cy="36830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04</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14" name="文本框 13"/>
          <p:cNvSpPr txBox="1"/>
          <p:nvPr/>
        </p:nvSpPr>
        <p:spPr>
          <a:xfrm>
            <a:off x="10158095" y="3078480"/>
            <a:ext cx="1402080" cy="460375"/>
          </a:xfrm>
          <a:prstGeom prst="rect">
            <a:avLst/>
          </a:prstGeom>
          <a:noFill/>
        </p:spPr>
        <p:txBody>
          <a:bodyPr wrap="none" rtlCol="0">
            <a:spAutoFit/>
          </a:bodyPr>
          <a:p>
            <a:pPr algn="l"/>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使用流程</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15" name="文本框 14"/>
          <p:cNvSpPr txBox="1"/>
          <p:nvPr/>
        </p:nvSpPr>
        <p:spPr>
          <a:xfrm>
            <a:off x="9495155" y="3969385"/>
            <a:ext cx="1859280" cy="460375"/>
          </a:xfrm>
          <a:prstGeom prst="rect">
            <a:avLst/>
          </a:prstGeom>
          <a:noFill/>
        </p:spPr>
        <p:txBody>
          <a:bodyPr wrap="none" rtlCol="0">
            <a:spAutoFit/>
          </a:bodyPr>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产品开通流程、接入指引</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材料</a:t>
            </a:r>
            <a:r>
              <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 </a:t>
            </a:r>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sp>
        <p:nvSpPr>
          <p:cNvPr id="16" name="对角圆角矩形 15"/>
          <p:cNvSpPr/>
          <p:nvPr/>
        </p:nvSpPr>
        <p:spPr>
          <a:xfrm>
            <a:off x="11253470" y="4067810"/>
            <a:ext cx="238125" cy="75565"/>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A-文本框 69"/>
          <p:cNvSpPr txBox="1"/>
          <p:nvPr>
            <p:custDataLst>
              <p:tags r:id="rId1"/>
            </p:custDataLst>
          </p:nvPr>
        </p:nvSpPr>
        <p:spPr>
          <a:xfrm>
            <a:off x="1758315" y="1393190"/>
            <a:ext cx="6096000" cy="4975860"/>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8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统一集成的收银台，聚合多支付方式</a:t>
            </a:r>
            <a:endParaRPr kumimoji="0" lang="zh-CN" altLang="en-US" sz="18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64" name="PA-任意多边形 63"/>
          <p:cNvSpPr/>
          <p:nvPr>
            <p:custDataLst>
              <p:tags r:id="rId2"/>
            </p:custDataLst>
          </p:nvPr>
        </p:nvSpPr>
        <p:spPr>
          <a:xfrm flipH="1">
            <a:off x="4855210" y="2048510"/>
            <a:ext cx="3599180" cy="3202305"/>
          </a:xfrm>
          <a:custGeom>
            <a:avLst/>
            <a:gdLst>
              <a:gd name="connsiteX0" fmla="*/ 429145 w 3599353"/>
              <a:gd name="connsiteY0" fmla="*/ 0 h 3201809"/>
              <a:gd name="connsiteX1" fmla="*/ 326246 w 3599353"/>
              <a:gd name="connsiteY1" fmla="*/ 3201809 h 3201809"/>
              <a:gd name="connsiteX2" fmla="*/ 3599353 w 3599353"/>
              <a:gd name="connsiteY2" fmla="*/ 1704441 h 3201809"/>
            </a:gdLst>
            <a:ahLst/>
            <a:cxnLst>
              <a:cxn ang="0">
                <a:pos x="connsiteX0" y="connsiteY0"/>
              </a:cxn>
              <a:cxn ang="0">
                <a:pos x="connsiteX1" y="connsiteY1"/>
              </a:cxn>
              <a:cxn ang="0">
                <a:pos x="connsiteX2" y="connsiteY2"/>
              </a:cxn>
            </a:cxnLst>
            <a:rect l="l" t="t" r="r" b="b"/>
            <a:pathLst>
              <a:path w="3599353" h="3201809">
                <a:moveTo>
                  <a:pt x="429145" y="0"/>
                </a:moveTo>
                <a:cubicBezTo>
                  <a:pt x="-104381" y="992342"/>
                  <a:pt x="-142462" y="2177257"/>
                  <a:pt x="326246" y="3201809"/>
                </a:cubicBezTo>
                <a:lnTo>
                  <a:pt x="3599353" y="1704441"/>
                </a:lnTo>
                <a:close/>
              </a:path>
            </a:pathLst>
          </a:custGeom>
          <a:gradFill flip="none" rotWithShape="1">
            <a:gsLst>
              <a:gs pos="0">
                <a:srgbClr val="2C9CF0">
                  <a:alpha val="0"/>
                </a:srgbClr>
              </a:gs>
              <a:gs pos="100000">
                <a:srgbClr val="00B0F0">
                  <a:alpha val="2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66" name="PA-任意多边形 65"/>
          <p:cNvSpPr/>
          <p:nvPr>
            <p:custDataLst>
              <p:tags r:id="rId3"/>
            </p:custDataLst>
          </p:nvPr>
        </p:nvSpPr>
        <p:spPr>
          <a:xfrm>
            <a:off x="1327150" y="2014220"/>
            <a:ext cx="3599180" cy="3608705"/>
          </a:xfrm>
          <a:custGeom>
            <a:avLst/>
            <a:gdLst>
              <a:gd name="connsiteX0" fmla="*/ 448077 w 3599353"/>
              <a:gd name="connsiteY0" fmla="*/ 0 h 3608464"/>
              <a:gd name="connsiteX1" fmla="*/ 3599353 w 3599353"/>
              <a:gd name="connsiteY1" fmla="*/ 1739196 h 3608464"/>
              <a:gd name="connsiteX2" fmla="*/ 523450 w 3599353"/>
              <a:gd name="connsiteY2" fmla="*/ 3608464 h 3608464"/>
              <a:gd name="connsiteX3" fmla="*/ 448077 w 3599353"/>
              <a:gd name="connsiteY3" fmla="*/ 0 h 3608464"/>
            </a:gdLst>
            <a:ahLst/>
            <a:cxnLst>
              <a:cxn ang="0">
                <a:pos x="connsiteX0" y="connsiteY0"/>
              </a:cxn>
              <a:cxn ang="0">
                <a:pos x="connsiteX1" y="connsiteY1"/>
              </a:cxn>
              <a:cxn ang="0">
                <a:pos x="connsiteX2" y="connsiteY2"/>
              </a:cxn>
              <a:cxn ang="0">
                <a:pos x="connsiteX3" y="connsiteY3"/>
              </a:cxn>
            </a:cxnLst>
            <a:rect l="l" t="t" r="r" b="b"/>
            <a:pathLst>
              <a:path w="3599353" h="3608464">
                <a:moveTo>
                  <a:pt x="448077" y="0"/>
                </a:moveTo>
                <a:lnTo>
                  <a:pt x="3599353" y="1739196"/>
                </a:lnTo>
                <a:lnTo>
                  <a:pt x="523450" y="3608464"/>
                </a:lnTo>
                <a:cubicBezTo>
                  <a:pt x="-146497" y="2506058"/>
                  <a:pt x="-175252" y="1129420"/>
                  <a:pt x="448077" y="0"/>
                </a:cubicBezTo>
                <a:close/>
              </a:path>
            </a:pathLst>
          </a:custGeom>
          <a:gradFill flip="none" rotWithShape="1">
            <a:gsLst>
              <a:gs pos="0">
                <a:srgbClr val="2C9CF0">
                  <a:alpha val="0"/>
                </a:srgbClr>
              </a:gs>
              <a:gs pos="100000">
                <a:srgbClr val="00B0F0">
                  <a:alpha val="2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7" name="PA-圆角矩形 56"/>
          <p:cNvSpPr/>
          <p:nvPr>
            <p:custDataLst>
              <p:tags r:id="rId4"/>
            </p:custDataLst>
          </p:nvPr>
        </p:nvSpPr>
        <p:spPr>
          <a:xfrm>
            <a:off x="8232775" y="2188845"/>
            <a:ext cx="1502410" cy="3877310"/>
          </a:xfrm>
          <a:prstGeom prst="roundRect">
            <a:avLst>
              <a:gd name="adj" fmla="val 9569"/>
            </a:avLst>
          </a:prstGeom>
          <a:gradFill flip="none" rotWithShape="1">
            <a:gsLst>
              <a:gs pos="0">
                <a:srgbClr val="2C9CF0"/>
              </a:gs>
              <a:gs pos="100000">
                <a:srgbClr val="0070C0"/>
              </a:gs>
            </a:gsLst>
            <a:lin ang="16200000" scaled="1"/>
            <a:tileRect/>
          </a:gradFill>
          <a:ln>
            <a:noFill/>
          </a:ln>
          <a:effectLst>
            <a:outerShdw blurRad="127000" dist="38100" dir="8100000" algn="tr" rotWithShape="0">
              <a:srgbClr val="00B0F0">
                <a:alpha val="40000"/>
              </a:srgbClr>
            </a:outerShdw>
            <a:softEdge rad="393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0" name="PA-椭圆 29"/>
          <p:cNvSpPr/>
          <p:nvPr>
            <p:custDataLst>
              <p:tags r:id="rId5"/>
            </p:custDataLst>
          </p:nvPr>
        </p:nvSpPr>
        <p:spPr>
          <a:xfrm>
            <a:off x="3136265" y="2034540"/>
            <a:ext cx="3437255" cy="3437255"/>
          </a:xfrm>
          <a:prstGeom prst="ellipse">
            <a:avLst/>
          </a:prstGeom>
          <a:solidFill>
            <a:schemeClr val="bg1"/>
          </a:solidFill>
          <a:ln>
            <a:noFill/>
          </a:ln>
          <a:effectLst>
            <a:outerShdw blurRad="520700" sx="102000" sy="102000" algn="ctr" rotWithShape="0">
              <a:srgbClr val="2C9CF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2" name="PA-椭圆 31"/>
          <p:cNvSpPr/>
          <p:nvPr>
            <p:custDataLst>
              <p:tags r:id="rId6"/>
            </p:custDataLst>
          </p:nvPr>
        </p:nvSpPr>
        <p:spPr>
          <a:xfrm>
            <a:off x="3773170" y="2671445"/>
            <a:ext cx="2164080" cy="2164080"/>
          </a:xfrm>
          <a:prstGeom prst="ellipse">
            <a:avLst/>
          </a:prstGeom>
          <a:solidFill>
            <a:schemeClr val="bg1"/>
          </a:solidFill>
          <a:ln>
            <a:noFill/>
          </a:ln>
          <a:effectLst>
            <a:outerShdw blurRad="520700" sx="102000" sy="102000" algn="ctr" rotWithShape="0">
              <a:srgbClr val="2C9CF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28" name="组合 27"/>
          <p:cNvGrpSpPr/>
          <p:nvPr/>
        </p:nvGrpSpPr>
        <p:grpSpPr>
          <a:xfrm>
            <a:off x="3441700" y="2339975"/>
            <a:ext cx="2826385" cy="2827020"/>
            <a:chOff x="4615010" y="2531117"/>
            <a:chExt cx="2826704" cy="2826704"/>
          </a:xfrm>
        </p:grpSpPr>
        <p:sp>
          <p:nvSpPr>
            <p:cNvPr id="23" name="PA-椭圆 22"/>
            <p:cNvSpPr/>
            <p:nvPr>
              <p:custDataLst>
                <p:tags r:id="rId7"/>
              </p:custDataLst>
            </p:nvPr>
          </p:nvSpPr>
          <p:spPr>
            <a:xfrm>
              <a:off x="5653391" y="2531117"/>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订单</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4" name="PA-椭圆 23"/>
            <p:cNvSpPr/>
            <p:nvPr>
              <p:custDataLst>
                <p:tags r:id="rId8"/>
              </p:custDataLst>
            </p:nvPr>
          </p:nvSpPr>
          <p:spPr>
            <a:xfrm>
              <a:off x="6691772" y="3569498"/>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分账</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5" name="PA-椭圆 24"/>
            <p:cNvSpPr/>
            <p:nvPr>
              <p:custDataLst>
                <p:tags r:id="rId9"/>
              </p:custDataLst>
            </p:nvPr>
          </p:nvSpPr>
          <p:spPr>
            <a:xfrm>
              <a:off x="5653391" y="4607879"/>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资金</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6" name="PA-椭圆 25"/>
            <p:cNvSpPr/>
            <p:nvPr>
              <p:custDataLst>
                <p:tags r:id="rId10"/>
              </p:custDataLst>
            </p:nvPr>
          </p:nvSpPr>
          <p:spPr>
            <a:xfrm>
              <a:off x="4615010" y="3569498"/>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聚合</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34" name="PA-文本框 33"/>
          <p:cNvSpPr txBox="1"/>
          <p:nvPr>
            <p:custDataLst>
              <p:tags r:id="rId11"/>
            </p:custDataLst>
          </p:nvPr>
        </p:nvSpPr>
        <p:spPr>
          <a:xfrm>
            <a:off x="4191635" y="3644900"/>
            <a:ext cx="1326515" cy="261620"/>
          </a:xfrm>
          <a:prstGeom prst="rect">
            <a:avLst/>
          </a:prstGeom>
          <a:noFill/>
        </p:spPr>
        <p:txBody>
          <a:bodyPr wrap="square">
            <a:noAutofit/>
          </a:bodyPr>
          <a:lstStyle/>
          <a:p>
            <a:pPr marL="0" marR="0" lvl="0" indent="0" algn="ctr" defTabSz="914400" rtl="0" eaLnBrk="1" fontAlgn="auto" latinLnBrk="0" hangingPunct="1">
              <a:lnSpc>
                <a:spcPct val="100000"/>
              </a:lnSpc>
              <a:buClrTx/>
              <a:buSzTx/>
              <a:buFontTx/>
              <a:buNone/>
              <a:defRPr/>
            </a:pPr>
            <a:r>
              <a:rPr kumimoji="0" lang="zh-CN" altLang="en-US" sz="1200" b="1" i="0" u="none" strike="noStrike" kern="1200" cap="none" spc="0" normalizeH="0" baseline="0" noProof="0" dirty="0">
                <a:ln>
                  <a:noFill/>
                </a:ln>
                <a:solidFill>
                  <a:srgbClr val="000000">
                    <a:lumMod val="65000"/>
                    <a:lumOff val="35000"/>
                  </a:srgbClr>
                </a:solidFill>
                <a:effectLst/>
                <a:uLnTx/>
                <a:uFillTx/>
                <a:latin typeface="微软雅黑" panose="020B0503020204020204" charset="-122"/>
                <a:ea typeface="微软雅黑" panose="020B0503020204020204" charset="-122"/>
                <a:cs typeface="+mn-cs"/>
              </a:rPr>
              <a:t>已上线能力</a:t>
            </a:r>
            <a:endParaRPr kumimoji="0" lang="zh-CN" altLang="en-US" sz="1200" b="1" i="0" u="none" strike="noStrike" kern="1200" cap="none" spc="0" normalizeH="0" baseline="0" noProof="0" dirty="0">
              <a:ln>
                <a:noFill/>
              </a:ln>
              <a:solidFill>
                <a:srgbClr val="000000">
                  <a:lumMod val="65000"/>
                  <a:lumOff val="35000"/>
                </a:srgbClr>
              </a:solidFill>
              <a:effectLst/>
              <a:uLnTx/>
              <a:uFillTx/>
              <a:latin typeface="微软雅黑" panose="020B0503020204020204" charset="-122"/>
              <a:ea typeface="微软雅黑" panose="020B0503020204020204" charset="-122"/>
              <a:cs typeface="+mn-cs"/>
            </a:endParaRPr>
          </a:p>
        </p:txBody>
      </p:sp>
      <p:sp>
        <p:nvSpPr>
          <p:cNvPr id="36" name="PA-文本框 35"/>
          <p:cNvSpPr txBox="1"/>
          <p:nvPr>
            <p:custDataLst>
              <p:tags r:id="rId12"/>
            </p:custDataLst>
          </p:nvPr>
        </p:nvSpPr>
        <p:spPr>
          <a:xfrm rot="18814995">
            <a:off x="3431540" y="2091055"/>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聚合多支付方式，使用便利</a:t>
            </a:r>
            <a:endPar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1" name="PA-圆角矩形 10"/>
          <p:cNvSpPr/>
          <p:nvPr>
            <p:custDataLst>
              <p:tags r:id="rId13"/>
            </p:custDataLst>
          </p:nvPr>
        </p:nvSpPr>
        <p:spPr>
          <a:xfrm>
            <a:off x="562610" y="2249170"/>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标准化服务</a:t>
            </a:r>
            <a:endPar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3" name="PA-圆角矩形 12"/>
          <p:cNvSpPr/>
          <p:nvPr>
            <p:custDataLst>
              <p:tags r:id="rId14"/>
            </p:custDataLst>
          </p:nvPr>
        </p:nvSpPr>
        <p:spPr>
          <a:xfrm>
            <a:off x="427355" y="2701290"/>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持续聚合多渠道</a:t>
            </a:r>
            <a:endPar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42" name="PA-等腰三角形 41"/>
          <p:cNvSpPr/>
          <p:nvPr>
            <p:custDataLst>
              <p:tags r:id="rId15"/>
            </p:custDataLst>
          </p:nvPr>
        </p:nvSpPr>
        <p:spPr>
          <a:xfrm rot="7846036">
            <a:off x="2449830" y="2997200"/>
            <a:ext cx="356870" cy="307975"/>
          </a:xfrm>
          <a:prstGeom prst="triangle">
            <a:avLst/>
          </a:prstGeom>
          <a:gradFill>
            <a:gsLst>
              <a:gs pos="0">
                <a:srgbClr val="6C75F6"/>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PA-椭圆 15"/>
          <p:cNvSpPr/>
          <p:nvPr>
            <p:custDataLst>
              <p:tags r:id="rId16"/>
            </p:custDataLst>
          </p:nvPr>
        </p:nvSpPr>
        <p:spPr>
          <a:xfrm>
            <a:off x="1851660" y="2407920"/>
            <a:ext cx="819785" cy="819785"/>
          </a:xfrm>
          <a:prstGeom prst="ellipse">
            <a:avLst/>
          </a:prstGeom>
          <a:gradFill>
            <a:gsLst>
              <a:gs pos="0">
                <a:srgbClr val="6C75F6">
                  <a:alpha val="90000"/>
                </a:srgbClr>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lnSpcReduction="10000"/>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收银台</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46" name="组合 45"/>
          <p:cNvGrpSpPr/>
          <p:nvPr/>
        </p:nvGrpSpPr>
        <p:grpSpPr>
          <a:xfrm>
            <a:off x="1851509" y="4294505"/>
            <a:ext cx="999641" cy="830220"/>
            <a:chOff x="3092477" y="4912426"/>
            <a:chExt cx="999734" cy="829962"/>
          </a:xfrm>
        </p:grpSpPr>
        <p:sp>
          <p:nvSpPr>
            <p:cNvPr id="43" name="PA-等腰三角形 42"/>
            <p:cNvSpPr/>
            <p:nvPr>
              <p:custDataLst>
                <p:tags r:id="rId17"/>
              </p:custDataLst>
            </p:nvPr>
          </p:nvSpPr>
          <p:spPr>
            <a:xfrm rot="3435216">
              <a:off x="3759772" y="4937051"/>
              <a:ext cx="357064" cy="307814"/>
            </a:xfrm>
            <a:prstGeom prst="triangle">
              <a:avLst/>
            </a:prstGeom>
            <a:gradFill>
              <a:gsLst>
                <a:gs pos="0">
                  <a:srgbClr val="6C75F6"/>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 name="PA-椭圆 18"/>
            <p:cNvSpPr/>
            <p:nvPr>
              <p:custDataLst>
                <p:tags r:id="rId18"/>
              </p:custDataLst>
            </p:nvPr>
          </p:nvSpPr>
          <p:spPr>
            <a:xfrm>
              <a:off x="3092477" y="4922674"/>
              <a:ext cx="819714" cy="819714"/>
            </a:xfrm>
            <a:prstGeom prst="ellipse">
              <a:avLst/>
            </a:prstGeom>
            <a:gradFill>
              <a:gsLst>
                <a:gs pos="0">
                  <a:srgbClr val="6C75F6">
                    <a:alpha val="90000"/>
                  </a:srgbClr>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路由</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44" name="PA-椭圆 43"/>
          <p:cNvSpPr/>
          <p:nvPr>
            <p:custDataLst>
              <p:tags r:id="rId19"/>
            </p:custDataLst>
          </p:nvPr>
        </p:nvSpPr>
        <p:spPr>
          <a:xfrm>
            <a:off x="2738120" y="1639570"/>
            <a:ext cx="4272280" cy="4272915"/>
          </a:xfrm>
          <a:prstGeom prst="ellipse">
            <a:avLst/>
          </a:prstGeom>
          <a:noFill/>
          <a:ln>
            <a:gradFill flip="none" rotWithShape="1">
              <a:gsLst>
                <a:gs pos="0">
                  <a:srgbClr val="0070C0"/>
                </a:gs>
                <a:gs pos="81000">
                  <a:srgbClr val="0070C0">
                    <a:alpha val="0"/>
                  </a:srgbClr>
                </a:gs>
                <a:gs pos="16000">
                  <a:srgbClr val="0070C0">
                    <a:alpha val="0"/>
                  </a:srgbClr>
                </a:gs>
                <a:gs pos="100000">
                  <a:srgbClr val="0070C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0" name="PA-等腰三角形 49"/>
          <p:cNvSpPr/>
          <p:nvPr>
            <p:custDataLst>
              <p:tags r:id="rId20"/>
            </p:custDataLst>
          </p:nvPr>
        </p:nvSpPr>
        <p:spPr>
          <a:xfrm rot="5243600">
            <a:off x="7778115" y="3457575"/>
            <a:ext cx="356870" cy="307975"/>
          </a:xfrm>
          <a:prstGeom prst="triangl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1" name="PA-椭圆 50"/>
          <p:cNvSpPr/>
          <p:nvPr>
            <p:custDataLst>
              <p:tags r:id="rId21"/>
            </p:custDataLst>
          </p:nvPr>
        </p:nvSpPr>
        <p:spPr>
          <a:xfrm>
            <a:off x="7046595" y="3214370"/>
            <a:ext cx="819785" cy="819785"/>
          </a:xfrm>
          <a:prstGeom prst="ellipse">
            <a:avLst/>
          </a:prstGeom>
          <a:gradFill>
            <a:gsLst>
              <a:gs pos="0">
                <a:srgbClr val="2C9CF0"/>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lnSpcReduction="10000"/>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技术集成</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2" name="PA-圆角矩形 51"/>
          <p:cNvSpPr/>
          <p:nvPr>
            <p:custDataLst>
              <p:tags r:id="rId22"/>
            </p:custDataLst>
          </p:nvPr>
        </p:nvSpPr>
        <p:spPr>
          <a:xfrm>
            <a:off x="6904990" y="2809875"/>
            <a:ext cx="994410"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更稳定</a:t>
            </a:r>
            <a:endPar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3" name="PA-圆角矩形 52"/>
          <p:cNvSpPr/>
          <p:nvPr>
            <p:custDataLst>
              <p:tags r:id="rId23"/>
            </p:custDataLst>
          </p:nvPr>
        </p:nvSpPr>
        <p:spPr>
          <a:xfrm>
            <a:off x="6929120" y="4127500"/>
            <a:ext cx="994410"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更高效</a:t>
            </a:r>
            <a:endPar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4" name="PA-文本框 73"/>
          <p:cNvSpPr txBox="1"/>
          <p:nvPr>
            <p:custDataLst>
              <p:tags r:id="rId24"/>
            </p:custDataLst>
          </p:nvPr>
        </p:nvSpPr>
        <p:spPr>
          <a:xfrm rot="2843578">
            <a:off x="3226435" y="2084070"/>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自带订单、商品展示，免前端交互设计</a:t>
            </a:r>
            <a:endPar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5" name="PA-文本框 73"/>
          <p:cNvSpPr txBox="1"/>
          <p:nvPr>
            <p:custDataLst>
              <p:tags r:id="rId25"/>
            </p:custDataLst>
          </p:nvPr>
        </p:nvSpPr>
        <p:spPr>
          <a:xfrm rot="13500000">
            <a:off x="3364230" y="2015490"/>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底层能力，适配各模式产品</a:t>
            </a:r>
            <a:endParaRPr kumimoji="0" lang="zh-CN" altLang="en-US" sz="1200" b="0"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6" name="PA-圆角矩形 55"/>
          <p:cNvSpPr/>
          <p:nvPr>
            <p:custDataLst>
              <p:tags r:id="rId26"/>
            </p:custDataLst>
          </p:nvPr>
        </p:nvSpPr>
        <p:spPr>
          <a:xfrm>
            <a:off x="8454390" y="1858010"/>
            <a:ext cx="1431290" cy="3877310"/>
          </a:xfrm>
          <a:prstGeom prst="roundRect">
            <a:avLst>
              <a:gd name="adj" fmla="val 9569"/>
            </a:avLst>
          </a:prstGeom>
          <a:gradFill flip="none" rotWithShape="1">
            <a:gsLst>
              <a:gs pos="0">
                <a:srgbClr val="256AF7">
                  <a:lumMod val="88000"/>
                  <a:lumOff val="12000"/>
                  <a:alpha val="88000"/>
                </a:srgbClr>
              </a:gs>
              <a:gs pos="100000">
                <a:srgbClr val="6336F8">
                  <a:alpha val="10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iconfont-11143-5261371"/>
          <p:cNvSpPr/>
          <p:nvPr>
            <p:custDataLst>
              <p:tags r:id="rId27"/>
            </p:custDataLst>
          </p:nvPr>
        </p:nvSpPr>
        <p:spPr>
          <a:xfrm>
            <a:off x="8890000" y="2396490"/>
            <a:ext cx="574040" cy="609600"/>
          </a:xfrm>
          <a:custGeom>
            <a:avLst/>
            <a:gdLst>
              <a:gd name="connsiteX0" fmla="*/ 152400 w 574072"/>
              <a:gd name="connsiteY0" fmla="*/ 523244 h 609586"/>
              <a:gd name="connsiteX1" fmla="*/ 152400 w 574072"/>
              <a:gd name="connsiteY1" fmla="*/ 591822 h 609586"/>
              <a:gd name="connsiteX2" fmla="*/ 254032 w 574072"/>
              <a:gd name="connsiteY2" fmla="*/ 591822 h 609586"/>
              <a:gd name="connsiteX3" fmla="*/ 254032 w 574072"/>
              <a:gd name="connsiteY3" fmla="*/ 523244 h 609586"/>
              <a:gd name="connsiteX4" fmla="*/ 396181 w 574072"/>
              <a:gd name="connsiteY4" fmla="*/ 464749 h 609586"/>
              <a:gd name="connsiteX5" fmla="*/ 464754 w 574072"/>
              <a:gd name="connsiteY5" fmla="*/ 464749 h 609586"/>
              <a:gd name="connsiteX6" fmla="*/ 464754 w 574072"/>
              <a:gd name="connsiteY6" fmla="*/ 482510 h 609586"/>
              <a:gd name="connsiteX7" fmla="*/ 396181 w 574072"/>
              <a:gd name="connsiteY7" fmla="*/ 482510 h 609586"/>
              <a:gd name="connsiteX8" fmla="*/ 218414 w 574072"/>
              <a:gd name="connsiteY8" fmla="*/ 464749 h 609586"/>
              <a:gd name="connsiteX9" fmla="*/ 294606 w 574072"/>
              <a:gd name="connsiteY9" fmla="*/ 464749 h 609586"/>
              <a:gd name="connsiteX10" fmla="*/ 294606 w 574072"/>
              <a:gd name="connsiteY10" fmla="*/ 482510 h 609586"/>
              <a:gd name="connsiteX11" fmla="*/ 218414 w 574072"/>
              <a:gd name="connsiteY11" fmla="*/ 482510 h 609586"/>
              <a:gd name="connsiteX12" fmla="*/ 109220 w 574072"/>
              <a:gd name="connsiteY12" fmla="*/ 464749 h 609586"/>
              <a:gd name="connsiteX13" fmla="*/ 185413 w 574072"/>
              <a:gd name="connsiteY13" fmla="*/ 464749 h 609586"/>
              <a:gd name="connsiteX14" fmla="*/ 185413 w 574072"/>
              <a:gd name="connsiteY14" fmla="*/ 482510 h 609586"/>
              <a:gd name="connsiteX15" fmla="*/ 109220 w 574072"/>
              <a:gd name="connsiteY15" fmla="*/ 482510 h 609586"/>
              <a:gd name="connsiteX16" fmla="*/ 396181 w 574072"/>
              <a:gd name="connsiteY16" fmla="*/ 413941 h 609586"/>
              <a:gd name="connsiteX17" fmla="*/ 464754 w 574072"/>
              <a:gd name="connsiteY17" fmla="*/ 413941 h 609586"/>
              <a:gd name="connsiteX18" fmla="*/ 464754 w 574072"/>
              <a:gd name="connsiteY18" fmla="*/ 431750 h 609586"/>
              <a:gd name="connsiteX19" fmla="*/ 396181 w 574072"/>
              <a:gd name="connsiteY19" fmla="*/ 431750 h 609586"/>
              <a:gd name="connsiteX20" fmla="*/ 218414 w 574072"/>
              <a:gd name="connsiteY20" fmla="*/ 413941 h 609586"/>
              <a:gd name="connsiteX21" fmla="*/ 294606 w 574072"/>
              <a:gd name="connsiteY21" fmla="*/ 413941 h 609586"/>
              <a:gd name="connsiteX22" fmla="*/ 294606 w 574072"/>
              <a:gd name="connsiteY22" fmla="*/ 431750 h 609586"/>
              <a:gd name="connsiteX23" fmla="*/ 218414 w 574072"/>
              <a:gd name="connsiteY23" fmla="*/ 431750 h 609586"/>
              <a:gd name="connsiteX24" fmla="*/ 109220 w 574072"/>
              <a:gd name="connsiteY24" fmla="*/ 413941 h 609586"/>
              <a:gd name="connsiteX25" fmla="*/ 185413 w 574072"/>
              <a:gd name="connsiteY25" fmla="*/ 413941 h 609586"/>
              <a:gd name="connsiteX26" fmla="*/ 185413 w 574072"/>
              <a:gd name="connsiteY26" fmla="*/ 431750 h 609586"/>
              <a:gd name="connsiteX27" fmla="*/ 109220 w 574072"/>
              <a:gd name="connsiteY27" fmla="*/ 431750 h 609586"/>
              <a:gd name="connsiteX28" fmla="*/ 396181 w 574072"/>
              <a:gd name="connsiteY28" fmla="*/ 363181 h 609586"/>
              <a:gd name="connsiteX29" fmla="*/ 464754 w 574072"/>
              <a:gd name="connsiteY29" fmla="*/ 363181 h 609586"/>
              <a:gd name="connsiteX30" fmla="*/ 464754 w 574072"/>
              <a:gd name="connsiteY30" fmla="*/ 380942 h 609586"/>
              <a:gd name="connsiteX31" fmla="*/ 396181 w 574072"/>
              <a:gd name="connsiteY31" fmla="*/ 380942 h 609586"/>
              <a:gd name="connsiteX32" fmla="*/ 218414 w 574072"/>
              <a:gd name="connsiteY32" fmla="*/ 363181 h 609586"/>
              <a:gd name="connsiteX33" fmla="*/ 294606 w 574072"/>
              <a:gd name="connsiteY33" fmla="*/ 363181 h 609586"/>
              <a:gd name="connsiteX34" fmla="*/ 294606 w 574072"/>
              <a:gd name="connsiteY34" fmla="*/ 380942 h 609586"/>
              <a:gd name="connsiteX35" fmla="*/ 218414 w 574072"/>
              <a:gd name="connsiteY35" fmla="*/ 380942 h 609586"/>
              <a:gd name="connsiteX36" fmla="*/ 109220 w 574072"/>
              <a:gd name="connsiteY36" fmla="*/ 363181 h 609586"/>
              <a:gd name="connsiteX37" fmla="*/ 185413 w 574072"/>
              <a:gd name="connsiteY37" fmla="*/ 363181 h 609586"/>
              <a:gd name="connsiteX38" fmla="*/ 185413 w 574072"/>
              <a:gd name="connsiteY38" fmla="*/ 380942 h 609586"/>
              <a:gd name="connsiteX39" fmla="*/ 109220 w 574072"/>
              <a:gd name="connsiteY39" fmla="*/ 380942 h 609586"/>
              <a:gd name="connsiteX40" fmla="*/ 396181 w 574072"/>
              <a:gd name="connsiteY40" fmla="*/ 312373 h 609586"/>
              <a:gd name="connsiteX41" fmla="*/ 464754 w 574072"/>
              <a:gd name="connsiteY41" fmla="*/ 312373 h 609586"/>
              <a:gd name="connsiteX42" fmla="*/ 464754 w 574072"/>
              <a:gd name="connsiteY42" fmla="*/ 330134 h 609586"/>
              <a:gd name="connsiteX43" fmla="*/ 396181 w 574072"/>
              <a:gd name="connsiteY43" fmla="*/ 330134 h 609586"/>
              <a:gd name="connsiteX44" fmla="*/ 218414 w 574072"/>
              <a:gd name="connsiteY44" fmla="*/ 312373 h 609586"/>
              <a:gd name="connsiteX45" fmla="*/ 294606 w 574072"/>
              <a:gd name="connsiteY45" fmla="*/ 312373 h 609586"/>
              <a:gd name="connsiteX46" fmla="*/ 294606 w 574072"/>
              <a:gd name="connsiteY46" fmla="*/ 330134 h 609586"/>
              <a:gd name="connsiteX47" fmla="*/ 218414 w 574072"/>
              <a:gd name="connsiteY47" fmla="*/ 330134 h 609586"/>
              <a:gd name="connsiteX48" fmla="*/ 109220 w 574072"/>
              <a:gd name="connsiteY48" fmla="*/ 312373 h 609586"/>
              <a:gd name="connsiteX49" fmla="*/ 185413 w 574072"/>
              <a:gd name="connsiteY49" fmla="*/ 312373 h 609586"/>
              <a:gd name="connsiteX50" fmla="*/ 185413 w 574072"/>
              <a:gd name="connsiteY50" fmla="*/ 330134 h 609586"/>
              <a:gd name="connsiteX51" fmla="*/ 109220 w 574072"/>
              <a:gd name="connsiteY51" fmla="*/ 330134 h 609586"/>
              <a:gd name="connsiteX52" fmla="*/ 396181 w 574072"/>
              <a:gd name="connsiteY52" fmla="*/ 261565 h 609586"/>
              <a:gd name="connsiteX53" fmla="*/ 464754 w 574072"/>
              <a:gd name="connsiteY53" fmla="*/ 261565 h 609586"/>
              <a:gd name="connsiteX54" fmla="*/ 464754 w 574072"/>
              <a:gd name="connsiteY54" fmla="*/ 279374 h 609586"/>
              <a:gd name="connsiteX55" fmla="*/ 396181 w 574072"/>
              <a:gd name="connsiteY55" fmla="*/ 279374 h 609586"/>
              <a:gd name="connsiteX56" fmla="*/ 218414 w 574072"/>
              <a:gd name="connsiteY56" fmla="*/ 261565 h 609586"/>
              <a:gd name="connsiteX57" fmla="*/ 294606 w 574072"/>
              <a:gd name="connsiteY57" fmla="*/ 261565 h 609586"/>
              <a:gd name="connsiteX58" fmla="*/ 294606 w 574072"/>
              <a:gd name="connsiteY58" fmla="*/ 279374 h 609586"/>
              <a:gd name="connsiteX59" fmla="*/ 218414 w 574072"/>
              <a:gd name="connsiteY59" fmla="*/ 279374 h 609586"/>
              <a:gd name="connsiteX60" fmla="*/ 109220 w 574072"/>
              <a:gd name="connsiteY60" fmla="*/ 261565 h 609586"/>
              <a:gd name="connsiteX61" fmla="*/ 185413 w 574072"/>
              <a:gd name="connsiteY61" fmla="*/ 261565 h 609586"/>
              <a:gd name="connsiteX62" fmla="*/ 185413 w 574072"/>
              <a:gd name="connsiteY62" fmla="*/ 279374 h 609586"/>
              <a:gd name="connsiteX63" fmla="*/ 109220 w 574072"/>
              <a:gd name="connsiteY63" fmla="*/ 279374 h 609586"/>
              <a:gd name="connsiteX64" fmla="*/ 396181 w 574072"/>
              <a:gd name="connsiteY64" fmla="*/ 210805 h 609586"/>
              <a:gd name="connsiteX65" fmla="*/ 464754 w 574072"/>
              <a:gd name="connsiteY65" fmla="*/ 210805 h 609586"/>
              <a:gd name="connsiteX66" fmla="*/ 464754 w 574072"/>
              <a:gd name="connsiteY66" fmla="*/ 228566 h 609586"/>
              <a:gd name="connsiteX67" fmla="*/ 396181 w 574072"/>
              <a:gd name="connsiteY67" fmla="*/ 228566 h 609586"/>
              <a:gd name="connsiteX68" fmla="*/ 218414 w 574072"/>
              <a:gd name="connsiteY68" fmla="*/ 210805 h 609586"/>
              <a:gd name="connsiteX69" fmla="*/ 294606 w 574072"/>
              <a:gd name="connsiteY69" fmla="*/ 210805 h 609586"/>
              <a:gd name="connsiteX70" fmla="*/ 294606 w 574072"/>
              <a:gd name="connsiteY70" fmla="*/ 228566 h 609586"/>
              <a:gd name="connsiteX71" fmla="*/ 218414 w 574072"/>
              <a:gd name="connsiteY71" fmla="*/ 228566 h 609586"/>
              <a:gd name="connsiteX72" fmla="*/ 109220 w 574072"/>
              <a:gd name="connsiteY72" fmla="*/ 210805 h 609586"/>
              <a:gd name="connsiteX73" fmla="*/ 185413 w 574072"/>
              <a:gd name="connsiteY73" fmla="*/ 210805 h 609586"/>
              <a:gd name="connsiteX74" fmla="*/ 185413 w 574072"/>
              <a:gd name="connsiteY74" fmla="*/ 228566 h 609586"/>
              <a:gd name="connsiteX75" fmla="*/ 109220 w 574072"/>
              <a:gd name="connsiteY75" fmla="*/ 228566 h 609586"/>
              <a:gd name="connsiteX76" fmla="*/ 363236 w 574072"/>
              <a:gd name="connsiteY76" fmla="*/ 170160 h 609586"/>
              <a:gd name="connsiteX77" fmla="*/ 355616 w 574072"/>
              <a:gd name="connsiteY77" fmla="*/ 177780 h 609586"/>
              <a:gd name="connsiteX78" fmla="*/ 355616 w 574072"/>
              <a:gd name="connsiteY78" fmla="*/ 584203 h 609586"/>
              <a:gd name="connsiteX79" fmla="*/ 363236 w 574072"/>
              <a:gd name="connsiteY79" fmla="*/ 591822 h 609586"/>
              <a:gd name="connsiteX80" fmla="*/ 497872 w 574072"/>
              <a:gd name="connsiteY80" fmla="*/ 591822 h 609586"/>
              <a:gd name="connsiteX81" fmla="*/ 505492 w 574072"/>
              <a:gd name="connsiteY81" fmla="*/ 584203 h 609586"/>
              <a:gd name="connsiteX82" fmla="*/ 505492 w 574072"/>
              <a:gd name="connsiteY82" fmla="*/ 177780 h 609586"/>
              <a:gd name="connsiteX83" fmla="*/ 497872 w 574072"/>
              <a:gd name="connsiteY83" fmla="*/ 170160 h 609586"/>
              <a:gd name="connsiteX84" fmla="*/ 218414 w 574072"/>
              <a:gd name="connsiteY84" fmla="*/ 159997 h 609586"/>
              <a:gd name="connsiteX85" fmla="*/ 294606 w 574072"/>
              <a:gd name="connsiteY85" fmla="*/ 159997 h 609586"/>
              <a:gd name="connsiteX86" fmla="*/ 294606 w 574072"/>
              <a:gd name="connsiteY86" fmla="*/ 177758 h 609586"/>
              <a:gd name="connsiteX87" fmla="*/ 218414 w 574072"/>
              <a:gd name="connsiteY87" fmla="*/ 177758 h 609586"/>
              <a:gd name="connsiteX88" fmla="*/ 109220 w 574072"/>
              <a:gd name="connsiteY88" fmla="*/ 159997 h 609586"/>
              <a:gd name="connsiteX89" fmla="*/ 185413 w 574072"/>
              <a:gd name="connsiteY89" fmla="*/ 159997 h 609586"/>
              <a:gd name="connsiteX90" fmla="*/ 185413 w 574072"/>
              <a:gd name="connsiteY90" fmla="*/ 177758 h 609586"/>
              <a:gd name="connsiteX91" fmla="*/ 109220 w 574072"/>
              <a:gd name="connsiteY91" fmla="*/ 177758 h 609586"/>
              <a:gd name="connsiteX92" fmla="*/ 218414 w 574072"/>
              <a:gd name="connsiteY92" fmla="*/ 109189 h 609586"/>
              <a:gd name="connsiteX93" fmla="*/ 294606 w 574072"/>
              <a:gd name="connsiteY93" fmla="*/ 109189 h 609586"/>
              <a:gd name="connsiteX94" fmla="*/ 294606 w 574072"/>
              <a:gd name="connsiteY94" fmla="*/ 126998 h 609586"/>
              <a:gd name="connsiteX95" fmla="*/ 218414 w 574072"/>
              <a:gd name="connsiteY95" fmla="*/ 126998 h 609586"/>
              <a:gd name="connsiteX96" fmla="*/ 109220 w 574072"/>
              <a:gd name="connsiteY96" fmla="*/ 109189 h 609586"/>
              <a:gd name="connsiteX97" fmla="*/ 185413 w 574072"/>
              <a:gd name="connsiteY97" fmla="*/ 109189 h 609586"/>
              <a:gd name="connsiteX98" fmla="*/ 185413 w 574072"/>
              <a:gd name="connsiteY98" fmla="*/ 126998 h 609586"/>
              <a:gd name="connsiteX99" fmla="*/ 109220 w 574072"/>
              <a:gd name="connsiteY99" fmla="*/ 126998 h 609586"/>
              <a:gd name="connsiteX100" fmla="*/ 218414 w 574072"/>
              <a:gd name="connsiteY100" fmla="*/ 58429 h 609586"/>
              <a:gd name="connsiteX101" fmla="*/ 294606 w 574072"/>
              <a:gd name="connsiteY101" fmla="*/ 58429 h 609586"/>
              <a:gd name="connsiteX102" fmla="*/ 294606 w 574072"/>
              <a:gd name="connsiteY102" fmla="*/ 76190 h 609586"/>
              <a:gd name="connsiteX103" fmla="*/ 218414 w 574072"/>
              <a:gd name="connsiteY103" fmla="*/ 76190 h 609586"/>
              <a:gd name="connsiteX104" fmla="*/ 109220 w 574072"/>
              <a:gd name="connsiteY104" fmla="*/ 58429 h 609586"/>
              <a:gd name="connsiteX105" fmla="*/ 185413 w 574072"/>
              <a:gd name="connsiteY105" fmla="*/ 58429 h 609586"/>
              <a:gd name="connsiteX106" fmla="*/ 185413 w 574072"/>
              <a:gd name="connsiteY106" fmla="*/ 76190 h 609586"/>
              <a:gd name="connsiteX107" fmla="*/ 109220 w 574072"/>
              <a:gd name="connsiteY107" fmla="*/ 76190 h 609586"/>
              <a:gd name="connsiteX108" fmla="*/ 73676 w 574072"/>
              <a:gd name="connsiteY108" fmla="*/ 17764 h 609586"/>
              <a:gd name="connsiteX109" fmla="*/ 66056 w 574072"/>
              <a:gd name="connsiteY109" fmla="*/ 25383 h 609586"/>
              <a:gd name="connsiteX110" fmla="*/ 66056 w 574072"/>
              <a:gd name="connsiteY110" fmla="*/ 584203 h 609586"/>
              <a:gd name="connsiteX111" fmla="*/ 76200 w 574072"/>
              <a:gd name="connsiteY111" fmla="*/ 591822 h 609586"/>
              <a:gd name="connsiteX112" fmla="*/ 134636 w 574072"/>
              <a:gd name="connsiteY112" fmla="*/ 591822 h 609586"/>
              <a:gd name="connsiteX113" fmla="*/ 134636 w 574072"/>
              <a:gd name="connsiteY113" fmla="*/ 515624 h 609586"/>
              <a:gd name="connsiteX114" fmla="*/ 142256 w 574072"/>
              <a:gd name="connsiteY114" fmla="*/ 508004 h 609586"/>
              <a:gd name="connsiteX115" fmla="*/ 264176 w 574072"/>
              <a:gd name="connsiteY115" fmla="*/ 508004 h 609586"/>
              <a:gd name="connsiteX116" fmla="*/ 271796 w 574072"/>
              <a:gd name="connsiteY116" fmla="*/ 515624 h 609586"/>
              <a:gd name="connsiteX117" fmla="*/ 271796 w 574072"/>
              <a:gd name="connsiteY117" fmla="*/ 591822 h 609586"/>
              <a:gd name="connsiteX118" fmla="*/ 330232 w 574072"/>
              <a:gd name="connsiteY118" fmla="*/ 591822 h 609586"/>
              <a:gd name="connsiteX119" fmla="*/ 337852 w 574072"/>
              <a:gd name="connsiteY119" fmla="*/ 584203 h 609586"/>
              <a:gd name="connsiteX120" fmla="*/ 337852 w 574072"/>
              <a:gd name="connsiteY120" fmla="*/ 25383 h 609586"/>
              <a:gd name="connsiteX121" fmla="*/ 327660 w 574072"/>
              <a:gd name="connsiteY121" fmla="*/ 17764 h 609586"/>
              <a:gd name="connsiteX122" fmla="*/ 76200 w 574072"/>
              <a:gd name="connsiteY122" fmla="*/ 0 h 609586"/>
              <a:gd name="connsiteX123" fmla="*/ 330232 w 574072"/>
              <a:gd name="connsiteY123" fmla="*/ 0 h 609586"/>
              <a:gd name="connsiteX124" fmla="*/ 355616 w 574072"/>
              <a:gd name="connsiteY124" fmla="*/ 25383 h 609586"/>
              <a:gd name="connsiteX125" fmla="*/ 355616 w 574072"/>
              <a:gd name="connsiteY125" fmla="*/ 154921 h 609586"/>
              <a:gd name="connsiteX126" fmla="*/ 363236 w 574072"/>
              <a:gd name="connsiteY126" fmla="*/ 152397 h 609586"/>
              <a:gd name="connsiteX127" fmla="*/ 500396 w 574072"/>
              <a:gd name="connsiteY127" fmla="*/ 152397 h 609586"/>
              <a:gd name="connsiteX128" fmla="*/ 525780 w 574072"/>
              <a:gd name="connsiteY128" fmla="*/ 177780 h 609586"/>
              <a:gd name="connsiteX129" fmla="*/ 525780 w 574072"/>
              <a:gd name="connsiteY129" fmla="*/ 584203 h 609586"/>
              <a:gd name="connsiteX130" fmla="*/ 523256 w 574072"/>
              <a:gd name="connsiteY130" fmla="*/ 591822 h 609586"/>
              <a:gd name="connsiteX131" fmla="*/ 574072 w 574072"/>
              <a:gd name="connsiteY131" fmla="*/ 591822 h 609586"/>
              <a:gd name="connsiteX132" fmla="*/ 574072 w 574072"/>
              <a:gd name="connsiteY132" fmla="*/ 609586 h 609586"/>
              <a:gd name="connsiteX133" fmla="*/ 0 w 574072"/>
              <a:gd name="connsiteY133" fmla="*/ 609586 h 609586"/>
              <a:gd name="connsiteX134" fmla="*/ 0 w 574072"/>
              <a:gd name="connsiteY134" fmla="*/ 591822 h 609586"/>
              <a:gd name="connsiteX135" fmla="*/ 53340 w 574072"/>
              <a:gd name="connsiteY135" fmla="*/ 591822 h 609586"/>
              <a:gd name="connsiteX136" fmla="*/ 50816 w 574072"/>
              <a:gd name="connsiteY136" fmla="*/ 584203 h 609586"/>
              <a:gd name="connsiteX137" fmla="*/ 50816 w 574072"/>
              <a:gd name="connsiteY137" fmla="*/ 25383 h 609586"/>
              <a:gd name="connsiteX138" fmla="*/ 76200 w 574072"/>
              <a:gd name="connsiteY138" fmla="*/ 0 h 60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74072" h="609586">
                <a:moveTo>
                  <a:pt x="152400" y="523244"/>
                </a:moveTo>
                <a:lnTo>
                  <a:pt x="152400" y="591822"/>
                </a:lnTo>
                <a:lnTo>
                  <a:pt x="254032" y="591822"/>
                </a:lnTo>
                <a:lnTo>
                  <a:pt x="254032" y="523244"/>
                </a:lnTo>
                <a:close/>
                <a:moveTo>
                  <a:pt x="396181" y="464749"/>
                </a:moveTo>
                <a:lnTo>
                  <a:pt x="464754" y="464749"/>
                </a:lnTo>
                <a:lnTo>
                  <a:pt x="464754" y="482510"/>
                </a:lnTo>
                <a:lnTo>
                  <a:pt x="396181" y="482510"/>
                </a:lnTo>
                <a:close/>
                <a:moveTo>
                  <a:pt x="218414" y="464749"/>
                </a:moveTo>
                <a:lnTo>
                  <a:pt x="294606" y="464749"/>
                </a:lnTo>
                <a:lnTo>
                  <a:pt x="294606" y="482510"/>
                </a:lnTo>
                <a:lnTo>
                  <a:pt x="218414" y="482510"/>
                </a:lnTo>
                <a:close/>
                <a:moveTo>
                  <a:pt x="109220" y="464749"/>
                </a:moveTo>
                <a:lnTo>
                  <a:pt x="185413" y="464749"/>
                </a:lnTo>
                <a:lnTo>
                  <a:pt x="185413" y="482510"/>
                </a:lnTo>
                <a:lnTo>
                  <a:pt x="109220" y="482510"/>
                </a:lnTo>
                <a:close/>
                <a:moveTo>
                  <a:pt x="396181" y="413941"/>
                </a:moveTo>
                <a:lnTo>
                  <a:pt x="464754" y="413941"/>
                </a:lnTo>
                <a:lnTo>
                  <a:pt x="464754" y="431750"/>
                </a:lnTo>
                <a:lnTo>
                  <a:pt x="396181" y="431750"/>
                </a:lnTo>
                <a:close/>
                <a:moveTo>
                  <a:pt x="218414" y="413941"/>
                </a:moveTo>
                <a:lnTo>
                  <a:pt x="294606" y="413941"/>
                </a:lnTo>
                <a:lnTo>
                  <a:pt x="294606" y="431750"/>
                </a:lnTo>
                <a:lnTo>
                  <a:pt x="218414" y="431750"/>
                </a:lnTo>
                <a:close/>
                <a:moveTo>
                  <a:pt x="109220" y="413941"/>
                </a:moveTo>
                <a:lnTo>
                  <a:pt x="185413" y="413941"/>
                </a:lnTo>
                <a:lnTo>
                  <a:pt x="185413" y="431750"/>
                </a:lnTo>
                <a:lnTo>
                  <a:pt x="109220" y="431750"/>
                </a:lnTo>
                <a:close/>
                <a:moveTo>
                  <a:pt x="396181" y="363181"/>
                </a:moveTo>
                <a:lnTo>
                  <a:pt x="464754" y="363181"/>
                </a:lnTo>
                <a:lnTo>
                  <a:pt x="464754" y="380942"/>
                </a:lnTo>
                <a:lnTo>
                  <a:pt x="396181" y="380942"/>
                </a:lnTo>
                <a:close/>
                <a:moveTo>
                  <a:pt x="218414" y="363181"/>
                </a:moveTo>
                <a:lnTo>
                  <a:pt x="294606" y="363181"/>
                </a:lnTo>
                <a:lnTo>
                  <a:pt x="294606" y="380942"/>
                </a:lnTo>
                <a:lnTo>
                  <a:pt x="218414" y="380942"/>
                </a:lnTo>
                <a:close/>
                <a:moveTo>
                  <a:pt x="109220" y="363181"/>
                </a:moveTo>
                <a:lnTo>
                  <a:pt x="185413" y="363181"/>
                </a:lnTo>
                <a:lnTo>
                  <a:pt x="185413" y="380942"/>
                </a:lnTo>
                <a:lnTo>
                  <a:pt x="109220" y="380942"/>
                </a:lnTo>
                <a:close/>
                <a:moveTo>
                  <a:pt x="396181" y="312373"/>
                </a:moveTo>
                <a:lnTo>
                  <a:pt x="464754" y="312373"/>
                </a:lnTo>
                <a:lnTo>
                  <a:pt x="464754" y="330134"/>
                </a:lnTo>
                <a:lnTo>
                  <a:pt x="396181" y="330134"/>
                </a:lnTo>
                <a:close/>
                <a:moveTo>
                  <a:pt x="218414" y="312373"/>
                </a:moveTo>
                <a:lnTo>
                  <a:pt x="294606" y="312373"/>
                </a:lnTo>
                <a:lnTo>
                  <a:pt x="294606" y="330134"/>
                </a:lnTo>
                <a:lnTo>
                  <a:pt x="218414" y="330134"/>
                </a:lnTo>
                <a:close/>
                <a:moveTo>
                  <a:pt x="109220" y="312373"/>
                </a:moveTo>
                <a:lnTo>
                  <a:pt x="185413" y="312373"/>
                </a:lnTo>
                <a:lnTo>
                  <a:pt x="185413" y="330134"/>
                </a:lnTo>
                <a:lnTo>
                  <a:pt x="109220" y="330134"/>
                </a:lnTo>
                <a:close/>
                <a:moveTo>
                  <a:pt x="396181" y="261565"/>
                </a:moveTo>
                <a:lnTo>
                  <a:pt x="464754" y="261565"/>
                </a:lnTo>
                <a:lnTo>
                  <a:pt x="464754" y="279374"/>
                </a:lnTo>
                <a:lnTo>
                  <a:pt x="396181" y="279374"/>
                </a:lnTo>
                <a:close/>
                <a:moveTo>
                  <a:pt x="218414" y="261565"/>
                </a:moveTo>
                <a:lnTo>
                  <a:pt x="294606" y="261565"/>
                </a:lnTo>
                <a:lnTo>
                  <a:pt x="294606" y="279374"/>
                </a:lnTo>
                <a:lnTo>
                  <a:pt x="218414" y="279374"/>
                </a:lnTo>
                <a:close/>
                <a:moveTo>
                  <a:pt x="109220" y="261565"/>
                </a:moveTo>
                <a:lnTo>
                  <a:pt x="185413" y="261565"/>
                </a:lnTo>
                <a:lnTo>
                  <a:pt x="185413" y="279374"/>
                </a:lnTo>
                <a:lnTo>
                  <a:pt x="109220" y="279374"/>
                </a:lnTo>
                <a:close/>
                <a:moveTo>
                  <a:pt x="396181" y="210805"/>
                </a:moveTo>
                <a:lnTo>
                  <a:pt x="464754" y="210805"/>
                </a:lnTo>
                <a:lnTo>
                  <a:pt x="464754" y="228566"/>
                </a:lnTo>
                <a:lnTo>
                  <a:pt x="396181" y="228566"/>
                </a:lnTo>
                <a:close/>
                <a:moveTo>
                  <a:pt x="218414" y="210805"/>
                </a:moveTo>
                <a:lnTo>
                  <a:pt x="294606" y="210805"/>
                </a:lnTo>
                <a:lnTo>
                  <a:pt x="294606" y="228566"/>
                </a:lnTo>
                <a:lnTo>
                  <a:pt x="218414" y="228566"/>
                </a:lnTo>
                <a:close/>
                <a:moveTo>
                  <a:pt x="109220" y="210805"/>
                </a:moveTo>
                <a:lnTo>
                  <a:pt x="185413" y="210805"/>
                </a:lnTo>
                <a:lnTo>
                  <a:pt x="185413" y="228566"/>
                </a:lnTo>
                <a:lnTo>
                  <a:pt x="109220" y="228566"/>
                </a:lnTo>
                <a:close/>
                <a:moveTo>
                  <a:pt x="363236" y="170160"/>
                </a:moveTo>
                <a:cubicBezTo>
                  <a:pt x="358140" y="170160"/>
                  <a:pt x="355616" y="172732"/>
                  <a:pt x="355616" y="177780"/>
                </a:cubicBezTo>
                <a:lnTo>
                  <a:pt x="355616" y="584203"/>
                </a:lnTo>
                <a:cubicBezTo>
                  <a:pt x="355616" y="589251"/>
                  <a:pt x="358140" y="591822"/>
                  <a:pt x="363236" y="591822"/>
                </a:cubicBezTo>
                <a:lnTo>
                  <a:pt x="497872" y="591822"/>
                </a:lnTo>
                <a:cubicBezTo>
                  <a:pt x="502920" y="591822"/>
                  <a:pt x="505492" y="589251"/>
                  <a:pt x="505492" y="584203"/>
                </a:cubicBezTo>
                <a:lnTo>
                  <a:pt x="505492" y="177780"/>
                </a:lnTo>
                <a:cubicBezTo>
                  <a:pt x="505492" y="172732"/>
                  <a:pt x="502920" y="170160"/>
                  <a:pt x="497872" y="170160"/>
                </a:cubicBezTo>
                <a:close/>
                <a:moveTo>
                  <a:pt x="218414" y="159997"/>
                </a:moveTo>
                <a:lnTo>
                  <a:pt x="294606" y="159997"/>
                </a:lnTo>
                <a:lnTo>
                  <a:pt x="294606" y="177758"/>
                </a:lnTo>
                <a:lnTo>
                  <a:pt x="218414" y="177758"/>
                </a:lnTo>
                <a:close/>
                <a:moveTo>
                  <a:pt x="109220" y="159997"/>
                </a:moveTo>
                <a:lnTo>
                  <a:pt x="185413" y="159997"/>
                </a:lnTo>
                <a:lnTo>
                  <a:pt x="185413" y="177758"/>
                </a:lnTo>
                <a:lnTo>
                  <a:pt x="109220" y="177758"/>
                </a:lnTo>
                <a:close/>
                <a:moveTo>
                  <a:pt x="218414" y="109189"/>
                </a:moveTo>
                <a:lnTo>
                  <a:pt x="294606" y="109189"/>
                </a:lnTo>
                <a:lnTo>
                  <a:pt x="294606" y="126998"/>
                </a:lnTo>
                <a:lnTo>
                  <a:pt x="218414" y="126998"/>
                </a:lnTo>
                <a:close/>
                <a:moveTo>
                  <a:pt x="109220" y="109189"/>
                </a:moveTo>
                <a:lnTo>
                  <a:pt x="185413" y="109189"/>
                </a:lnTo>
                <a:lnTo>
                  <a:pt x="185413" y="126998"/>
                </a:lnTo>
                <a:lnTo>
                  <a:pt x="109220" y="126998"/>
                </a:lnTo>
                <a:close/>
                <a:moveTo>
                  <a:pt x="218414" y="58429"/>
                </a:moveTo>
                <a:lnTo>
                  <a:pt x="294606" y="58429"/>
                </a:lnTo>
                <a:lnTo>
                  <a:pt x="294606" y="76190"/>
                </a:lnTo>
                <a:lnTo>
                  <a:pt x="218414" y="76190"/>
                </a:lnTo>
                <a:close/>
                <a:moveTo>
                  <a:pt x="109220" y="58429"/>
                </a:moveTo>
                <a:lnTo>
                  <a:pt x="185413" y="58429"/>
                </a:lnTo>
                <a:lnTo>
                  <a:pt x="185413" y="76190"/>
                </a:lnTo>
                <a:lnTo>
                  <a:pt x="109220" y="76190"/>
                </a:lnTo>
                <a:close/>
                <a:moveTo>
                  <a:pt x="73676" y="17764"/>
                </a:moveTo>
                <a:cubicBezTo>
                  <a:pt x="68580" y="17764"/>
                  <a:pt x="66056" y="20335"/>
                  <a:pt x="66056" y="25383"/>
                </a:cubicBezTo>
                <a:lnTo>
                  <a:pt x="66056" y="584203"/>
                </a:lnTo>
                <a:cubicBezTo>
                  <a:pt x="66056" y="589251"/>
                  <a:pt x="71152" y="591822"/>
                  <a:pt x="76200" y="591822"/>
                </a:cubicBezTo>
                <a:lnTo>
                  <a:pt x="134636" y="591822"/>
                </a:lnTo>
                <a:lnTo>
                  <a:pt x="134636" y="515624"/>
                </a:lnTo>
                <a:cubicBezTo>
                  <a:pt x="134636" y="510528"/>
                  <a:pt x="137160" y="508004"/>
                  <a:pt x="142256" y="508004"/>
                </a:cubicBezTo>
                <a:lnTo>
                  <a:pt x="264176" y="508004"/>
                </a:lnTo>
                <a:cubicBezTo>
                  <a:pt x="269272" y="508004"/>
                  <a:pt x="271796" y="510528"/>
                  <a:pt x="271796" y="515624"/>
                </a:cubicBezTo>
                <a:lnTo>
                  <a:pt x="271796" y="591822"/>
                </a:lnTo>
                <a:lnTo>
                  <a:pt x="330232" y="591822"/>
                </a:lnTo>
                <a:cubicBezTo>
                  <a:pt x="335280" y="591822"/>
                  <a:pt x="337852" y="589251"/>
                  <a:pt x="337852" y="584203"/>
                </a:cubicBezTo>
                <a:lnTo>
                  <a:pt x="337852" y="25383"/>
                </a:lnTo>
                <a:cubicBezTo>
                  <a:pt x="337852" y="20335"/>
                  <a:pt x="335280" y="17764"/>
                  <a:pt x="327660" y="17764"/>
                </a:cubicBezTo>
                <a:close/>
                <a:moveTo>
                  <a:pt x="76200" y="0"/>
                </a:moveTo>
                <a:lnTo>
                  <a:pt x="330232" y="0"/>
                </a:lnTo>
                <a:cubicBezTo>
                  <a:pt x="345472" y="0"/>
                  <a:pt x="355616" y="10144"/>
                  <a:pt x="355616" y="25383"/>
                </a:cubicBezTo>
                <a:lnTo>
                  <a:pt x="355616" y="154921"/>
                </a:lnTo>
                <a:cubicBezTo>
                  <a:pt x="358140" y="152397"/>
                  <a:pt x="360712" y="152397"/>
                  <a:pt x="363236" y="152397"/>
                </a:cubicBezTo>
                <a:lnTo>
                  <a:pt x="500396" y="152397"/>
                </a:lnTo>
                <a:cubicBezTo>
                  <a:pt x="515636" y="152397"/>
                  <a:pt x="525780" y="162541"/>
                  <a:pt x="525780" y="177780"/>
                </a:cubicBezTo>
                <a:lnTo>
                  <a:pt x="525780" y="584203"/>
                </a:lnTo>
                <a:cubicBezTo>
                  <a:pt x="525780" y="586727"/>
                  <a:pt x="523256" y="589251"/>
                  <a:pt x="523256" y="591822"/>
                </a:cubicBezTo>
                <a:lnTo>
                  <a:pt x="574072" y="591822"/>
                </a:lnTo>
                <a:lnTo>
                  <a:pt x="574072" y="609586"/>
                </a:lnTo>
                <a:lnTo>
                  <a:pt x="0" y="609586"/>
                </a:lnTo>
                <a:lnTo>
                  <a:pt x="0" y="591822"/>
                </a:lnTo>
                <a:lnTo>
                  <a:pt x="53340" y="591822"/>
                </a:lnTo>
                <a:cubicBezTo>
                  <a:pt x="50816" y="589251"/>
                  <a:pt x="50816" y="586727"/>
                  <a:pt x="50816" y="584203"/>
                </a:cubicBezTo>
                <a:lnTo>
                  <a:pt x="50816" y="25383"/>
                </a:lnTo>
                <a:cubicBezTo>
                  <a:pt x="50816" y="10144"/>
                  <a:pt x="60960" y="0"/>
                  <a:pt x="7620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9" name="PA-文本框 59"/>
          <p:cNvSpPr txBox="1"/>
          <p:nvPr>
            <p:custDataLst>
              <p:tags r:id="rId28"/>
            </p:custDataLst>
          </p:nvPr>
        </p:nvSpPr>
        <p:spPr>
          <a:xfrm>
            <a:off x="8622030" y="3307715"/>
            <a:ext cx="1149985" cy="606425"/>
          </a:xfrm>
          <a:prstGeom prst="rect">
            <a:avLst/>
          </a:prstGeom>
          <a:noFill/>
        </p:spPr>
        <p:txBody>
          <a:bodyPr wrap="square">
            <a:noAutofit/>
          </a:bodyPr>
          <a:lstStyle/>
          <a:p>
            <a:pPr marL="0" marR="0" lvl="0" indent="0" algn="ctr" defTabSz="914400" rtl="0" eaLnBrk="1" fontAlgn="auto" latinLnBrk="0" hangingPunct="1">
              <a:lnSpc>
                <a:spcPct val="125000"/>
              </a:lnSpc>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强化底座智能服务能力</a:t>
            </a:r>
            <a:endPar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0" name="PA-文本框 60"/>
          <p:cNvSpPr txBox="1"/>
          <p:nvPr>
            <p:custDataLst>
              <p:tags r:id="rId29"/>
            </p:custDataLst>
          </p:nvPr>
        </p:nvSpPr>
        <p:spPr>
          <a:xfrm>
            <a:off x="8711565" y="4131945"/>
            <a:ext cx="960120" cy="606425"/>
          </a:xfrm>
          <a:prstGeom prst="rect">
            <a:avLst/>
          </a:prstGeom>
          <a:noFill/>
        </p:spPr>
        <p:txBody>
          <a:bodyPr wrap="square">
            <a:noAutofit/>
          </a:bodyPr>
          <a:lstStyle/>
          <a:p>
            <a:pPr marL="0" marR="0" lvl="0" indent="0" algn="ctr" defTabSz="914400" rtl="0" eaLnBrk="1" fontAlgn="auto" latinLnBrk="0" hangingPunct="1">
              <a:lnSpc>
                <a:spcPct val="125000"/>
              </a:lnSpc>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助力企业降本增效</a:t>
            </a:r>
            <a:endPar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76" name="PA-文本框 73"/>
          <p:cNvSpPr txBox="1"/>
          <p:nvPr>
            <p:custDataLst>
              <p:tags r:id="rId30"/>
            </p:custDataLst>
          </p:nvPr>
        </p:nvSpPr>
        <p:spPr>
          <a:xfrm rot="7873287">
            <a:off x="3204210" y="2026920"/>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线下场景智能分配交易商户号</a:t>
            </a:r>
            <a:endPar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2" name="PA-文本框 71"/>
          <p:cNvSpPr txBox="1"/>
          <p:nvPr>
            <p:custDataLst>
              <p:tags r:id="rId31"/>
            </p:custDataLst>
          </p:nvPr>
        </p:nvSpPr>
        <p:spPr>
          <a:xfrm>
            <a:off x="1851660" y="212090"/>
            <a:ext cx="6096000" cy="5881370"/>
          </a:xfrm>
          <a:prstGeom prst="rect">
            <a:avLst/>
          </a:prstGeom>
          <a:noFill/>
        </p:spPr>
        <p:txBody>
          <a:bodyPr wrap="square">
            <a:prstTxWarp prst="textArchDown">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4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智能路由服务，交易稳定不中断</a:t>
            </a:r>
            <a:endParaRPr kumimoji="0" lang="zh-CN" altLang="en-US" sz="14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2" name="文本框 11"/>
          <p:cNvSpPr txBox="1"/>
          <p:nvPr/>
        </p:nvSpPr>
        <p:spPr>
          <a:xfrm>
            <a:off x="-238761" y="5104130"/>
            <a:ext cx="3515995" cy="1615507"/>
          </a:xfrm>
          <a:prstGeom prst="rect">
            <a:avLst/>
          </a:prstGeom>
          <a:noFill/>
        </p:spPr>
        <p:txBody>
          <a:bodyPr wrap="square" rtlCol="0" anchor="t">
            <a:spAutoFit/>
          </a:bodyPr>
          <a:lstStyle/>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集团统一资金管理、非统一资金管理模式均兼容</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识别商户微信、支付宝风险信息</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商户状态异常监控</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线上商户交易、云微支付兜底，确保业务稳定运行</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p:txBody>
      </p:sp>
      <p:sp>
        <p:nvSpPr>
          <p:cNvPr id="15" name="文本框 14"/>
          <p:cNvSpPr txBox="1"/>
          <p:nvPr>
            <p:custDataLst>
              <p:tags r:id="rId32"/>
            </p:custDataLst>
          </p:nvPr>
        </p:nvSpPr>
        <p:spPr>
          <a:xfrm>
            <a:off x="-263525" y="3120390"/>
            <a:ext cx="3187065" cy="1124585"/>
          </a:xfrm>
          <a:prstGeom prst="rect">
            <a:avLst/>
          </a:prstGeom>
          <a:noFill/>
        </p:spPr>
        <p:txBody>
          <a:bodyPr wrap="square" rtlCol="0" anchor="t">
            <a:spAutoFit/>
          </a:bodyPr>
          <a:lstStyle/>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标准基础能力，无需开通</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商品模块展示</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已集成</a:t>
            </a:r>
            <a:r>
              <a:rPr lang="en-US" altLang="zh-CN" sz="1200" kern="100" dirty="0">
                <a:solidFill>
                  <a:schemeClr val="tx1">
                    <a:lumMod val="60000"/>
                    <a:lumOff val="40000"/>
                  </a:schemeClr>
                </a:solidFill>
                <a:effectLst/>
                <a:latin typeface="+mn-ea"/>
                <a:cs typeface="江城圆体 400W" panose="020B0500000000000000" pitchFamily="34" charset="-122"/>
                <a:sym typeface="+mn-ea"/>
              </a:rPr>
              <a:t>A/T/U</a:t>
            </a:r>
            <a:r>
              <a:rPr lang="zh-CN" altLang="en-US" sz="1200" kern="100" dirty="0">
                <a:solidFill>
                  <a:schemeClr val="tx1">
                    <a:lumMod val="60000"/>
                    <a:lumOff val="40000"/>
                  </a:schemeClr>
                </a:solidFill>
                <a:effectLst/>
                <a:latin typeface="+mn-ea"/>
                <a:cs typeface="江城圆体 400W" panose="020B0500000000000000" pitchFamily="34" charset="-122"/>
                <a:sym typeface="+mn-ea"/>
              </a:rPr>
              <a:t>，持续叠加基础营销、账户支付等能力</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p:txBody>
      </p:sp>
      <p:sp>
        <p:nvSpPr>
          <p:cNvPr id="17" name="PA-圆角矩形 10"/>
          <p:cNvSpPr/>
          <p:nvPr>
            <p:custDataLst>
              <p:tags r:id="rId33"/>
            </p:custDataLst>
          </p:nvPr>
        </p:nvSpPr>
        <p:spPr>
          <a:xfrm>
            <a:off x="562610" y="4855845"/>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交易不中断</a:t>
            </a:r>
            <a:endPar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22" name="PA-圆角矩形 10"/>
          <p:cNvSpPr/>
          <p:nvPr>
            <p:custDataLst>
              <p:tags r:id="rId34"/>
            </p:custDataLst>
          </p:nvPr>
        </p:nvSpPr>
        <p:spPr>
          <a:xfrm>
            <a:off x="416560" y="4436110"/>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风险有监控</a:t>
            </a:r>
            <a:endPar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pic>
        <p:nvPicPr>
          <p:cNvPr id="27" name="图片 26"/>
          <p:cNvPicPr>
            <a:picLocks noChangeAspect="1"/>
          </p:cNvPicPr>
          <p:nvPr>
            <p:custDataLst>
              <p:tags r:id="rId35"/>
            </p:custDataLst>
          </p:nvPr>
        </p:nvPicPr>
        <p:blipFill>
          <a:blip r:embed="rId36"/>
          <a:stretch>
            <a:fillRect/>
          </a:stretch>
        </p:blipFill>
        <p:spPr>
          <a:xfrm>
            <a:off x="9944735" y="1543685"/>
            <a:ext cx="2221865" cy="4368800"/>
          </a:xfrm>
          <a:prstGeom prst="rect">
            <a:avLst/>
          </a:prstGeom>
        </p:spPr>
      </p:pic>
      <p:sp>
        <p:nvSpPr>
          <p:cNvPr id="3" name="任意多边形: 形状 18"/>
          <p:cNvSpPr/>
          <p:nvPr>
            <p:custDataLst>
              <p:tags r:id="rId37"/>
            </p:custDataLst>
          </p:nvPr>
        </p:nvSpPr>
        <p:spPr>
          <a:xfrm>
            <a:off x="-19685" y="25965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38"/>
            </p:custDataLst>
          </p:nvPr>
        </p:nvSpPr>
        <p:spPr>
          <a:xfrm>
            <a:off x="732790" y="25362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智能收银台</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24290" y="6458776"/>
            <a:ext cx="10255823" cy="306705"/>
          </a:xfrm>
          <a:prstGeom prst="rect">
            <a:avLst/>
          </a:prstGeom>
          <a:noFill/>
        </p:spPr>
        <p:txBody>
          <a:bodyPr wrap="square">
            <a:spAutoFit/>
          </a:bodyPr>
          <a:lstStyle/>
          <a:p>
            <a:r>
              <a:rPr lang="zh-CN" altLang="en-US" sz="1400" dirty="0"/>
              <a:t>详细的管理规范，见</a:t>
            </a:r>
            <a:r>
              <a:rPr lang="en-US" altLang="zh-CN" sz="1400" dirty="0"/>
              <a:t>《</a:t>
            </a:r>
            <a:r>
              <a:rPr lang="zh-CN" altLang="en-US" sz="1400" dirty="0"/>
              <a:t>关于细化明确客户资金银行管理模式下云商通客户准入管理要求的通知</a:t>
            </a:r>
            <a:r>
              <a:rPr lang="en-US" altLang="zh-CN" sz="1400" dirty="0"/>
              <a:t>》</a:t>
            </a:r>
            <a:endParaRPr lang="zh-CN" altLang="en-US" sz="1400" dirty="0"/>
          </a:p>
        </p:txBody>
      </p:sp>
      <p:sp>
        <p:nvSpPr>
          <p:cNvPr id="56" name="Freeform 6"/>
          <p:cNvSpPr/>
          <p:nvPr/>
        </p:nvSpPr>
        <p:spPr bwMode="auto">
          <a:xfrm>
            <a:off x="643228" y="2013136"/>
            <a:ext cx="2508807" cy="4346966"/>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accent1"/>
          </a:solidFill>
          <a:ln>
            <a:noFill/>
          </a:ln>
        </p:spPr>
        <p:txBody>
          <a:bodyPr vert="horz" wrap="square" lIns="91440" tIns="45720" rIns="91440" bIns="45720" numCol="1" anchor="t" anchorCtr="0" compatLnSpc="1"/>
          <a:lstStyle/>
          <a:p>
            <a:endParaRPr lang="en-US"/>
          </a:p>
        </p:txBody>
      </p:sp>
      <p:grpSp>
        <p:nvGrpSpPr>
          <p:cNvPr id="57" name="Group 1"/>
          <p:cNvGrpSpPr/>
          <p:nvPr/>
        </p:nvGrpSpPr>
        <p:grpSpPr>
          <a:xfrm>
            <a:off x="917965" y="1375908"/>
            <a:ext cx="1272971" cy="1272971"/>
            <a:chOff x="917965" y="1807708"/>
            <a:chExt cx="1272971" cy="1272971"/>
          </a:xfrm>
        </p:grpSpPr>
        <p:sp>
          <p:nvSpPr>
            <p:cNvPr id="58" name="Oval 7"/>
            <p:cNvSpPr>
              <a:spLocks noChangeArrowheads="1"/>
            </p:cNvSpPr>
            <p:nvPr/>
          </p:nvSpPr>
          <p:spPr bwMode="auto">
            <a:xfrm>
              <a:off x="917965" y="1807708"/>
              <a:ext cx="1272971" cy="1272971"/>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59" name="Oval 8"/>
            <p:cNvSpPr>
              <a:spLocks noChangeArrowheads="1"/>
            </p:cNvSpPr>
            <p:nvPr/>
          </p:nvSpPr>
          <p:spPr bwMode="auto">
            <a:xfrm>
              <a:off x="1024912" y="1911685"/>
              <a:ext cx="1062047" cy="1062047"/>
            </a:xfrm>
            <a:prstGeom prst="ellipse">
              <a:avLst/>
            </a:prstGeom>
            <a:noFill/>
            <a:ln w="25400" cap="flat">
              <a:solidFill>
                <a:schemeClr val="accent2">
                  <a:lumMod val="25000"/>
                  <a:lumOff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61" name="Freeform 10"/>
          <p:cNvSpPr/>
          <p:nvPr/>
        </p:nvSpPr>
        <p:spPr bwMode="auto">
          <a:xfrm>
            <a:off x="3441684" y="2013136"/>
            <a:ext cx="2508807" cy="4346966"/>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bg1"/>
          </a:solidFill>
          <a:ln>
            <a:solidFill>
              <a:srgbClr val="0B66B4"/>
            </a:solidFill>
          </a:ln>
        </p:spPr>
        <p:txBody>
          <a:bodyPr vert="horz" wrap="square" lIns="91440" tIns="45720" rIns="91440" bIns="45720" numCol="1" anchor="t" anchorCtr="0" compatLnSpc="1"/>
          <a:lstStyle/>
          <a:p>
            <a:endParaRPr lang="en-US"/>
          </a:p>
        </p:txBody>
      </p:sp>
      <p:sp>
        <p:nvSpPr>
          <p:cNvPr id="62" name="Oval 11"/>
          <p:cNvSpPr>
            <a:spLocks noChangeArrowheads="1"/>
          </p:cNvSpPr>
          <p:nvPr/>
        </p:nvSpPr>
        <p:spPr bwMode="auto">
          <a:xfrm>
            <a:off x="3719392" y="1375908"/>
            <a:ext cx="1271485" cy="1272971"/>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63" name="Oval 12"/>
          <p:cNvSpPr>
            <a:spLocks noChangeArrowheads="1"/>
          </p:cNvSpPr>
          <p:nvPr/>
        </p:nvSpPr>
        <p:spPr bwMode="auto">
          <a:xfrm>
            <a:off x="3823368" y="1479885"/>
            <a:ext cx="1060561" cy="1062047"/>
          </a:xfrm>
          <a:prstGeom prst="ellipse">
            <a:avLst/>
          </a:pr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en-US"/>
          </a:p>
        </p:txBody>
      </p:sp>
      <p:sp>
        <p:nvSpPr>
          <p:cNvPr id="65" name="Freeform 14"/>
          <p:cNvSpPr/>
          <p:nvPr/>
        </p:nvSpPr>
        <p:spPr bwMode="auto">
          <a:xfrm>
            <a:off x="6238655" y="2013136"/>
            <a:ext cx="2508807" cy="4346966"/>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bg1"/>
          </a:solidFill>
          <a:ln>
            <a:solidFill>
              <a:srgbClr val="0193D9"/>
            </a:solidFill>
          </a:ln>
        </p:spPr>
        <p:txBody>
          <a:bodyPr vert="horz" wrap="square" lIns="91440" tIns="45720" rIns="91440" bIns="45720" numCol="1" anchor="t" anchorCtr="0" compatLnSpc="1"/>
          <a:lstStyle/>
          <a:p>
            <a:endParaRPr lang="en-US"/>
          </a:p>
        </p:txBody>
      </p:sp>
      <p:sp>
        <p:nvSpPr>
          <p:cNvPr id="66" name="Oval 15"/>
          <p:cNvSpPr>
            <a:spLocks noChangeArrowheads="1"/>
          </p:cNvSpPr>
          <p:nvPr/>
        </p:nvSpPr>
        <p:spPr bwMode="auto">
          <a:xfrm>
            <a:off x="6516363" y="1375908"/>
            <a:ext cx="1272971" cy="1272971"/>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67" name="Oval 16"/>
          <p:cNvSpPr>
            <a:spLocks noChangeArrowheads="1"/>
          </p:cNvSpPr>
          <p:nvPr/>
        </p:nvSpPr>
        <p:spPr bwMode="auto">
          <a:xfrm>
            <a:off x="6623310" y="1479885"/>
            <a:ext cx="1059076" cy="1062047"/>
          </a:xfrm>
          <a:prstGeom prst="ellipse">
            <a:avLst/>
          </a:prstGeom>
          <a:solidFill>
            <a:schemeClr val="bg1"/>
          </a:solidFill>
          <a:ln w="25400" cap="flat">
            <a:solidFill>
              <a:schemeClr val="accent3"/>
            </a:solidFill>
            <a:prstDash val="solid"/>
            <a:miter lim="800000"/>
          </a:ln>
        </p:spPr>
        <p:txBody>
          <a:bodyPr vert="horz" wrap="square" lIns="91440" tIns="45720" rIns="91440" bIns="45720" numCol="1" anchor="t" anchorCtr="0" compatLnSpc="1"/>
          <a:lstStyle/>
          <a:p>
            <a:endParaRPr lang="en-US"/>
          </a:p>
        </p:txBody>
      </p:sp>
      <p:sp>
        <p:nvSpPr>
          <p:cNvPr id="69" name="Freeform 18"/>
          <p:cNvSpPr/>
          <p:nvPr/>
        </p:nvSpPr>
        <p:spPr bwMode="auto">
          <a:xfrm>
            <a:off x="9038596" y="2013136"/>
            <a:ext cx="2510292" cy="4346992"/>
          </a:xfrm>
          <a:custGeom>
            <a:avLst/>
            <a:gdLst>
              <a:gd name="T0" fmla="*/ 1317 w 1690"/>
              <a:gd name="T1" fmla="*/ 0 h 2497"/>
              <a:gd name="T2" fmla="*/ 0 w 1690"/>
              <a:gd name="T3" fmla="*/ 0 h 2497"/>
              <a:gd name="T4" fmla="*/ 0 w 1690"/>
              <a:gd name="T5" fmla="*/ 2497 h 2497"/>
              <a:gd name="T6" fmla="*/ 1690 w 1690"/>
              <a:gd name="T7" fmla="*/ 2497 h 2497"/>
              <a:gd name="T8" fmla="*/ 1690 w 1690"/>
              <a:gd name="T9" fmla="*/ 372 h 2497"/>
              <a:gd name="T10" fmla="*/ 1317 w 1690"/>
              <a:gd name="T11" fmla="*/ 0 h 2497"/>
            </a:gdLst>
            <a:ahLst/>
            <a:cxnLst>
              <a:cxn ang="0">
                <a:pos x="T0" y="T1"/>
              </a:cxn>
              <a:cxn ang="0">
                <a:pos x="T2" y="T3"/>
              </a:cxn>
              <a:cxn ang="0">
                <a:pos x="T4" y="T5"/>
              </a:cxn>
              <a:cxn ang="0">
                <a:pos x="T6" y="T7"/>
              </a:cxn>
              <a:cxn ang="0">
                <a:pos x="T8" y="T9"/>
              </a:cxn>
              <a:cxn ang="0">
                <a:pos x="T10" y="T11"/>
              </a:cxn>
            </a:cxnLst>
            <a:rect l="0" t="0" r="r" b="b"/>
            <a:pathLst>
              <a:path w="1690" h="2497">
                <a:moveTo>
                  <a:pt x="1317" y="0"/>
                </a:moveTo>
                <a:lnTo>
                  <a:pt x="0" y="0"/>
                </a:lnTo>
                <a:lnTo>
                  <a:pt x="0" y="2497"/>
                </a:lnTo>
                <a:lnTo>
                  <a:pt x="1690" y="2497"/>
                </a:lnTo>
                <a:lnTo>
                  <a:pt x="1690" y="372"/>
                </a:lnTo>
                <a:lnTo>
                  <a:pt x="1317" y="0"/>
                </a:lnTo>
                <a:close/>
              </a:path>
            </a:pathLst>
          </a:custGeom>
          <a:solidFill>
            <a:schemeClr val="bg1"/>
          </a:solidFill>
          <a:ln>
            <a:solidFill>
              <a:srgbClr val="0B66B4"/>
            </a:solidFill>
          </a:ln>
        </p:spPr>
        <p:txBody>
          <a:bodyPr vert="horz" wrap="square" lIns="91440" tIns="45720" rIns="91440" bIns="45720" numCol="1" anchor="t" anchorCtr="0" compatLnSpc="1"/>
          <a:lstStyle/>
          <a:p>
            <a:endParaRPr lang="en-US"/>
          </a:p>
        </p:txBody>
      </p:sp>
      <p:sp>
        <p:nvSpPr>
          <p:cNvPr id="70" name="Oval 20"/>
          <p:cNvSpPr>
            <a:spLocks noChangeArrowheads="1"/>
          </p:cNvSpPr>
          <p:nvPr/>
        </p:nvSpPr>
        <p:spPr bwMode="auto">
          <a:xfrm>
            <a:off x="9314819" y="1375908"/>
            <a:ext cx="1271485" cy="1272971"/>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1" name="Oval 21"/>
          <p:cNvSpPr>
            <a:spLocks noChangeArrowheads="1"/>
          </p:cNvSpPr>
          <p:nvPr/>
        </p:nvSpPr>
        <p:spPr bwMode="auto">
          <a:xfrm>
            <a:off x="9421767" y="1479885"/>
            <a:ext cx="1060561" cy="1062047"/>
          </a:xfrm>
          <a:prstGeom prst="ellipse">
            <a:avLst/>
          </a:pr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en-US"/>
          </a:p>
        </p:txBody>
      </p:sp>
      <p:sp>
        <p:nvSpPr>
          <p:cNvPr id="73" name="Freeform 23"/>
          <p:cNvSpPr>
            <a:spLocks noEditPoints="1"/>
          </p:cNvSpPr>
          <p:nvPr/>
        </p:nvSpPr>
        <p:spPr bwMode="auto">
          <a:xfrm>
            <a:off x="4173918" y="1762107"/>
            <a:ext cx="359462" cy="479778"/>
          </a:xfrm>
          <a:custGeom>
            <a:avLst/>
            <a:gdLst>
              <a:gd name="T0" fmla="*/ 61 w 121"/>
              <a:gd name="T1" fmla="*/ 0 h 161"/>
              <a:gd name="T2" fmla="*/ 0 w 121"/>
              <a:gd name="T3" fmla="*/ 60 h 161"/>
              <a:gd name="T4" fmla="*/ 26 w 121"/>
              <a:gd name="T5" fmla="*/ 109 h 161"/>
              <a:gd name="T6" fmla="*/ 26 w 121"/>
              <a:gd name="T7" fmla="*/ 110 h 161"/>
              <a:gd name="T8" fmla="*/ 30 w 121"/>
              <a:gd name="T9" fmla="*/ 120 h 161"/>
              <a:gd name="T10" fmla="*/ 30 w 121"/>
              <a:gd name="T11" fmla="*/ 141 h 161"/>
              <a:gd name="T12" fmla="*/ 36 w 121"/>
              <a:gd name="T13" fmla="*/ 150 h 161"/>
              <a:gd name="T14" fmla="*/ 56 w 121"/>
              <a:gd name="T15" fmla="*/ 160 h 161"/>
              <a:gd name="T16" fmla="*/ 61 w 121"/>
              <a:gd name="T17" fmla="*/ 161 h 161"/>
              <a:gd name="T18" fmla="*/ 65 w 121"/>
              <a:gd name="T19" fmla="*/ 160 h 161"/>
              <a:gd name="T20" fmla="*/ 86 w 121"/>
              <a:gd name="T21" fmla="*/ 150 h 161"/>
              <a:gd name="T22" fmla="*/ 91 w 121"/>
              <a:gd name="T23" fmla="*/ 141 h 161"/>
              <a:gd name="T24" fmla="*/ 91 w 121"/>
              <a:gd name="T25" fmla="*/ 121 h 161"/>
              <a:gd name="T26" fmla="*/ 97 w 121"/>
              <a:gd name="T27" fmla="*/ 108 h 161"/>
              <a:gd name="T28" fmla="*/ 99 w 121"/>
              <a:gd name="T29" fmla="*/ 106 h 161"/>
              <a:gd name="T30" fmla="*/ 121 w 121"/>
              <a:gd name="T31" fmla="*/ 60 h 161"/>
              <a:gd name="T32" fmla="*/ 61 w 121"/>
              <a:gd name="T33" fmla="*/ 0 h 161"/>
              <a:gd name="T34" fmla="*/ 61 w 121"/>
              <a:gd name="T35" fmla="*/ 151 h 161"/>
              <a:gd name="T36" fmla="*/ 40 w 121"/>
              <a:gd name="T37" fmla="*/ 141 h 161"/>
              <a:gd name="T38" fmla="*/ 81 w 121"/>
              <a:gd name="T39" fmla="*/ 141 h 161"/>
              <a:gd name="T40" fmla="*/ 61 w 121"/>
              <a:gd name="T41" fmla="*/ 151 h 161"/>
              <a:gd name="T42" fmla="*/ 81 w 121"/>
              <a:gd name="T43" fmla="*/ 121 h 161"/>
              <a:gd name="T44" fmla="*/ 81 w 121"/>
              <a:gd name="T45" fmla="*/ 131 h 161"/>
              <a:gd name="T46" fmla="*/ 40 w 121"/>
              <a:gd name="T47" fmla="*/ 131 h 161"/>
              <a:gd name="T48" fmla="*/ 40 w 121"/>
              <a:gd name="T49" fmla="*/ 121 h 161"/>
              <a:gd name="T50" fmla="*/ 81 w 121"/>
              <a:gd name="T51" fmla="*/ 121 h 161"/>
              <a:gd name="T52" fmla="*/ 93 w 121"/>
              <a:gd name="T53" fmla="*/ 99 h 161"/>
              <a:gd name="T54" fmla="*/ 83 w 121"/>
              <a:gd name="T55" fmla="*/ 111 h 161"/>
              <a:gd name="T56" fmla="*/ 39 w 121"/>
              <a:gd name="T57" fmla="*/ 111 h 161"/>
              <a:gd name="T58" fmla="*/ 31 w 121"/>
              <a:gd name="T59" fmla="*/ 101 h 161"/>
              <a:gd name="T60" fmla="*/ 10 w 121"/>
              <a:gd name="T61" fmla="*/ 60 h 161"/>
              <a:gd name="T62" fmla="*/ 61 w 121"/>
              <a:gd name="T63" fmla="*/ 10 h 161"/>
              <a:gd name="T64" fmla="*/ 111 w 121"/>
              <a:gd name="T65" fmla="*/ 60 h 161"/>
              <a:gd name="T66" fmla="*/ 93 w 121"/>
              <a:gd name="T67" fmla="*/ 99 h 161"/>
              <a:gd name="T68" fmla="*/ 66 w 121"/>
              <a:gd name="T69" fmla="*/ 20 h 161"/>
              <a:gd name="T70" fmla="*/ 61 w 121"/>
              <a:gd name="T71" fmla="*/ 25 h 161"/>
              <a:gd name="T72" fmla="*/ 66 w 121"/>
              <a:gd name="T73" fmla="*/ 30 h 161"/>
              <a:gd name="T74" fmla="*/ 91 w 121"/>
              <a:gd name="T75" fmla="*/ 56 h 161"/>
              <a:gd name="T76" fmla="*/ 96 w 121"/>
              <a:gd name="T77" fmla="*/ 61 h 161"/>
              <a:gd name="T78" fmla="*/ 101 w 121"/>
              <a:gd name="T79" fmla="*/ 56 h 161"/>
              <a:gd name="T80" fmla="*/ 66 w 121"/>
              <a:gd name="T81" fmla="*/ 2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61">
                <a:moveTo>
                  <a:pt x="61" y="0"/>
                </a:moveTo>
                <a:cubicBezTo>
                  <a:pt x="27" y="0"/>
                  <a:pt x="0" y="27"/>
                  <a:pt x="0" y="60"/>
                </a:cubicBezTo>
                <a:cubicBezTo>
                  <a:pt x="0" y="80"/>
                  <a:pt x="10" y="98"/>
                  <a:pt x="26" y="109"/>
                </a:cubicBezTo>
                <a:cubicBezTo>
                  <a:pt x="26" y="110"/>
                  <a:pt x="26" y="110"/>
                  <a:pt x="26" y="110"/>
                </a:cubicBezTo>
                <a:cubicBezTo>
                  <a:pt x="30" y="112"/>
                  <a:pt x="30" y="119"/>
                  <a:pt x="30" y="120"/>
                </a:cubicBezTo>
                <a:cubicBezTo>
                  <a:pt x="30" y="141"/>
                  <a:pt x="30" y="141"/>
                  <a:pt x="30" y="141"/>
                </a:cubicBezTo>
                <a:cubicBezTo>
                  <a:pt x="30" y="145"/>
                  <a:pt x="32" y="148"/>
                  <a:pt x="36" y="150"/>
                </a:cubicBezTo>
                <a:cubicBezTo>
                  <a:pt x="56" y="160"/>
                  <a:pt x="56" y="160"/>
                  <a:pt x="56" y="160"/>
                </a:cubicBezTo>
                <a:cubicBezTo>
                  <a:pt x="57" y="161"/>
                  <a:pt x="59" y="161"/>
                  <a:pt x="61" y="161"/>
                </a:cubicBezTo>
                <a:cubicBezTo>
                  <a:pt x="62" y="161"/>
                  <a:pt x="64" y="161"/>
                  <a:pt x="65" y="160"/>
                </a:cubicBezTo>
                <a:cubicBezTo>
                  <a:pt x="86" y="150"/>
                  <a:pt x="86" y="150"/>
                  <a:pt x="86" y="150"/>
                </a:cubicBezTo>
                <a:cubicBezTo>
                  <a:pt x="89" y="148"/>
                  <a:pt x="91" y="145"/>
                  <a:pt x="91" y="141"/>
                </a:cubicBezTo>
                <a:cubicBezTo>
                  <a:pt x="91" y="121"/>
                  <a:pt x="91" y="121"/>
                  <a:pt x="91" y="121"/>
                </a:cubicBezTo>
                <a:cubicBezTo>
                  <a:pt x="91" y="111"/>
                  <a:pt x="97" y="108"/>
                  <a:pt x="97" y="108"/>
                </a:cubicBezTo>
                <a:cubicBezTo>
                  <a:pt x="99" y="106"/>
                  <a:pt x="99" y="106"/>
                  <a:pt x="99" y="106"/>
                </a:cubicBezTo>
                <a:cubicBezTo>
                  <a:pt x="113" y="95"/>
                  <a:pt x="121" y="78"/>
                  <a:pt x="121" y="60"/>
                </a:cubicBezTo>
                <a:cubicBezTo>
                  <a:pt x="121" y="27"/>
                  <a:pt x="94" y="0"/>
                  <a:pt x="61" y="0"/>
                </a:cubicBezTo>
                <a:close/>
                <a:moveTo>
                  <a:pt x="61" y="151"/>
                </a:moveTo>
                <a:cubicBezTo>
                  <a:pt x="40" y="141"/>
                  <a:pt x="40" y="141"/>
                  <a:pt x="40" y="141"/>
                </a:cubicBezTo>
                <a:cubicBezTo>
                  <a:pt x="81" y="141"/>
                  <a:pt x="81" y="141"/>
                  <a:pt x="81" y="141"/>
                </a:cubicBezTo>
                <a:lnTo>
                  <a:pt x="61" y="151"/>
                </a:lnTo>
                <a:close/>
                <a:moveTo>
                  <a:pt x="81" y="121"/>
                </a:moveTo>
                <a:cubicBezTo>
                  <a:pt x="81" y="131"/>
                  <a:pt x="81" y="131"/>
                  <a:pt x="81" y="131"/>
                </a:cubicBezTo>
                <a:cubicBezTo>
                  <a:pt x="40" y="131"/>
                  <a:pt x="40" y="131"/>
                  <a:pt x="40" y="131"/>
                </a:cubicBezTo>
                <a:cubicBezTo>
                  <a:pt x="40" y="121"/>
                  <a:pt x="40" y="121"/>
                  <a:pt x="40" y="121"/>
                </a:cubicBezTo>
                <a:cubicBezTo>
                  <a:pt x="81" y="121"/>
                  <a:pt x="81" y="121"/>
                  <a:pt x="81" y="121"/>
                </a:cubicBezTo>
                <a:close/>
                <a:moveTo>
                  <a:pt x="93" y="99"/>
                </a:moveTo>
                <a:cubicBezTo>
                  <a:pt x="93" y="99"/>
                  <a:pt x="86" y="102"/>
                  <a:pt x="83" y="111"/>
                </a:cubicBezTo>
                <a:cubicBezTo>
                  <a:pt x="39" y="111"/>
                  <a:pt x="39" y="111"/>
                  <a:pt x="39" y="111"/>
                </a:cubicBezTo>
                <a:cubicBezTo>
                  <a:pt x="37" y="107"/>
                  <a:pt x="35" y="104"/>
                  <a:pt x="31" y="101"/>
                </a:cubicBezTo>
                <a:cubicBezTo>
                  <a:pt x="19" y="92"/>
                  <a:pt x="10" y="77"/>
                  <a:pt x="10" y="60"/>
                </a:cubicBezTo>
                <a:cubicBezTo>
                  <a:pt x="10" y="33"/>
                  <a:pt x="33" y="10"/>
                  <a:pt x="61" y="10"/>
                </a:cubicBezTo>
                <a:cubicBezTo>
                  <a:pt x="88" y="10"/>
                  <a:pt x="111" y="33"/>
                  <a:pt x="111" y="60"/>
                </a:cubicBezTo>
                <a:cubicBezTo>
                  <a:pt x="111" y="76"/>
                  <a:pt x="104" y="90"/>
                  <a:pt x="93" y="99"/>
                </a:cubicBezTo>
                <a:close/>
                <a:moveTo>
                  <a:pt x="66" y="20"/>
                </a:moveTo>
                <a:cubicBezTo>
                  <a:pt x="63" y="20"/>
                  <a:pt x="61" y="22"/>
                  <a:pt x="61" y="25"/>
                </a:cubicBezTo>
                <a:cubicBezTo>
                  <a:pt x="61" y="28"/>
                  <a:pt x="63" y="30"/>
                  <a:pt x="66" y="30"/>
                </a:cubicBezTo>
                <a:cubicBezTo>
                  <a:pt x="77" y="30"/>
                  <a:pt x="91" y="41"/>
                  <a:pt x="91" y="56"/>
                </a:cubicBezTo>
                <a:cubicBezTo>
                  <a:pt x="91" y="59"/>
                  <a:pt x="93" y="61"/>
                  <a:pt x="96" y="61"/>
                </a:cubicBezTo>
                <a:cubicBezTo>
                  <a:pt x="98" y="61"/>
                  <a:pt x="101" y="59"/>
                  <a:pt x="101" y="56"/>
                </a:cubicBezTo>
                <a:cubicBezTo>
                  <a:pt x="101" y="33"/>
                  <a:pt x="83" y="20"/>
                  <a:pt x="66" y="2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4" name="Freeform 24"/>
          <p:cNvSpPr>
            <a:spLocks noEditPoints="1"/>
          </p:cNvSpPr>
          <p:nvPr/>
        </p:nvSpPr>
        <p:spPr bwMode="auto">
          <a:xfrm>
            <a:off x="9751521" y="1806668"/>
            <a:ext cx="463439" cy="438188"/>
          </a:xfrm>
          <a:custGeom>
            <a:avLst/>
            <a:gdLst>
              <a:gd name="T0" fmla="*/ 124 w 156"/>
              <a:gd name="T1" fmla="*/ 19 h 147"/>
              <a:gd name="T2" fmla="*/ 87 w 156"/>
              <a:gd name="T3" fmla="*/ 19 h 147"/>
              <a:gd name="T4" fmla="*/ 87 w 156"/>
              <a:gd name="T5" fmla="*/ 9 h 147"/>
              <a:gd name="T6" fmla="*/ 78 w 156"/>
              <a:gd name="T7" fmla="*/ 0 h 147"/>
              <a:gd name="T8" fmla="*/ 55 w 156"/>
              <a:gd name="T9" fmla="*/ 0 h 147"/>
              <a:gd name="T10" fmla="*/ 46 w 156"/>
              <a:gd name="T11" fmla="*/ 9 h 147"/>
              <a:gd name="T12" fmla="*/ 46 w 156"/>
              <a:gd name="T13" fmla="*/ 19 h 147"/>
              <a:gd name="T14" fmla="*/ 9 w 156"/>
              <a:gd name="T15" fmla="*/ 19 h 147"/>
              <a:gd name="T16" fmla="*/ 0 w 156"/>
              <a:gd name="T17" fmla="*/ 28 h 147"/>
              <a:gd name="T18" fmla="*/ 0 w 156"/>
              <a:gd name="T19" fmla="*/ 74 h 147"/>
              <a:gd name="T20" fmla="*/ 9 w 156"/>
              <a:gd name="T21" fmla="*/ 83 h 147"/>
              <a:gd name="T22" fmla="*/ 46 w 156"/>
              <a:gd name="T23" fmla="*/ 83 h 147"/>
              <a:gd name="T24" fmla="*/ 46 w 156"/>
              <a:gd name="T25" fmla="*/ 138 h 147"/>
              <a:gd name="T26" fmla="*/ 55 w 156"/>
              <a:gd name="T27" fmla="*/ 147 h 147"/>
              <a:gd name="T28" fmla="*/ 78 w 156"/>
              <a:gd name="T29" fmla="*/ 147 h 147"/>
              <a:gd name="T30" fmla="*/ 87 w 156"/>
              <a:gd name="T31" fmla="*/ 138 h 147"/>
              <a:gd name="T32" fmla="*/ 87 w 156"/>
              <a:gd name="T33" fmla="*/ 83 h 147"/>
              <a:gd name="T34" fmla="*/ 124 w 156"/>
              <a:gd name="T35" fmla="*/ 83 h 147"/>
              <a:gd name="T36" fmla="*/ 156 w 156"/>
              <a:gd name="T37" fmla="*/ 51 h 147"/>
              <a:gd name="T38" fmla="*/ 124 w 156"/>
              <a:gd name="T39" fmla="*/ 19 h 147"/>
              <a:gd name="T40" fmla="*/ 60 w 156"/>
              <a:gd name="T41" fmla="*/ 14 h 147"/>
              <a:gd name="T42" fmla="*/ 74 w 156"/>
              <a:gd name="T43" fmla="*/ 14 h 147"/>
              <a:gd name="T44" fmla="*/ 74 w 156"/>
              <a:gd name="T45" fmla="*/ 19 h 147"/>
              <a:gd name="T46" fmla="*/ 60 w 156"/>
              <a:gd name="T47" fmla="*/ 19 h 147"/>
              <a:gd name="T48" fmla="*/ 60 w 156"/>
              <a:gd name="T49" fmla="*/ 14 h 147"/>
              <a:gd name="T50" fmla="*/ 74 w 156"/>
              <a:gd name="T51" fmla="*/ 134 h 147"/>
              <a:gd name="T52" fmla="*/ 60 w 156"/>
              <a:gd name="T53" fmla="*/ 134 h 147"/>
              <a:gd name="T54" fmla="*/ 60 w 156"/>
              <a:gd name="T55" fmla="*/ 83 h 147"/>
              <a:gd name="T56" fmla="*/ 74 w 156"/>
              <a:gd name="T57" fmla="*/ 83 h 147"/>
              <a:gd name="T58" fmla="*/ 74 w 156"/>
              <a:gd name="T59" fmla="*/ 134 h 147"/>
              <a:gd name="T60" fmla="*/ 118 w 156"/>
              <a:gd name="T61" fmla="*/ 69 h 147"/>
              <a:gd name="T62" fmla="*/ 14 w 156"/>
              <a:gd name="T63" fmla="*/ 69 h 147"/>
              <a:gd name="T64" fmla="*/ 14 w 156"/>
              <a:gd name="T65" fmla="*/ 33 h 147"/>
              <a:gd name="T66" fmla="*/ 118 w 156"/>
              <a:gd name="T67" fmla="*/ 33 h 147"/>
              <a:gd name="T68" fmla="*/ 137 w 156"/>
              <a:gd name="T69" fmla="*/ 51 h 147"/>
              <a:gd name="T70" fmla="*/ 118 w 156"/>
              <a:gd name="T71" fmla="*/ 6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47">
                <a:moveTo>
                  <a:pt x="124" y="19"/>
                </a:moveTo>
                <a:cubicBezTo>
                  <a:pt x="87" y="19"/>
                  <a:pt x="87" y="19"/>
                  <a:pt x="87" y="19"/>
                </a:cubicBezTo>
                <a:cubicBezTo>
                  <a:pt x="87" y="9"/>
                  <a:pt x="87" y="9"/>
                  <a:pt x="87" y="9"/>
                </a:cubicBezTo>
                <a:cubicBezTo>
                  <a:pt x="87" y="4"/>
                  <a:pt x="83" y="0"/>
                  <a:pt x="78" y="0"/>
                </a:cubicBezTo>
                <a:cubicBezTo>
                  <a:pt x="55" y="0"/>
                  <a:pt x="55" y="0"/>
                  <a:pt x="55" y="0"/>
                </a:cubicBezTo>
                <a:cubicBezTo>
                  <a:pt x="50" y="0"/>
                  <a:pt x="46" y="4"/>
                  <a:pt x="46" y="9"/>
                </a:cubicBezTo>
                <a:cubicBezTo>
                  <a:pt x="46" y="19"/>
                  <a:pt x="46" y="19"/>
                  <a:pt x="46" y="19"/>
                </a:cubicBezTo>
                <a:cubicBezTo>
                  <a:pt x="9" y="19"/>
                  <a:pt x="9" y="19"/>
                  <a:pt x="9" y="19"/>
                </a:cubicBezTo>
                <a:cubicBezTo>
                  <a:pt x="4" y="19"/>
                  <a:pt x="0" y="23"/>
                  <a:pt x="0" y="28"/>
                </a:cubicBezTo>
                <a:cubicBezTo>
                  <a:pt x="0" y="74"/>
                  <a:pt x="0" y="74"/>
                  <a:pt x="0" y="74"/>
                </a:cubicBezTo>
                <a:cubicBezTo>
                  <a:pt x="0" y="79"/>
                  <a:pt x="4" y="83"/>
                  <a:pt x="9" y="83"/>
                </a:cubicBezTo>
                <a:cubicBezTo>
                  <a:pt x="46" y="83"/>
                  <a:pt x="46" y="83"/>
                  <a:pt x="46" y="83"/>
                </a:cubicBezTo>
                <a:cubicBezTo>
                  <a:pt x="46" y="138"/>
                  <a:pt x="46" y="138"/>
                  <a:pt x="46" y="138"/>
                </a:cubicBezTo>
                <a:cubicBezTo>
                  <a:pt x="46" y="143"/>
                  <a:pt x="50" y="147"/>
                  <a:pt x="55" y="147"/>
                </a:cubicBezTo>
                <a:cubicBezTo>
                  <a:pt x="78" y="147"/>
                  <a:pt x="78" y="147"/>
                  <a:pt x="78" y="147"/>
                </a:cubicBezTo>
                <a:cubicBezTo>
                  <a:pt x="83" y="147"/>
                  <a:pt x="87" y="143"/>
                  <a:pt x="87" y="138"/>
                </a:cubicBezTo>
                <a:cubicBezTo>
                  <a:pt x="87" y="83"/>
                  <a:pt x="87" y="83"/>
                  <a:pt x="87" y="83"/>
                </a:cubicBezTo>
                <a:cubicBezTo>
                  <a:pt x="124" y="83"/>
                  <a:pt x="124" y="83"/>
                  <a:pt x="124" y="83"/>
                </a:cubicBezTo>
                <a:cubicBezTo>
                  <a:pt x="156" y="51"/>
                  <a:pt x="156" y="51"/>
                  <a:pt x="156" y="51"/>
                </a:cubicBezTo>
                <a:lnTo>
                  <a:pt x="124" y="19"/>
                </a:lnTo>
                <a:close/>
                <a:moveTo>
                  <a:pt x="60" y="14"/>
                </a:moveTo>
                <a:cubicBezTo>
                  <a:pt x="74" y="14"/>
                  <a:pt x="74" y="14"/>
                  <a:pt x="74" y="14"/>
                </a:cubicBezTo>
                <a:cubicBezTo>
                  <a:pt x="74" y="19"/>
                  <a:pt x="74" y="19"/>
                  <a:pt x="74" y="19"/>
                </a:cubicBezTo>
                <a:cubicBezTo>
                  <a:pt x="60" y="19"/>
                  <a:pt x="60" y="19"/>
                  <a:pt x="60" y="19"/>
                </a:cubicBezTo>
                <a:lnTo>
                  <a:pt x="60" y="14"/>
                </a:lnTo>
                <a:close/>
                <a:moveTo>
                  <a:pt x="74" y="134"/>
                </a:moveTo>
                <a:cubicBezTo>
                  <a:pt x="60" y="134"/>
                  <a:pt x="60" y="134"/>
                  <a:pt x="60" y="134"/>
                </a:cubicBezTo>
                <a:cubicBezTo>
                  <a:pt x="60" y="83"/>
                  <a:pt x="60" y="83"/>
                  <a:pt x="60" y="83"/>
                </a:cubicBezTo>
                <a:cubicBezTo>
                  <a:pt x="74" y="83"/>
                  <a:pt x="74" y="83"/>
                  <a:pt x="74" y="83"/>
                </a:cubicBezTo>
                <a:lnTo>
                  <a:pt x="74" y="134"/>
                </a:lnTo>
                <a:close/>
                <a:moveTo>
                  <a:pt x="118" y="69"/>
                </a:moveTo>
                <a:cubicBezTo>
                  <a:pt x="14" y="69"/>
                  <a:pt x="14" y="69"/>
                  <a:pt x="14" y="69"/>
                </a:cubicBezTo>
                <a:cubicBezTo>
                  <a:pt x="14" y="33"/>
                  <a:pt x="14" y="33"/>
                  <a:pt x="14" y="33"/>
                </a:cubicBezTo>
                <a:cubicBezTo>
                  <a:pt x="118" y="33"/>
                  <a:pt x="118" y="33"/>
                  <a:pt x="118" y="33"/>
                </a:cubicBezTo>
                <a:cubicBezTo>
                  <a:pt x="137" y="51"/>
                  <a:pt x="137" y="51"/>
                  <a:pt x="137" y="51"/>
                </a:cubicBezTo>
                <a:lnTo>
                  <a:pt x="118" y="6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5" name="Freeform 25"/>
          <p:cNvSpPr>
            <a:spLocks noEditPoints="1"/>
          </p:cNvSpPr>
          <p:nvPr/>
        </p:nvSpPr>
        <p:spPr bwMode="auto">
          <a:xfrm>
            <a:off x="1305650" y="1773990"/>
            <a:ext cx="499088" cy="494632"/>
          </a:xfrm>
          <a:custGeom>
            <a:avLst/>
            <a:gdLst>
              <a:gd name="T0" fmla="*/ 99 w 168"/>
              <a:gd name="T1" fmla="*/ 15 h 166"/>
              <a:gd name="T2" fmla="*/ 83 w 168"/>
              <a:gd name="T3" fmla="*/ 26 h 166"/>
              <a:gd name="T4" fmla="*/ 81 w 168"/>
              <a:gd name="T5" fmla="*/ 42 h 166"/>
              <a:gd name="T6" fmla="*/ 1 w 168"/>
              <a:gd name="T7" fmla="*/ 82 h 166"/>
              <a:gd name="T8" fmla="*/ 72 w 168"/>
              <a:gd name="T9" fmla="*/ 162 h 166"/>
              <a:gd name="T10" fmla="*/ 83 w 168"/>
              <a:gd name="T11" fmla="*/ 166 h 166"/>
              <a:gd name="T12" fmla="*/ 97 w 168"/>
              <a:gd name="T13" fmla="*/ 156 h 166"/>
              <a:gd name="T14" fmla="*/ 132 w 168"/>
              <a:gd name="T15" fmla="*/ 89 h 166"/>
              <a:gd name="T16" fmla="*/ 149 w 168"/>
              <a:gd name="T17" fmla="*/ 78 h 166"/>
              <a:gd name="T18" fmla="*/ 149 w 168"/>
              <a:gd name="T19" fmla="*/ 59 h 166"/>
              <a:gd name="T20" fmla="*/ 88 w 168"/>
              <a:gd name="T21" fmla="*/ 153 h 166"/>
              <a:gd name="T22" fmla="*/ 83 w 168"/>
              <a:gd name="T23" fmla="*/ 156 h 166"/>
              <a:gd name="T24" fmla="*/ 13 w 168"/>
              <a:gd name="T25" fmla="*/ 89 h 166"/>
              <a:gd name="T26" fmla="*/ 14 w 168"/>
              <a:gd name="T27" fmla="*/ 80 h 166"/>
              <a:gd name="T28" fmla="*/ 112 w 168"/>
              <a:gd name="T29" fmla="*/ 91 h 166"/>
              <a:gd name="T30" fmla="*/ 142 w 168"/>
              <a:gd name="T31" fmla="*/ 70 h 166"/>
              <a:gd name="T32" fmla="*/ 130 w 168"/>
              <a:gd name="T33" fmla="*/ 78 h 166"/>
              <a:gd name="T34" fmla="*/ 114 w 168"/>
              <a:gd name="T35" fmla="*/ 86 h 166"/>
              <a:gd name="T36" fmla="*/ 55 w 168"/>
              <a:gd name="T37" fmla="*/ 64 h 166"/>
              <a:gd name="T38" fmla="*/ 90 w 168"/>
              <a:gd name="T39" fmla="*/ 37 h 166"/>
              <a:gd name="T40" fmla="*/ 98 w 168"/>
              <a:gd name="T41" fmla="*/ 26 h 166"/>
              <a:gd name="T42" fmla="*/ 142 w 168"/>
              <a:gd name="T43" fmla="*/ 67 h 166"/>
              <a:gd name="T44" fmla="*/ 87 w 168"/>
              <a:gd name="T45" fmla="*/ 109 h 166"/>
              <a:gd name="T46" fmla="*/ 87 w 168"/>
              <a:gd name="T47" fmla="*/ 83 h 166"/>
              <a:gd name="T48" fmla="*/ 87 w 168"/>
              <a:gd name="T49" fmla="*/ 109 h 166"/>
              <a:gd name="T50" fmla="*/ 95 w 168"/>
              <a:gd name="T51" fmla="*/ 96 h 166"/>
              <a:gd name="T52" fmla="*/ 79 w 168"/>
              <a:gd name="T53" fmla="*/ 96 h 166"/>
              <a:gd name="T54" fmla="*/ 155 w 168"/>
              <a:gd name="T55" fmla="*/ 0 h 166"/>
              <a:gd name="T56" fmla="*/ 155 w 168"/>
              <a:gd name="T57" fmla="*/ 26 h 166"/>
              <a:gd name="T58" fmla="*/ 155 w 168"/>
              <a:gd name="T59" fmla="*/ 0 h 166"/>
              <a:gd name="T60" fmla="*/ 147 w 168"/>
              <a:gd name="T61" fmla="*/ 13 h 166"/>
              <a:gd name="T62" fmla="*/ 162 w 168"/>
              <a:gd name="T63" fmla="*/ 13 h 166"/>
              <a:gd name="T64" fmla="*/ 43 w 168"/>
              <a:gd name="T65" fmla="*/ 88 h 166"/>
              <a:gd name="T66" fmla="*/ 63 w 168"/>
              <a:gd name="T67" fmla="*/ 88 h 166"/>
              <a:gd name="T68" fmla="*/ 43 w 168"/>
              <a:gd name="T69" fmla="*/ 88 h 166"/>
              <a:gd name="T70" fmla="*/ 58 w 168"/>
              <a:gd name="T71" fmla="*/ 88 h 166"/>
              <a:gd name="T72" fmla="*/ 48 w 168"/>
              <a:gd name="T73" fmla="*/ 88 h 166"/>
              <a:gd name="T74" fmla="*/ 69 w 168"/>
              <a:gd name="T75" fmla="*/ 125 h 166"/>
              <a:gd name="T76" fmla="*/ 69 w 168"/>
              <a:gd name="T77" fmla="*/ 114 h 166"/>
              <a:gd name="T78" fmla="*/ 69 w 168"/>
              <a:gd name="T79" fmla="*/ 125 h 166"/>
              <a:gd name="T80" fmla="*/ 147 w 168"/>
              <a:gd name="T81" fmla="*/ 41 h 166"/>
              <a:gd name="T82" fmla="*/ 157 w 168"/>
              <a:gd name="T83" fmla="*/ 4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66">
                <a:moveTo>
                  <a:pt x="109" y="19"/>
                </a:moveTo>
                <a:cubicBezTo>
                  <a:pt x="106" y="17"/>
                  <a:pt x="103" y="15"/>
                  <a:pt x="99" y="15"/>
                </a:cubicBezTo>
                <a:cubicBezTo>
                  <a:pt x="96" y="15"/>
                  <a:pt x="93" y="17"/>
                  <a:pt x="90" y="19"/>
                </a:cubicBezTo>
                <a:cubicBezTo>
                  <a:pt x="83" y="26"/>
                  <a:pt x="83" y="26"/>
                  <a:pt x="83" y="26"/>
                </a:cubicBezTo>
                <a:cubicBezTo>
                  <a:pt x="80" y="29"/>
                  <a:pt x="79" y="32"/>
                  <a:pt x="79" y="36"/>
                </a:cubicBezTo>
                <a:cubicBezTo>
                  <a:pt x="79" y="38"/>
                  <a:pt x="80" y="40"/>
                  <a:pt x="81" y="42"/>
                </a:cubicBezTo>
                <a:cubicBezTo>
                  <a:pt x="10" y="71"/>
                  <a:pt x="10" y="71"/>
                  <a:pt x="10" y="71"/>
                </a:cubicBezTo>
                <a:cubicBezTo>
                  <a:pt x="5" y="73"/>
                  <a:pt x="2" y="77"/>
                  <a:pt x="1" y="82"/>
                </a:cubicBezTo>
                <a:cubicBezTo>
                  <a:pt x="0" y="87"/>
                  <a:pt x="2" y="92"/>
                  <a:pt x="5" y="96"/>
                </a:cubicBezTo>
                <a:cubicBezTo>
                  <a:pt x="72" y="162"/>
                  <a:pt x="72" y="162"/>
                  <a:pt x="72" y="162"/>
                </a:cubicBezTo>
                <a:cubicBezTo>
                  <a:pt x="75" y="165"/>
                  <a:pt x="78" y="166"/>
                  <a:pt x="82" y="166"/>
                </a:cubicBezTo>
                <a:cubicBezTo>
                  <a:pt x="83" y="166"/>
                  <a:pt x="83" y="166"/>
                  <a:pt x="83" y="166"/>
                </a:cubicBezTo>
                <a:cubicBezTo>
                  <a:pt x="84" y="166"/>
                  <a:pt x="85" y="166"/>
                  <a:pt x="86" y="166"/>
                </a:cubicBezTo>
                <a:cubicBezTo>
                  <a:pt x="91" y="165"/>
                  <a:pt x="95" y="161"/>
                  <a:pt x="97" y="156"/>
                </a:cubicBezTo>
                <a:cubicBezTo>
                  <a:pt x="125" y="87"/>
                  <a:pt x="125" y="87"/>
                  <a:pt x="125" y="87"/>
                </a:cubicBezTo>
                <a:cubicBezTo>
                  <a:pt x="127" y="88"/>
                  <a:pt x="130" y="89"/>
                  <a:pt x="132" y="89"/>
                </a:cubicBezTo>
                <a:cubicBezTo>
                  <a:pt x="136" y="89"/>
                  <a:pt x="139" y="88"/>
                  <a:pt x="142" y="85"/>
                </a:cubicBezTo>
                <a:cubicBezTo>
                  <a:pt x="149" y="78"/>
                  <a:pt x="149" y="78"/>
                  <a:pt x="149" y="78"/>
                </a:cubicBezTo>
                <a:cubicBezTo>
                  <a:pt x="151" y="75"/>
                  <a:pt x="153" y="72"/>
                  <a:pt x="153" y="68"/>
                </a:cubicBezTo>
                <a:cubicBezTo>
                  <a:pt x="153" y="65"/>
                  <a:pt x="151" y="62"/>
                  <a:pt x="149" y="59"/>
                </a:cubicBezTo>
                <a:lnTo>
                  <a:pt x="109" y="19"/>
                </a:lnTo>
                <a:close/>
                <a:moveTo>
                  <a:pt x="88" y="153"/>
                </a:moveTo>
                <a:cubicBezTo>
                  <a:pt x="87" y="154"/>
                  <a:pt x="86" y="155"/>
                  <a:pt x="84" y="156"/>
                </a:cubicBezTo>
                <a:cubicBezTo>
                  <a:pt x="83" y="156"/>
                  <a:pt x="83" y="156"/>
                  <a:pt x="83" y="156"/>
                </a:cubicBezTo>
                <a:cubicBezTo>
                  <a:pt x="81" y="156"/>
                  <a:pt x="80" y="155"/>
                  <a:pt x="79" y="154"/>
                </a:cubicBezTo>
                <a:cubicBezTo>
                  <a:pt x="13" y="89"/>
                  <a:pt x="13" y="89"/>
                  <a:pt x="13" y="89"/>
                </a:cubicBezTo>
                <a:cubicBezTo>
                  <a:pt x="12" y="88"/>
                  <a:pt x="11" y="86"/>
                  <a:pt x="11" y="84"/>
                </a:cubicBezTo>
                <a:cubicBezTo>
                  <a:pt x="12" y="82"/>
                  <a:pt x="13" y="81"/>
                  <a:pt x="14" y="80"/>
                </a:cubicBezTo>
                <a:cubicBezTo>
                  <a:pt x="47" y="67"/>
                  <a:pt x="47" y="67"/>
                  <a:pt x="47" y="67"/>
                </a:cubicBezTo>
                <a:cubicBezTo>
                  <a:pt x="69" y="75"/>
                  <a:pt x="90" y="68"/>
                  <a:pt x="112" y="91"/>
                </a:cubicBezTo>
                <a:lnTo>
                  <a:pt x="88" y="153"/>
                </a:lnTo>
                <a:close/>
                <a:moveTo>
                  <a:pt x="142" y="70"/>
                </a:moveTo>
                <a:cubicBezTo>
                  <a:pt x="134" y="78"/>
                  <a:pt x="134" y="78"/>
                  <a:pt x="134" y="78"/>
                </a:cubicBezTo>
                <a:cubicBezTo>
                  <a:pt x="133" y="79"/>
                  <a:pt x="132" y="79"/>
                  <a:pt x="130" y="78"/>
                </a:cubicBezTo>
                <a:cubicBezTo>
                  <a:pt x="121" y="68"/>
                  <a:pt x="121" y="68"/>
                  <a:pt x="121" y="68"/>
                </a:cubicBezTo>
                <a:cubicBezTo>
                  <a:pt x="114" y="86"/>
                  <a:pt x="114" y="86"/>
                  <a:pt x="114" y="86"/>
                </a:cubicBezTo>
                <a:cubicBezTo>
                  <a:pt x="99" y="70"/>
                  <a:pt x="83" y="68"/>
                  <a:pt x="68" y="66"/>
                </a:cubicBezTo>
                <a:cubicBezTo>
                  <a:pt x="64" y="66"/>
                  <a:pt x="59" y="65"/>
                  <a:pt x="55" y="64"/>
                </a:cubicBezTo>
                <a:cubicBezTo>
                  <a:pt x="99" y="46"/>
                  <a:pt x="99" y="46"/>
                  <a:pt x="99" y="46"/>
                </a:cubicBezTo>
                <a:cubicBezTo>
                  <a:pt x="90" y="37"/>
                  <a:pt x="90" y="37"/>
                  <a:pt x="90" y="37"/>
                </a:cubicBezTo>
                <a:cubicBezTo>
                  <a:pt x="89" y="36"/>
                  <a:pt x="89" y="35"/>
                  <a:pt x="90" y="34"/>
                </a:cubicBezTo>
                <a:cubicBezTo>
                  <a:pt x="98" y="26"/>
                  <a:pt x="98" y="26"/>
                  <a:pt x="98" y="26"/>
                </a:cubicBezTo>
                <a:cubicBezTo>
                  <a:pt x="99" y="25"/>
                  <a:pt x="100" y="25"/>
                  <a:pt x="101" y="26"/>
                </a:cubicBezTo>
                <a:cubicBezTo>
                  <a:pt x="142" y="67"/>
                  <a:pt x="142" y="67"/>
                  <a:pt x="142" y="67"/>
                </a:cubicBezTo>
                <a:cubicBezTo>
                  <a:pt x="143" y="68"/>
                  <a:pt x="143" y="69"/>
                  <a:pt x="142" y="70"/>
                </a:cubicBezTo>
                <a:close/>
                <a:moveTo>
                  <a:pt x="87" y="109"/>
                </a:moveTo>
                <a:cubicBezTo>
                  <a:pt x="94" y="109"/>
                  <a:pt x="100" y="103"/>
                  <a:pt x="100" y="96"/>
                </a:cubicBezTo>
                <a:cubicBezTo>
                  <a:pt x="100" y="89"/>
                  <a:pt x="94" y="83"/>
                  <a:pt x="87" y="83"/>
                </a:cubicBezTo>
                <a:cubicBezTo>
                  <a:pt x="80" y="83"/>
                  <a:pt x="74" y="89"/>
                  <a:pt x="74" y="96"/>
                </a:cubicBezTo>
                <a:cubicBezTo>
                  <a:pt x="74" y="103"/>
                  <a:pt x="80" y="109"/>
                  <a:pt x="87" y="109"/>
                </a:cubicBezTo>
                <a:close/>
                <a:moveTo>
                  <a:pt x="87" y="88"/>
                </a:moveTo>
                <a:cubicBezTo>
                  <a:pt x="91" y="88"/>
                  <a:pt x="95" y="92"/>
                  <a:pt x="95" y="96"/>
                </a:cubicBezTo>
                <a:cubicBezTo>
                  <a:pt x="95" y="100"/>
                  <a:pt x="91" y="104"/>
                  <a:pt x="87" y="104"/>
                </a:cubicBezTo>
                <a:cubicBezTo>
                  <a:pt x="83" y="104"/>
                  <a:pt x="79" y="100"/>
                  <a:pt x="79" y="96"/>
                </a:cubicBezTo>
                <a:cubicBezTo>
                  <a:pt x="79" y="92"/>
                  <a:pt x="83" y="88"/>
                  <a:pt x="87" y="88"/>
                </a:cubicBezTo>
                <a:close/>
                <a:moveTo>
                  <a:pt x="155" y="0"/>
                </a:moveTo>
                <a:cubicBezTo>
                  <a:pt x="147" y="0"/>
                  <a:pt x="142" y="5"/>
                  <a:pt x="142" y="13"/>
                </a:cubicBezTo>
                <a:cubicBezTo>
                  <a:pt x="142" y="20"/>
                  <a:pt x="147" y="26"/>
                  <a:pt x="155" y="26"/>
                </a:cubicBezTo>
                <a:cubicBezTo>
                  <a:pt x="162" y="26"/>
                  <a:pt x="168" y="20"/>
                  <a:pt x="168" y="13"/>
                </a:cubicBezTo>
                <a:cubicBezTo>
                  <a:pt x="168" y="5"/>
                  <a:pt x="162" y="0"/>
                  <a:pt x="155" y="0"/>
                </a:cubicBezTo>
                <a:close/>
                <a:moveTo>
                  <a:pt x="155" y="20"/>
                </a:moveTo>
                <a:cubicBezTo>
                  <a:pt x="150" y="20"/>
                  <a:pt x="147" y="17"/>
                  <a:pt x="147" y="13"/>
                </a:cubicBezTo>
                <a:cubicBezTo>
                  <a:pt x="147" y="8"/>
                  <a:pt x="150" y="5"/>
                  <a:pt x="155" y="5"/>
                </a:cubicBezTo>
                <a:cubicBezTo>
                  <a:pt x="159" y="5"/>
                  <a:pt x="162" y="8"/>
                  <a:pt x="162" y="13"/>
                </a:cubicBezTo>
                <a:cubicBezTo>
                  <a:pt x="162" y="17"/>
                  <a:pt x="159" y="20"/>
                  <a:pt x="155" y="20"/>
                </a:cubicBezTo>
                <a:close/>
                <a:moveTo>
                  <a:pt x="43" y="88"/>
                </a:moveTo>
                <a:cubicBezTo>
                  <a:pt x="43" y="94"/>
                  <a:pt x="47" y="99"/>
                  <a:pt x="53" y="99"/>
                </a:cubicBezTo>
                <a:cubicBezTo>
                  <a:pt x="59" y="99"/>
                  <a:pt x="63" y="94"/>
                  <a:pt x="63" y="88"/>
                </a:cubicBezTo>
                <a:cubicBezTo>
                  <a:pt x="63" y="82"/>
                  <a:pt x="59" y="78"/>
                  <a:pt x="53" y="78"/>
                </a:cubicBezTo>
                <a:cubicBezTo>
                  <a:pt x="47" y="78"/>
                  <a:pt x="43" y="82"/>
                  <a:pt x="43" y="88"/>
                </a:cubicBezTo>
                <a:close/>
                <a:moveTo>
                  <a:pt x="53" y="83"/>
                </a:moveTo>
                <a:cubicBezTo>
                  <a:pt x="56" y="83"/>
                  <a:pt x="58" y="85"/>
                  <a:pt x="58" y="88"/>
                </a:cubicBezTo>
                <a:cubicBezTo>
                  <a:pt x="58" y="91"/>
                  <a:pt x="56" y="93"/>
                  <a:pt x="53" y="93"/>
                </a:cubicBezTo>
                <a:cubicBezTo>
                  <a:pt x="50" y="93"/>
                  <a:pt x="48" y="91"/>
                  <a:pt x="48" y="88"/>
                </a:cubicBezTo>
                <a:cubicBezTo>
                  <a:pt x="48" y="85"/>
                  <a:pt x="50" y="83"/>
                  <a:pt x="53" y="83"/>
                </a:cubicBezTo>
                <a:close/>
                <a:moveTo>
                  <a:pt x="69" y="125"/>
                </a:moveTo>
                <a:cubicBezTo>
                  <a:pt x="71" y="125"/>
                  <a:pt x="74" y="122"/>
                  <a:pt x="74" y="119"/>
                </a:cubicBezTo>
                <a:cubicBezTo>
                  <a:pt x="74" y="117"/>
                  <a:pt x="71" y="114"/>
                  <a:pt x="69" y="114"/>
                </a:cubicBezTo>
                <a:cubicBezTo>
                  <a:pt x="66" y="114"/>
                  <a:pt x="63" y="117"/>
                  <a:pt x="63" y="119"/>
                </a:cubicBezTo>
                <a:cubicBezTo>
                  <a:pt x="63" y="122"/>
                  <a:pt x="66" y="125"/>
                  <a:pt x="69" y="125"/>
                </a:cubicBezTo>
                <a:close/>
                <a:moveTo>
                  <a:pt x="152" y="36"/>
                </a:moveTo>
                <a:cubicBezTo>
                  <a:pt x="149" y="36"/>
                  <a:pt x="147" y="38"/>
                  <a:pt x="147" y="41"/>
                </a:cubicBezTo>
                <a:cubicBezTo>
                  <a:pt x="147" y="44"/>
                  <a:pt x="149" y="46"/>
                  <a:pt x="152" y="46"/>
                </a:cubicBezTo>
                <a:cubicBezTo>
                  <a:pt x="155" y="46"/>
                  <a:pt x="157" y="44"/>
                  <a:pt x="157" y="41"/>
                </a:cubicBezTo>
                <a:cubicBezTo>
                  <a:pt x="157" y="38"/>
                  <a:pt x="155" y="36"/>
                  <a:pt x="152" y="3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76" name="Freeform 26"/>
          <p:cNvSpPr>
            <a:spLocks noEditPoints="1"/>
          </p:cNvSpPr>
          <p:nvPr/>
        </p:nvSpPr>
        <p:spPr bwMode="auto">
          <a:xfrm>
            <a:off x="6944153" y="1756165"/>
            <a:ext cx="417392" cy="414422"/>
          </a:xfrm>
          <a:custGeom>
            <a:avLst/>
            <a:gdLst>
              <a:gd name="T0" fmla="*/ 90 w 140"/>
              <a:gd name="T1" fmla="*/ 44 h 139"/>
              <a:gd name="T2" fmla="*/ 70 w 140"/>
              <a:gd name="T3" fmla="*/ 0 h 139"/>
              <a:gd name="T4" fmla="*/ 39 w 140"/>
              <a:gd name="T5" fmla="*/ 45 h 139"/>
              <a:gd name="T6" fmla="*/ 35 w 140"/>
              <a:gd name="T7" fmla="*/ 47 h 139"/>
              <a:gd name="T8" fmla="*/ 13 w 140"/>
              <a:gd name="T9" fmla="*/ 44 h 139"/>
              <a:gd name="T10" fmla="*/ 0 w 140"/>
              <a:gd name="T11" fmla="*/ 126 h 139"/>
              <a:gd name="T12" fmla="*/ 26 w 140"/>
              <a:gd name="T13" fmla="*/ 139 h 139"/>
              <a:gd name="T14" fmla="*/ 38 w 140"/>
              <a:gd name="T15" fmla="*/ 132 h 139"/>
              <a:gd name="T16" fmla="*/ 39 w 140"/>
              <a:gd name="T17" fmla="*/ 132 h 139"/>
              <a:gd name="T18" fmla="*/ 83 w 140"/>
              <a:gd name="T19" fmla="*/ 139 h 139"/>
              <a:gd name="T20" fmla="*/ 122 w 140"/>
              <a:gd name="T21" fmla="*/ 131 h 139"/>
              <a:gd name="T22" fmla="*/ 124 w 140"/>
              <a:gd name="T23" fmla="*/ 119 h 139"/>
              <a:gd name="T24" fmla="*/ 132 w 140"/>
              <a:gd name="T25" fmla="*/ 95 h 139"/>
              <a:gd name="T26" fmla="*/ 136 w 140"/>
              <a:gd name="T27" fmla="*/ 73 h 139"/>
              <a:gd name="T28" fmla="*/ 139 w 140"/>
              <a:gd name="T29" fmla="*/ 63 h 139"/>
              <a:gd name="T30" fmla="*/ 127 w 140"/>
              <a:gd name="T31" fmla="*/ 46 h 139"/>
              <a:gd name="T32" fmla="*/ 26 w 140"/>
              <a:gd name="T33" fmla="*/ 131 h 139"/>
              <a:gd name="T34" fmla="*/ 9 w 140"/>
              <a:gd name="T35" fmla="*/ 126 h 139"/>
              <a:gd name="T36" fmla="*/ 13 w 140"/>
              <a:gd name="T37" fmla="*/ 52 h 139"/>
              <a:gd name="T38" fmla="*/ 31 w 140"/>
              <a:gd name="T39" fmla="*/ 57 h 139"/>
              <a:gd name="T40" fmla="*/ 131 w 140"/>
              <a:gd name="T41" fmla="*/ 63 h 139"/>
              <a:gd name="T42" fmla="*/ 113 w 140"/>
              <a:gd name="T43" fmla="*/ 70 h 139"/>
              <a:gd name="T44" fmla="*/ 113 w 140"/>
              <a:gd name="T45" fmla="*/ 74 h 139"/>
              <a:gd name="T46" fmla="*/ 129 w 140"/>
              <a:gd name="T47" fmla="*/ 82 h 139"/>
              <a:gd name="T48" fmla="*/ 109 w 140"/>
              <a:gd name="T49" fmla="*/ 91 h 139"/>
              <a:gd name="T50" fmla="*/ 109 w 140"/>
              <a:gd name="T51" fmla="*/ 96 h 139"/>
              <a:gd name="T52" fmla="*/ 123 w 140"/>
              <a:gd name="T53" fmla="*/ 105 h 139"/>
              <a:gd name="T54" fmla="*/ 105 w 140"/>
              <a:gd name="T55" fmla="*/ 113 h 139"/>
              <a:gd name="T56" fmla="*/ 105 w 140"/>
              <a:gd name="T57" fmla="*/ 118 h 139"/>
              <a:gd name="T58" fmla="*/ 116 w 140"/>
              <a:gd name="T59" fmla="*/ 124 h 139"/>
              <a:gd name="T60" fmla="*/ 107 w 140"/>
              <a:gd name="T61" fmla="*/ 131 h 139"/>
              <a:gd name="T62" fmla="*/ 59 w 140"/>
              <a:gd name="T63" fmla="*/ 128 h 139"/>
              <a:gd name="T64" fmla="*/ 35 w 140"/>
              <a:gd name="T65" fmla="*/ 119 h 139"/>
              <a:gd name="T66" fmla="*/ 39 w 140"/>
              <a:gd name="T67" fmla="*/ 55 h 139"/>
              <a:gd name="T68" fmla="*/ 66 w 140"/>
              <a:gd name="T69" fmla="*/ 13 h 139"/>
              <a:gd name="T70" fmla="*/ 83 w 140"/>
              <a:gd name="T71" fmla="*/ 29 h 139"/>
              <a:gd name="T72" fmla="*/ 126 w 140"/>
              <a:gd name="T73" fmla="*/ 54 h 139"/>
              <a:gd name="T74" fmla="*/ 131 w 140"/>
              <a:gd name="T75" fmla="*/ 63 h 139"/>
              <a:gd name="T76" fmla="*/ 13 w 140"/>
              <a:gd name="T77" fmla="*/ 120 h 139"/>
              <a:gd name="T78" fmla="*/ 26 w 140"/>
              <a:gd name="T79" fmla="*/ 120 h 139"/>
              <a:gd name="T80" fmla="*/ 20 w 140"/>
              <a:gd name="T81" fmla="*/ 122 h 139"/>
              <a:gd name="T82" fmla="*/ 20 w 140"/>
              <a:gd name="T83" fmla="*/ 118 h 139"/>
              <a:gd name="T84" fmla="*/ 20 w 140"/>
              <a:gd name="T85" fmla="*/ 12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39">
                <a:moveTo>
                  <a:pt x="127" y="46"/>
                </a:moveTo>
                <a:cubicBezTo>
                  <a:pt x="122" y="44"/>
                  <a:pt x="109" y="44"/>
                  <a:pt x="90" y="44"/>
                </a:cubicBezTo>
                <a:cubicBezTo>
                  <a:pt x="91" y="40"/>
                  <a:pt x="91" y="36"/>
                  <a:pt x="91" y="29"/>
                </a:cubicBezTo>
                <a:cubicBezTo>
                  <a:pt x="91" y="14"/>
                  <a:pt x="80" y="0"/>
                  <a:pt x="70" y="0"/>
                </a:cubicBezTo>
                <a:cubicBezTo>
                  <a:pt x="63" y="0"/>
                  <a:pt x="57" y="6"/>
                  <a:pt x="57" y="13"/>
                </a:cubicBezTo>
                <a:cubicBezTo>
                  <a:pt x="57" y="22"/>
                  <a:pt x="54" y="37"/>
                  <a:pt x="39" y="45"/>
                </a:cubicBezTo>
                <a:cubicBezTo>
                  <a:pt x="38" y="45"/>
                  <a:pt x="35" y="47"/>
                  <a:pt x="35" y="47"/>
                </a:cubicBezTo>
                <a:cubicBezTo>
                  <a:pt x="35" y="47"/>
                  <a:pt x="35" y="47"/>
                  <a:pt x="35" y="47"/>
                </a:cubicBezTo>
                <a:cubicBezTo>
                  <a:pt x="33" y="45"/>
                  <a:pt x="30" y="44"/>
                  <a:pt x="26" y="44"/>
                </a:cubicBezTo>
                <a:cubicBezTo>
                  <a:pt x="13" y="44"/>
                  <a:pt x="13" y="44"/>
                  <a:pt x="13" y="44"/>
                </a:cubicBezTo>
                <a:cubicBezTo>
                  <a:pt x="6" y="44"/>
                  <a:pt x="0" y="49"/>
                  <a:pt x="0" y="57"/>
                </a:cubicBezTo>
                <a:cubicBezTo>
                  <a:pt x="0" y="126"/>
                  <a:pt x="0" y="126"/>
                  <a:pt x="0" y="126"/>
                </a:cubicBezTo>
                <a:cubicBezTo>
                  <a:pt x="0" y="133"/>
                  <a:pt x="6" y="139"/>
                  <a:pt x="13" y="139"/>
                </a:cubicBezTo>
                <a:cubicBezTo>
                  <a:pt x="26" y="139"/>
                  <a:pt x="26" y="139"/>
                  <a:pt x="26" y="139"/>
                </a:cubicBezTo>
                <a:cubicBezTo>
                  <a:pt x="32" y="139"/>
                  <a:pt x="36" y="136"/>
                  <a:pt x="38" y="132"/>
                </a:cubicBezTo>
                <a:cubicBezTo>
                  <a:pt x="38" y="132"/>
                  <a:pt x="38" y="132"/>
                  <a:pt x="38" y="132"/>
                </a:cubicBezTo>
                <a:cubicBezTo>
                  <a:pt x="39" y="132"/>
                  <a:pt x="39" y="132"/>
                  <a:pt x="39" y="132"/>
                </a:cubicBezTo>
                <a:cubicBezTo>
                  <a:pt x="39" y="132"/>
                  <a:pt x="39" y="132"/>
                  <a:pt x="39" y="132"/>
                </a:cubicBezTo>
                <a:cubicBezTo>
                  <a:pt x="42" y="133"/>
                  <a:pt x="47" y="134"/>
                  <a:pt x="57" y="136"/>
                </a:cubicBezTo>
                <a:cubicBezTo>
                  <a:pt x="59" y="137"/>
                  <a:pt x="71" y="139"/>
                  <a:pt x="83" y="139"/>
                </a:cubicBezTo>
                <a:cubicBezTo>
                  <a:pt x="107" y="139"/>
                  <a:pt x="107" y="139"/>
                  <a:pt x="107" y="139"/>
                </a:cubicBezTo>
                <a:cubicBezTo>
                  <a:pt x="114" y="139"/>
                  <a:pt x="119" y="136"/>
                  <a:pt x="122" y="131"/>
                </a:cubicBezTo>
                <a:cubicBezTo>
                  <a:pt x="122" y="131"/>
                  <a:pt x="123" y="129"/>
                  <a:pt x="124" y="126"/>
                </a:cubicBezTo>
                <a:cubicBezTo>
                  <a:pt x="125" y="124"/>
                  <a:pt x="125" y="121"/>
                  <a:pt x="124" y="119"/>
                </a:cubicBezTo>
                <a:cubicBezTo>
                  <a:pt x="129" y="115"/>
                  <a:pt x="131" y="110"/>
                  <a:pt x="132" y="107"/>
                </a:cubicBezTo>
                <a:cubicBezTo>
                  <a:pt x="133" y="102"/>
                  <a:pt x="133" y="98"/>
                  <a:pt x="132" y="95"/>
                </a:cubicBezTo>
                <a:cubicBezTo>
                  <a:pt x="134" y="93"/>
                  <a:pt x="136" y="89"/>
                  <a:pt x="137" y="83"/>
                </a:cubicBezTo>
                <a:cubicBezTo>
                  <a:pt x="138" y="80"/>
                  <a:pt x="137" y="76"/>
                  <a:pt x="136" y="73"/>
                </a:cubicBezTo>
                <a:cubicBezTo>
                  <a:pt x="138" y="70"/>
                  <a:pt x="139" y="67"/>
                  <a:pt x="139" y="64"/>
                </a:cubicBezTo>
                <a:cubicBezTo>
                  <a:pt x="139" y="63"/>
                  <a:pt x="139" y="63"/>
                  <a:pt x="139" y="63"/>
                </a:cubicBezTo>
                <a:cubicBezTo>
                  <a:pt x="139" y="62"/>
                  <a:pt x="140" y="62"/>
                  <a:pt x="140" y="61"/>
                </a:cubicBezTo>
                <a:cubicBezTo>
                  <a:pt x="140" y="55"/>
                  <a:pt x="136" y="48"/>
                  <a:pt x="127" y="46"/>
                </a:cubicBezTo>
                <a:close/>
                <a:moveTo>
                  <a:pt x="31" y="126"/>
                </a:moveTo>
                <a:cubicBezTo>
                  <a:pt x="31" y="129"/>
                  <a:pt x="29" y="131"/>
                  <a:pt x="26" y="131"/>
                </a:cubicBezTo>
                <a:cubicBezTo>
                  <a:pt x="13" y="131"/>
                  <a:pt x="13" y="131"/>
                  <a:pt x="13" y="131"/>
                </a:cubicBezTo>
                <a:cubicBezTo>
                  <a:pt x="11" y="131"/>
                  <a:pt x="9" y="129"/>
                  <a:pt x="9" y="126"/>
                </a:cubicBezTo>
                <a:cubicBezTo>
                  <a:pt x="9" y="57"/>
                  <a:pt x="9" y="57"/>
                  <a:pt x="9" y="57"/>
                </a:cubicBezTo>
                <a:cubicBezTo>
                  <a:pt x="9" y="54"/>
                  <a:pt x="11" y="52"/>
                  <a:pt x="13" y="52"/>
                </a:cubicBezTo>
                <a:cubicBezTo>
                  <a:pt x="26" y="52"/>
                  <a:pt x="26" y="52"/>
                  <a:pt x="26" y="52"/>
                </a:cubicBezTo>
                <a:cubicBezTo>
                  <a:pt x="29" y="52"/>
                  <a:pt x="31" y="54"/>
                  <a:pt x="31" y="57"/>
                </a:cubicBezTo>
                <a:lnTo>
                  <a:pt x="31" y="126"/>
                </a:lnTo>
                <a:close/>
                <a:moveTo>
                  <a:pt x="131" y="63"/>
                </a:moveTo>
                <a:cubicBezTo>
                  <a:pt x="131" y="65"/>
                  <a:pt x="130" y="70"/>
                  <a:pt x="122" y="70"/>
                </a:cubicBezTo>
                <a:cubicBezTo>
                  <a:pt x="113" y="70"/>
                  <a:pt x="113" y="70"/>
                  <a:pt x="113" y="70"/>
                </a:cubicBezTo>
                <a:cubicBezTo>
                  <a:pt x="112" y="70"/>
                  <a:pt x="111" y="71"/>
                  <a:pt x="111" y="72"/>
                </a:cubicBezTo>
                <a:cubicBezTo>
                  <a:pt x="111" y="73"/>
                  <a:pt x="112" y="74"/>
                  <a:pt x="113" y="74"/>
                </a:cubicBezTo>
                <a:cubicBezTo>
                  <a:pt x="122" y="74"/>
                  <a:pt x="122" y="74"/>
                  <a:pt x="122" y="74"/>
                </a:cubicBezTo>
                <a:cubicBezTo>
                  <a:pt x="128" y="74"/>
                  <a:pt x="129" y="79"/>
                  <a:pt x="129" y="82"/>
                </a:cubicBezTo>
                <a:cubicBezTo>
                  <a:pt x="128" y="85"/>
                  <a:pt x="127" y="91"/>
                  <a:pt x="119" y="91"/>
                </a:cubicBezTo>
                <a:cubicBezTo>
                  <a:pt x="109" y="91"/>
                  <a:pt x="109" y="91"/>
                  <a:pt x="109" y="91"/>
                </a:cubicBezTo>
                <a:cubicBezTo>
                  <a:pt x="108" y="91"/>
                  <a:pt x="107" y="92"/>
                  <a:pt x="107" y="94"/>
                </a:cubicBezTo>
                <a:cubicBezTo>
                  <a:pt x="107" y="95"/>
                  <a:pt x="108" y="96"/>
                  <a:pt x="109" y="96"/>
                </a:cubicBezTo>
                <a:cubicBezTo>
                  <a:pt x="118" y="96"/>
                  <a:pt x="118" y="96"/>
                  <a:pt x="118" y="96"/>
                </a:cubicBezTo>
                <a:cubicBezTo>
                  <a:pt x="125" y="96"/>
                  <a:pt x="124" y="101"/>
                  <a:pt x="123" y="105"/>
                </a:cubicBezTo>
                <a:cubicBezTo>
                  <a:pt x="122" y="109"/>
                  <a:pt x="121" y="113"/>
                  <a:pt x="112" y="113"/>
                </a:cubicBezTo>
                <a:cubicBezTo>
                  <a:pt x="105" y="113"/>
                  <a:pt x="105" y="113"/>
                  <a:pt x="105" y="113"/>
                </a:cubicBezTo>
                <a:cubicBezTo>
                  <a:pt x="103" y="113"/>
                  <a:pt x="103" y="114"/>
                  <a:pt x="103" y="115"/>
                </a:cubicBezTo>
                <a:cubicBezTo>
                  <a:pt x="103" y="117"/>
                  <a:pt x="103" y="118"/>
                  <a:pt x="105" y="118"/>
                </a:cubicBezTo>
                <a:cubicBezTo>
                  <a:pt x="112" y="118"/>
                  <a:pt x="112" y="118"/>
                  <a:pt x="112" y="118"/>
                </a:cubicBezTo>
                <a:cubicBezTo>
                  <a:pt x="116" y="118"/>
                  <a:pt x="116" y="122"/>
                  <a:pt x="116" y="124"/>
                </a:cubicBezTo>
                <a:cubicBezTo>
                  <a:pt x="115" y="125"/>
                  <a:pt x="115" y="127"/>
                  <a:pt x="115" y="127"/>
                </a:cubicBezTo>
                <a:cubicBezTo>
                  <a:pt x="113" y="129"/>
                  <a:pt x="111" y="131"/>
                  <a:pt x="107" y="131"/>
                </a:cubicBezTo>
                <a:cubicBezTo>
                  <a:pt x="83" y="131"/>
                  <a:pt x="83" y="131"/>
                  <a:pt x="83" y="131"/>
                </a:cubicBezTo>
                <a:cubicBezTo>
                  <a:pt x="71" y="131"/>
                  <a:pt x="59" y="128"/>
                  <a:pt x="59" y="128"/>
                </a:cubicBezTo>
                <a:cubicBezTo>
                  <a:pt x="41" y="124"/>
                  <a:pt x="40" y="123"/>
                  <a:pt x="39" y="123"/>
                </a:cubicBezTo>
                <a:cubicBezTo>
                  <a:pt x="39" y="123"/>
                  <a:pt x="35" y="122"/>
                  <a:pt x="35" y="119"/>
                </a:cubicBezTo>
                <a:cubicBezTo>
                  <a:pt x="35" y="59"/>
                  <a:pt x="35" y="59"/>
                  <a:pt x="35" y="59"/>
                </a:cubicBezTo>
                <a:cubicBezTo>
                  <a:pt x="35" y="57"/>
                  <a:pt x="36" y="55"/>
                  <a:pt x="39" y="55"/>
                </a:cubicBezTo>
                <a:cubicBezTo>
                  <a:pt x="39" y="54"/>
                  <a:pt x="39" y="54"/>
                  <a:pt x="39" y="54"/>
                </a:cubicBezTo>
                <a:cubicBezTo>
                  <a:pt x="59" y="46"/>
                  <a:pt x="65" y="28"/>
                  <a:pt x="66" y="13"/>
                </a:cubicBezTo>
                <a:cubicBezTo>
                  <a:pt x="66" y="11"/>
                  <a:pt x="67" y="9"/>
                  <a:pt x="70" y="9"/>
                </a:cubicBezTo>
                <a:cubicBezTo>
                  <a:pt x="75" y="9"/>
                  <a:pt x="83" y="18"/>
                  <a:pt x="83" y="29"/>
                </a:cubicBezTo>
                <a:cubicBezTo>
                  <a:pt x="83" y="40"/>
                  <a:pt x="82" y="42"/>
                  <a:pt x="79" y="52"/>
                </a:cubicBezTo>
                <a:cubicBezTo>
                  <a:pt x="122" y="52"/>
                  <a:pt x="122" y="53"/>
                  <a:pt x="126" y="54"/>
                </a:cubicBezTo>
                <a:cubicBezTo>
                  <a:pt x="130" y="55"/>
                  <a:pt x="131" y="59"/>
                  <a:pt x="131" y="61"/>
                </a:cubicBezTo>
                <a:cubicBezTo>
                  <a:pt x="131" y="62"/>
                  <a:pt x="131" y="62"/>
                  <a:pt x="131" y="63"/>
                </a:cubicBezTo>
                <a:close/>
                <a:moveTo>
                  <a:pt x="20" y="113"/>
                </a:moveTo>
                <a:cubicBezTo>
                  <a:pt x="16" y="113"/>
                  <a:pt x="13" y="116"/>
                  <a:pt x="13" y="120"/>
                </a:cubicBezTo>
                <a:cubicBezTo>
                  <a:pt x="13" y="123"/>
                  <a:pt x="16" y="126"/>
                  <a:pt x="20" y="126"/>
                </a:cubicBezTo>
                <a:cubicBezTo>
                  <a:pt x="23" y="126"/>
                  <a:pt x="26" y="123"/>
                  <a:pt x="26" y="120"/>
                </a:cubicBezTo>
                <a:cubicBezTo>
                  <a:pt x="26" y="116"/>
                  <a:pt x="23" y="113"/>
                  <a:pt x="20" y="113"/>
                </a:cubicBezTo>
                <a:close/>
                <a:moveTo>
                  <a:pt x="20" y="122"/>
                </a:moveTo>
                <a:cubicBezTo>
                  <a:pt x="19" y="122"/>
                  <a:pt x="18" y="121"/>
                  <a:pt x="18" y="120"/>
                </a:cubicBezTo>
                <a:cubicBezTo>
                  <a:pt x="18" y="119"/>
                  <a:pt x="19" y="118"/>
                  <a:pt x="20" y="118"/>
                </a:cubicBezTo>
                <a:cubicBezTo>
                  <a:pt x="21" y="118"/>
                  <a:pt x="22" y="119"/>
                  <a:pt x="22" y="120"/>
                </a:cubicBezTo>
                <a:cubicBezTo>
                  <a:pt x="22" y="121"/>
                  <a:pt x="21" y="122"/>
                  <a:pt x="20" y="122"/>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77" name="TextBox 30"/>
          <p:cNvSpPr txBox="1"/>
          <p:nvPr/>
        </p:nvSpPr>
        <p:spPr>
          <a:xfrm>
            <a:off x="3609292" y="2835866"/>
            <a:ext cx="1638590" cy="579646"/>
          </a:xfrm>
          <a:prstGeom prst="rect">
            <a:avLst/>
          </a:prstGeom>
          <a:noFill/>
        </p:spPr>
        <p:txBody>
          <a:bodyPr wrap="none" rtlCol="0">
            <a:spAutoFit/>
          </a:bodyPr>
          <a:lstStyle/>
          <a:p>
            <a:pPr>
              <a:lnSpc>
                <a:spcPts val="1900"/>
              </a:lnSpc>
            </a:pPr>
            <a:r>
              <a:rPr lang="en-US" dirty="0" err="1">
                <a:latin typeface="+mn-ea"/>
              </a:rPr>
              <a:t>银行管理</a:t>
            </a:r>
            <a:r>
              <a:rPr lang="zh-CN" altLang="zh-CN" kern="100" dirty="0">
                <a:latin typeface="+mn-ea"/>
                <a:cs typeface="Times New Roman" panose="02020603050405020304" pitchFamily="18" charset="0"/>
              </a:rPr>
              <a:t> Ⅰ类</a:t>
            </a:r>
            <a:endParaRPr lang="en-US" altLang="zh-CN" kern="100" dirty="0">
              <a:latin typeface="+mn-ea"/>
              <a:cs typeface="Times New Roman" panose="02020603050405020304" pitchFamily="18" charset="0"/>
            </a:endParaRPr>
          </a:p>
          <a:p>
            <a:pPr>
              <a:lnSpc>
                <a:spcPts val="1900"/>
              </a:lnSpc>
            </a:pPr>
            <a:r>
              <a:rPr lang="zh-CN" altLang="en-US" kern="100" dirty="0">
                <a:latin typeface="+mn-ea"/>
                <a:cs typeface="Times New Roman" panose="02020603050405020304" pitchFamily="18" charset="0"/>
              </a:rPr>
              <a:t>（银行托管）</a:t>
            </a:r>
            <a:endParaRPr lang="en-US" dirty="0">
              <a:latin typeface="+mn-ea"/>
            </a:endParaRPr>
          </a:p>
        </p:txBody>
      </p:sp>
      <p:sp>
        <p:nvSpPr>
          <p:cNvPr id="78" name="TextBox 31"/>
          <p:cNvSpPr txBox="1"/>
          <p:nvPr/>
        </p:nvSpPr>
        <p:spPr>
          <a:xfrm>
            <a:off x="855949" y="2921247"/>
            <a:ext cx="1107996" cy="335989"/>
          </a:xfrm>
          <a:prstGeom prst="rect">
            <a:avLst/>
          </a:prstGeom>
          <a:noFill/>
        </p:spPr>
        <p:txBody>
          <a:bodyPr wrap="none" rtlCol="0">
            <a:spAutoFit/>
          </a:bodyPr>
          <a:lstStyle/>
          <a:p>
            <a:pPr>
              <a:lnSpc>
                <a:spcPts val="1900"/>
              </a:lnSpc>
            </a:pPr>
            <a:r>
              <a:rPr lang="en-US" dirty="0" err="1">
                <a:solidFill>
                  <a:schemeClr val="bg1"/>
                </a:solidFill>
                <a:latin typeface="+mn-ea"/>
              </a:rPr>
              <a:t>通联管理</a:t>
            </a:r>
            <a:endParaRPr lang="en-US" dirty="0">
              <a:solidFill>
                <a:schemeClr val="bg1"/>
              </a:solidFill>
              <a:latin typeface="+mn-ea"/>
            </a:endParaRPr>
          </a:p>
        </p:txBody>
      </p:sp>
      <p:sp>
        <p:nvSpPr>
          <p:cNvPr id="81" name="TextBox 34"/>
          <p:cNvSpPr txBox="1"/>
          <p:nvPr/>
        </p:nvSpPr>
        <p:spPr>
          <a:xfrm>
            <a:off x="6408360" y="2835866"/>
            <a:ext cx="1638590" cy="579646"/>
          </a:xfrm>
          <a:prstGeom prst="rect">
            <a:avLst/>
          </a:prstGeom>
          <a:noFill/>
        </p:spPr>
        <p:txBody>
          <a:bodyPr wrap="none" rtlCol="0">
            <a:spAutoFit/>
          </a:bodyPr>
          <a:lstStyle/>
          <a:p>
            <a:pPr>
              <a:lnSpc>
                <a:spcPts val="1900"/>
              </a:lnSpc>
            </a:pPr>
            <a:r>
              <a:rPr lang="en-US" dirty="0" err="1">
                <a:latin typeface="+mn-ea"/>
              </a:rPr>
              <a:t>银行管理</a:t>
            </a:r>
            <a:r>
              <a:rPr lang="zh-CN" altLang="en-US" dirty="0">
                <a:latin typeface="+mn-ea"/>
              </a:rPr>
              <a:t> </a:t>
            </a:r>
            <a:r>
              <a:rPr lang="en-US" altLang="zh-CN" dirty="0">
                <a:latin typeface="+mn-ea"/>
              </a:rPr>
              <a:t>Ⅱ</a:t>
            </a:r>
            <a:r>
              <a:rPr lang="zh-CN" altLang="en-US" dirty="0">
                <a:latin typeface="+mn-ea"/>
              </a:rPr>
              <a:t>类</a:t>
            </a:r>
            <a:endParaRPr lang="en-US" altLang="zh-CN" dirty="0">
              <a:latin typeface="+mn-ea"/>
            </a:endParaRPr>
          </a:p>
          <a:p>
            <a:pPr>
              <a:lnSpc>
                <a:spcPts val="1900"/>
              </a:lnSpc>
            </a:pPr>
            <a:r>
              <a:rPr lang="zh-CN" altLang="en-US" dirty="0">
                <a:latin typeface="+mn-ea"/>
              </a:rPr>
              <a:t>（银行管理）</a:t>
            </a:r>
            <a:endParaRPr lang="en-US" dirty="0">
              <a:latin typeface="+mn-ea"/>
            </a:endParaRPr>
          </a:p>
        </p:txBody>
      </p:sp>
      <p:sp>
        <p:nvSpPr>
          <p:cNvPr id="84" name="TextBox 36"/>
          <p:cNvSpPr txBox="1"/>
          <p:nvPr/>
        </p:nvSpPr>
        <p:spPr>
          <a:xfrm>
            <a:off x="9210388" y="2835866"/>
            <a:ext cx="1569660" cy="579646"/>
          </a:xfrm>
          <a:prstGeom prst="rect">
            <a:avLst/>
          </a:prstGeom>
          <a:noFill/>
        </p:spPr>
        <p:txBody>
          <a:bodyPr wrap="none" rtlCol="0">
            <a:spAutoFit/>
          </a:bodyPr>
          <a:lstStyle/>
          <a:p>
            <a:pPr>
              <a:lnSpc>
                <a:spcPts val="1900"/>
              </a:lnSpc>
            </a:pPr>
            <a:r>
              <a:rPr lang="zh-CN" altLang="zh-CN" kern="100" dirty="0">
                <a:latin typeface="+mn-ea"/>
                <a:cs typeface="Times New Roman" panose="02020603050405020304" pitchFamily="18" charset="0"/>
              </a:rPr>
              <a:t>银行管理Ⅲ类</a:t>
            </a:r>
            <a:endParaRPr lang="en-US" altLang="zh-CN" kern="100" dirty="0">
              <a:latin typeface="+mn-ea"/>
              <a:cs typeface="Times New Roman" panose="02020603050405020304" pitchFamily="18" charset="0"/>
            </a:endParaRPr>
          </a:p>
          <a:p>
            <a:pPr>
              <a:lnSpc>
                <a:spcPts val="1900"/>
              </a:lnSpc>
            </a:pPr>
            <a:r>
              <a:rPr lang="zh-CN" altLang="en-US" kern="100" dirty="0">
                <a:latin typeface="+mn-ea"/>
                <a:cs typeface="Times New Roman" panose="02020603050405020304" pitchFamily="18" charset="0"/>
              </a:rPr>
              <a:t>（银行管理）</a:t>
            </a:r>
            <a:endParaRPr lang="en-US" dirty="0">
              <a:latin typeface="+mn-ea"/>
            </a:endParaRPr>
          </a:p>
        </p:txBody>
      </p:sp>
      <p:sp>
        <p:nvSpPr>
          <p:cNvPr id="86" name="文本框 85"/>
          <p:cNvSpPr txBox="1"/>
          <p:nvPr/>
        </p:nvSpPr>
        <p:spPr>
          <a:xfrm>
            <a:off x="618216" y="1103540"/>
            <a:ext cx="6555529" cy="369332"/>
          </a:xfrm>
          <a:prstGeom prst="rect">
            <a:avLst/>
          </a:prstGeom>
          <a:noFill/>
        </p:spPr>
        <p:txBody>
          <a:bodyPr wrap="square" rtlCol="0">
            <a:spAutoFit/>
          </a:bodyPr>
          <a:lstStyle/>
          <a:p>
            <a:r>
              <a:rPr kumimoji="1" lang="zh-CN" altLang="en-US" dirty="0"/>
              <a:t>支持多种资金管理模式，根据客户需求，灵活选用</a:t>
            </a:r>
            <a:endParaRPr kumimoji="1" lang="zh-CN" altLang="en-US" dirty="0"/>
          </a:p>
        </p:txBody>
      </p:sp>
      <p:sp>
        <p:nvSpPr>
          <p:cNvPr id="2" name="Subtitle 2"/>
          <p:cNvSpPr txBox="1"/>
          <p:nvPr/>
        </p:nvSpPr>
        <p:spPr>
          <a:xfrm>
            <a:off x="806016" y="3524289"/>
            <a:ext cx="2207701" cy="23036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en-US" sz="1000" dirty="0" err="1">
                <a:solidFill>
                  <a:schemeClr val="bg1"/>
                </a:solidFill>
                <a:latin typeface="+mn-ea"/>
              </a:rPr>
              <a:t>通联支付</a:t>
            </a:r>
            <a:r>
              <a:rPr lang="zh-CN" altLang="en-US" sz="1000" dirty="0">
                <a:solidFill>
                  <a:schemeClr val="bg1"/>
                </a:solidFill>
                <a:latin typeface="+mn-ea"/>
              </a:rPr>
              <a:t>：</a:t>
            </a:r>
            <a:endParaRPr lang="en-US" altLang="zh-CN" sz="1000" dirty="0">
              <a:solidFill>
                <a:schemeClr val="bg1"/>
              </a:solidFill>
              <a:latin typeface="+mn-ea"/>
            </a:endParaRPr>
          </a:p>
          <a:p>
            <a:pPr marL="0" indent="0">
              <a:lnSpc>
                <a:spcPts val="1900"/>
              </a:lnSpc>
              <a:spcBef>
                <a:spcPts val="0"/>
              </a:spcBef>
              <a:buNone/>
            </a:pPr>
            <a:r>
              <a:rPr lang="zh-CN" altLang="en-US" sz="1000" dirty="0">
                <a:solidFill>
                  <a:schemeClr val="bg1"/>
                </a:solidFill>
                <a:latin typeface="+mn-ea"/>
              </a:rPr>
              <a:t>（</a:t>
            </a:r>
            <a:r>
              <a:rPr lang="en-US" altLang="zh-CN" sz="1000" dirty="0">
                <a:solidFill>
                  <a:schemeClr val="bg1"/>
                </a:solidFill>
                <a:latin typeface="+mn-ea"/>
              </a:rPr>
              <a:t>1</a:t>
            </a:r>
            <a:r>
              <a:rPr lang="zh-CN" altLang="en-US" sz="1000" dirty="0">
                <a:solidFill>
                  <a:schemeClr val="bg1"/>
                </a:solidFill>
                <a:latin typeface="+mn-ea"/>
              </a:rPr>
              <a:t>）</a:t>
            </a:r>
            <a:r>
              <a:rPr lang="en-US" sz="1000" dirty="0" err="1">
                <a:solidFill>
                  <a:schemeClr val="bg1"/>
                </a:solidFill>
                <a:latin typeface="+mn-ea"/>
              </a:rPr>
              <a:t>提供账户服务管理的技术服务</a:t>
            </a:r>
            <a:r>
              <a:rPr lang="zh-CN" altLang="en-US" sz="1000" dirty="0">
                <a:solidFill>
                  <a:schemeClr val="bg1"/>
                </a:solidFill>
                <a:latin typeface="+mn-ea"/>
              </a:rPr>
              <a:t>；</a:t>
            </a:r>
            <a:endParaRPr lang="en-US" altLang="zh-CN" sz="1000" dirty="0">
              <a:solidFill>
                <a:schemeClr val="bg1"/>
              </a:solidFill>
              <a:latin typeface="+mn-ea"/>
            </a:endParaRPr>
          </a:p>
          <a:p>
            <a:pPr marL="0" indent="0">
              <a:lnSpc>
                <a:spcPts val="1900"/>
              </a:lnSpc>
              <a:spcBef>
                <a:spcPts val="0"/>
              </a:spcBef>
              <a:buNone/>
            </a:pPr>
            <a:r>
              <a:rPr lang="zh-CN" altLang="en-US" sz="1000" dirty="0">
                <a:solidFill>
                  <a:schemeClr val="bg1"/>
                </a:solidFill>
                <a:latin typeface="+mn-ea"/>
              </a:rPr>
              <a:t>（</a:t>
            </a:r>
            <a:r>
              <a:rPr lang="en-US" altLang="zh-CN" sz="1000" dirty="0">
                <a:solidFill>
                  <a:schemeClr val="bg1"/>
                </a:solidFill>
                <a:latin typeface="+mn-ea"/>
              </a:rPr>
              <a:t>2</a:t>
            </a:r>
            <a:r>
              <a:rPr lang="zh-CN" altLang="en-US" sz="1000" dirty="0">
                <a:solidFill>
                  <a:schemeClr val="bg1"/>
                </a:solidFill>
                <a:latin typeface="+mn-ea"/>
              </a:rPr>
              <a:t>）客户资金存放于通联支付客户备付金账户。</a:t>
            </a:r>
            <a:endParaRPr lang="en-US" altLang="zh-CN" sz="1000" dirty="0">
              <a:solidFill>
                <a:schemeClr val="bg1"/>
              </a:solidFill>
              <a:latin typeface="+mn-ea"/>
            </a:endParaRPr>
          </a:p>
          <a:p>
            <a:pPr marL="0" indent="0">
              <a:lnSpc>
                <a:spcPts val="1900"/>
              </a:lnSpc>
              <a:spcBef>
                <a:spcPts val="0"/>
              </a:spcBef>
              <a:buNone/>
            </a:pPr>
            <a:r>
              <a:rPr lang="zh-CN" altLang="en-US" sz="1000" dirty="0">
                <a:solidFill>
                  <a:schemeClr val="bg1"/>
                </a:solidFill>
                <a:latin typeface="+mn-ea"/>
              </a:rPr>
              <a:t>（</a:t>
            </a:r>
            <a:r>
              <a:rPr lang="en-US" altLang="zh-CN" sz="1000" dirty="0">
                <a:solidFill>
                  <a:schemeClr val="bg1"/>
                </a:solidFill>
                <a:latin typeface="+mn-ea"/>
              </a:rPr>
              <a:t>3</a:t>
            </a:r>
            <a:r>
              <a:rPr lang="zh-CN" altLang="en-US" sz="1000" dirty="0">
                <a:solidFill>
                  <a:schemeClr val="bg1"/>
                </a:solidFill>
                <a:latin typeface="+mn-ea"/>
              </a:rPr>
              <a:t>）客户平台用户发起向绑定银行账户付款申请时，由通联支付完成付款。</a:t>
            </a:r>
            <a:endParaRPr lang="en-US" sz="1000" dirty="0">
              <a:solidFill>
                <a:schemeClr val="bg1"/>
              </a:solidFill>
              <a:latin typeface="+mn-ea"/>
            </a:endParaRPr>
          </a:p>
        </p:txBody>
      </p:sp>
      <p:sp>
        <p:nvSpPr>
          <p:cNvPr id="3" name="Subtitle 2"/>
          <p:cNvSpPr txBox="1"/>
          <p:nvPr/>
        </p:nvSpPr>
        <p:spPr>
          <a:xfrm>
            <a:off x="3601807" y="3524289"/>
            <a:ext cx="2207701" cy="20644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00" dirty="0">
                <a:solidFill>
                  <a:schemeClr val="tx1">
                    <a:lumMod val="75000"/>
                    <a:lumOff val="25000"/>
                  </a:schemeClr>
                </a:solidFill>
                <a:latin typeface="+mn-ea"/>
              </a:rPr>
              <a:t>通联支付：</a:t>
            </a:r>
            <a:r>
              <a:rPr lang="zh-CN" altLang="en-US" sz="1000" dirty="0">
                <a:solidFill>
                  <a:schemeClr val="tx1">
                    <a:lumMod val="75000"/>
                    <a:lumOff val="25000"/>
                  </a:schemeClr>
                </a:solidFill>
                <a:latin typeface="Raleway" panose="020B0503030101060003" pitchFamily="34" charset="0"/>
              </a:rPr>
              <a:t>提供支付收款、以及根据平台客户需求，实现资金清分的金融科技服务</a:t>
            </a:r>
            <a:endParaRPr lang="en-US" altLang="zh-CN" sz="1000" dirty="0">
              <a:solidFill>
                <a:schemeClr val="tx1">
                  <a:lumMod val="75000"/>
                  <a:lumOff val="25000"/>
                </a:schemeClr>
              </a:solidFill>
              <a:latin typeface="+mn-ea"/>
            </a:endParaRPr>
          </a:p>
          <a:p>
            <a:pPr marL="0" indent="0">
              <a:lnSpc>
                <a:spcPts val="1900"/>
              </a:lnSpc>
              <a:spcBef>
                <a:spcPts val="0"/>
              </a:spcBef>
              <a:buNone/>
            </a:pP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合作银行：</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）为客户</a:t>
            </a:r>
            <a:r>
              <a:rPr lang="zh-CN" altLang="en-US" sz="1000" b="1" dirty="0">
                <a:solidFill>
                  <a:srgbClr val="2E75B6"/>
                </a:solidFill>
                <a:latin typeface="+mn-ea"/>
              </a:rPr>
              <a:t>及客户平台</a:t>
            </a:r>
            <a:r>
              <a:rPr lang="zh-CN" altLang="en-US" sz="1000" dirty="0">
                <a:solidFill>
                  <a:schemeClr val="tx1">
                    <a:lumMod val="75000"/>
                    <a:lumOff val="25000"/>
                  </a:schemeClr>
                </a:solidFill>
                <a:latin typeface="+mn-ea"/>
              </a:rPr>
              <a:t>用户开立用于资金管理的专用银行账户；</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）负责客户后续资金的账务管理及资金处理。</a:t>
            </a:r>
            <a:endParaRPr lang="en-US" altLang="zh-CN" sz="1000" dirty="0">
              <a:solidFill>
                <a:schemeClr val="tx1">
                  <a:lumMod val="75000"/>
                  <a:lumOff val="25000"/>
                </a:schemeClr>
              </a:solidFill>
              <a:latin typeface="+mn-ea"/>
            </a:endParaRPr>
          </a:p>
        </p:txBody>
      </p:sp>
      <p:sp>
        <p:nvSpPr>
          <p:cNvPr id="4" name="Subtitle 2"/>
          <p:cNvSpPr txBox="1"/>
          <p:nvPr/>
        </p:nvSpPr>
        <p:spPr>
          <a:xfrm>
            <a:off x="6400875" y="3524289"/>
            <a:ext cx="2207701" cy="18512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00" dirty="0">
                <a:solidFill>
                  <a:schemeClr val="tx1">
                    <a:lumMod val="75000"/>
                    <a:lumOff val="25000"/>
                  </a:schemeClr>
                </a:solidFill>
                <a:latin typeface="+mn-ea"/>
              </a:rPr>
              <a:t>通联支付：提供账户服务管理的技术服务；</a:t>
            </a:r>
            <a:endParaRPr lang="zh-CN" altLang="en-US" sz="1000" dirty="0">
              <a:solidFill>
                <a:schemeClr val="tx1">
                  <a:lumMod val="75000"/>
                  <a:lumOff val="25000"/>
                </a:schemeClr>
              </a:solidFill>
              <a:latin typeface="+mn-ea"/>
            </a:endParaRPr>
          </a:p>
          <a:p>
            <a:pPr marL="0" indent="0">
              <a:lnSpc>
                <a:spcPts val="1900"/>
              </a:lnSpc>
              <a:spcBef>
                <a:spcPts val="0"/>
              </a:spcBef>
              <a:buNone/>
            </a:pP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合作银行：</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）为客户开立用于资金管理的专用银行账户；</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）负责客户后续资金的管理及处理。</a:t>
            </a:r>
            <a:endParaRPr lang="zh-CN" altLang="en-US" sz="1000" dirty="0">
              <a:solidFill>
                <a:schemeClr val="tx1">
                  <a:lumMod val="75000"/>
                  <a:lumOff val="25000"/>
                </a:schemeClr>
              </a:solidFill>
              <a:latin typeface="+mn-ea"/>
            </a:endParaRPr>
          </a:p>
        </p:txBody>
      </p:sp>
      <p:sp>
        <p:nvSpPr>
          <p:cNvPr id="5" name="Subtitle 2"/>
          <p:cNvSpPr txBox="1"/>
          <p:nvPr/>
        </p:nvSpPr>
        <p:spPr>
          <a:xfrm>
            <a:off x="9028141" y="3371779"/>
            <a:ext cx="2520758" cy="32003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00" dirty="0">
                <a:solidFill>
                  <a:schemeClr val="tx1">
                    <a:lumMod val="75000"/>
                    <a:lumOff val="25000"/>
                  </a:schemeClr>
                </a:solidFill>
                <a:latin typeface="+mn-ea"/>
              </a:rPr>
              <a:t>通联支付：</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）提供账户服务管理的技术服务；</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）银行资金划拨至通联备付金后，由通联支付完成后续客户资金付款操作的处理模式。</a:t>
            </a:r>
            <a:endParaRPr lang="zh-CN" altLang="en-US" sz="1000" dirty="0">
              <a:solidFill>
                <a:schemeClr val="tx1">
                  <a:lumMod val="75000"/>
                  <a:lumOff val="25000"/>
                </a:schemeClr>
              </a:solidFill>
              <a:latin typeface="+mn-ea"/>
            </a:endParaRPr>
          </a:p>
          <a:p>
            <a:pPr marL="0" indent="0">
              <a:lnSpc>
                <a:spcPts val="1900"/>
              </a:lnSpc>
              <a:spcBef>
                <a:spcPts val="0"/>
              </a:spcBef>
              <a:buNone/>
            </a:pP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合作银行：</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）为客户开立用于资金管理的专用银行账户；</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）客户平台用户发起向绑定银行账户付款申请时，由合作银行将资金划拨至通联支付备付金账户。</a:t>
            </a:r>
            <a:endParaRPr lang="zh-CN" altLang="en-US" sz="1000" dirty="0">
              <a:solidFill>
                <a:schemeClr val="tx1">
                  <a:lumMod val="75000"/>
                  <a:lumOff val="25000"/>
                </a:schemeClr>
              </a:solidFill>
              <a:latin typeface="+mn-ea"/>
            </a:endParaRPr>
          </a:p>
        </p:txBody>
      </p:sp>
      <p:sp>
        <p:nvSpPr>
          <p:cNvPr id="6" name="任意多边形: 形状 18"/>
          <p:cNvSpPr/>
          <p:nvPr>
            <p:custDataLst>
              <p:tags r:id="rId1"/>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灵活的资金管理</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432454" y="1801541"/>
            <a:ext cx="8312679" cy="4726427"/>
          </a:xfrm>
          <a:prstGeom prst="rect">
            <a:avLst/>
          </a:prstGeom>
        </p:spPr>
      </p:pic>
      <p:sp>
        <p:nvSpPr>
          <p:cNvPr id="9" name="TextBox 19"/>
          <p:cNvSpPr txBox="1"/>
          <p:nvPr/>
        </p:nvSpPr>
        <p:spPr>
          <a:xfrm>
            <a:off x="667748" y="1171468"/>
            <a:ext cx="8494633" cy="677108"/>
          </a:xfrm>
          <a:prstGeom prst="rect">
            <a:avLst/>
          </a:prstGeom>
          <a:noFill/>
        </p:spPr>
        <p:txBody>
          <a:bodyPr wrap="none" rtlCol="0">
            <a:spAutoFit/>
          </a:bodyPr>
          <a:lstStyle/>
          <a:p>
            <a:r>
              <a:rPr lang="zh-CN" altLang="en-US" dirty="0">
                <a:latin typeface="Mont Heavy DEMO" panose="00000A00000000000000" pitchFamily="50" charset="0"/>
              </a:rPr>
              <a:t>通联管理模式下信息流、资金流示意图，不同客户业务场景</a:t>
            </a:r>
            <a:r>
              <a:rPr lang="zh-CN" altLang="en-US" dirty="0">
                <a:solidFill>
                  <a:srgbClr val="000000"/>
                </a:solidFill>
                <a:effectLst/>
                <a:latin typeface="微软雅黑" panose="020B0503020204020204" charset="-122"/>
                <a:ea typeface="微软雅黑" panose="020B050302020402020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
        <p:nvSpPr>
          <p:cNvPr id="5"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交易及资金流</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563817" y="1856404"/>
            <a:ext cx="8998625" cy="4562683"/>
          </a:xfrm>
          <a:prstGeom prst="rect">
            <a:avLst/>
          </a:prstGeom>
        </p:spPr>
      </p:pic>
      <p:sp>
        <p:nvSpPr>
          <p:cNvPr id="8" name="TextBox 19"/>
          <p:cNvSpPr txBox="1"/>
          <p:nvPr/>
        </p:nvSpPr>
        <p:spPr>
          <a:xfrm>
            <a:off x="667748" y="1171468"/>
            <a:ext cx="8513869" cy="677108"/>
          </a:xfrm>
          <a:prstGeom prst="rect">
            <a:avLst/>
          </a:prstGeom>
          <a:noFill/>
        </p:spPr>
        <p:txBody>
          <a:bodyPr wrap="none" rtlCol="0">
            <a:spAutoFit/>
          </a:bodyPr>
          <a:lstStyle/>
          <a:p>
            <a:r>
              <a:rPr lang="zh-CN" altLang="en-US" dirty="0">
                <a:latin typeface="Mont Heavy DEMO" panose="00000A00000000000000" pitchFamily="50" charset="0"/>
              </a:rPr>
              <a:t>银行托管模式下信息流、资金流示意图，不同客户业务场景</a:t>
            </a:r>
            <a:r>
              <a:rPr lang="zh-CN" altLang="en-US" dirty="0">
                <a:solidFill>
                  <a:srgbClr val="000000"/>
                </a:solidFill>
                <a:effectLst/>
                <a:latin typeface="微软雅黑" panose="020B0503020204020204" charset="-122"/>
                <a:ea typeface="微软雅黑" panose="020B050302020402020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
        <p:nvSpPr>
          <p:cNvPr id="3"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交易及资金流</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9585" y="1266743"/>
            <a:ext cx="2235200" cy="430887"/>
          </a:xfrm>
          <a:prstGeom prst="rect">
            <a:avLst/>
          </a:prstGeom>
          <a:noFill/>
        </p:spPr>
        <p:txBody>
          <a:bodyPr wrap="square" rtlCol="0">
            <a:spAutoFit/>
          </a:bodyPr>
          <a:lstStyle/>
          <a:p>
            <a:r>
              <a:rPr kumimoji="1" lang="zh-CN" altLang="en-US" sz="2200" dirty="0"/>
              <a:t>通联管理</a:t>
            </a:r>
            <a:endParaRPr kumimoji="1" lang="en-US" altLang="zh-CN" sz="2200" dirty="0"/>
          </a:p>
        </p:txBody>
      </p:sp>
      <p:sp>
        <p:nvSpPr>
          <p:cNvPr id="3" name="文本框 2"/>
          <p:cNvSpPr txBox="1"/>
          <p:nvPr/>
        </p:nvSpPr>
        <p:spPr>
          <a:xfrm>
            <a:off x="8225767" y="1264986"/>
            <a:ext cx="2235200" cy="430887"/>
          </a:xfrm>
          <a:prstGeom prst="rect">
            <a:avLst/>
          </a:prstGeom>
          <a:noFill/>
        </p:spPr>
        <p:txBody>
          <a:bodyPr wrap="square" rtlCol="0">
            <a:spAutoFit/>
          </a:bodyPr>
          <a:lstStyle/>
          <a:p>
            <a:r>
              <a:rPr kumimoji="1" lang="zh-CN" altLang="en-US" sz="2200" dirty="0"/>
              <a:t>银行托管</a:t>
            </a:r>
            <a:endParaRPr kumimoji="1" lang="zh-CN" altLang="en-US" sz="2200" dirty="0"/>
          </a:p>
        </p:txBody>
      </p:sp>
      <p:pic>
        <p:nvPicPr>
          <p:cNvPr id="4" name="图片 3"/>
          <p:cNvPicPr>
            <a:picLocks noChangeAspect="1"/>
          </p:cNvPicPr>
          <p:nvPr/>
        </p:nvPicPr>
        <p:blipFill>
          <a:blip r:embed="rId1"/>
          <a:stretch>
            <a:fillRect/>
          </a:stretch>
        </p:blipFill>
        <p:spPr>
          <a:xfrm>
            <a:off x="344490" y="2730523"/>
            <a:ext cx="5879526" cy="3295294"/>
          </a:xfrm>
          <a:prstGeom prst="rect">
            <a:avLst/>
          </a:prstGeom>
        </p:spPr>
      </p:pic>
      <p:pic>
        <p:nvPicPr>
          <p:cNvPr id="5" name="图片 4"/>
          <p:cNvPicPr>
            <a:picLocks noChangeAspect="1"/>
          </p:cNvPicPr>
          <p:nvPr/>
        </p:nvPicPr>
        <p:blipFill>
          <a:blip r:embed="rId2"/>
          <a:stretch>
            <a:fillRect/>
          </a:stretch>
        </p:blipFill>
        <p:spPr>
          <a:xfrm>
            <a:off x="6418266" y="2719922"/>
            <a:ext cx="5173212" cy="3274887"/>
          </a:xfrm>
          <a:prstGeom prst="rect">
            <a:avLst/>
          </a:prstGeom>
        </p:spPr>
      </p:pic>
      <p:sp>
        <p:nvSpPr>
          <p:cNvPr id="8" name="矩形: 圆角 133"/>
          <p:cNvSpPr/>
          <p:nvPr/>
        </p:nvSpPr>
        <p:spPr>
          <a:xfrm>
            <a:off x="1629434" y="1852545"/>
            <a:ext cx="3155351" cy="430887"/>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charset="-122"/>
                <a:ea typeface="微软雅黑" panose="020B0503020204020204" charset="-122"/>
              </a:rPr>
              <a:t>提供提现交易的回单</a:t>
            </a:r>
            <a:endParaRPr kumimoji="1" lang="en-US" altLang="zh-CN" sz="1200" dirty="0">
              <a:solidFill>
                <a:schemeClr val="tx1"/>
              </a:solidFill>
              <a:latin typeface="微软雅黑" panose="020B0503020204020204" charset="-122"/>
              <a:ea typeface="微软雅黑" panose="020B0503020204020204" charset="-122"/>
            </a:endParaRPr>
          </a:p>
        </p:txBody>
      </p:sp>
      <p:sp>
        <p:nvSpPr>
          <p:cNvPr id="10" name="矩形: 圆角 133"/>
          <p:cNvSpPr/>
          <p:nvPr/>
        </p:nvSpPr>
        <p:spPr>
          <a:xfrm>
            <a:off x="7305616" y="1852545"/>
            <a:ext cx="3373886" cy="73538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charset="-122"/>
                <a:ea typeface="微软雅黑" panose="020B0503020204020204" charset="-122"/>
              </a:rPr>
              <a:t>已合作的中信 银行、江苏苏商银行均支持入金、出金及内部转账交易的电子回单</a:t>
            </a:r>
            <a:endParaRPr kumimoji="1" lang="en-US" altLang="zh-CN" sz="1200" dirty="0">
              <a:solidFill>
                <a:schemeClr val="tx1"/>
              </a:solidFill>
              <a:latin typeface="微软雅黑" panose="020B0503020204020204" charset="-122"/>
              <a:ea typeface="微软雅黑" panose="020B0503020204020204" charset="-122"/>
            </a:endParaRPr>
          </a:p>
        </p:txBody>
      </p:sp>
      <p:sp>
        <p:nvSpPr>
          <p:cNvPr id="6" name="任意多边形: 形状 18"/>
          <p:cNvSpPr/>
          <p:nvPr>
            <p:custDataLst>
              <p:tags r:id="rId3"/>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4"/>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回单样式</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27" r="27"/>
          <a:stretch>
            <a:fillRect/>
          </a:stretch>
        </p:blipFill>
        <p:spPr/>
      </p:pic>
      <p:sp>
        <p:nvSpPr>
          <p:cNvPr id="8" name="Freeform 7"/>
          <p:cNvSpPr>
            <a:spLocks noEditPoints="1"/>
          </p:cNvSpPr>
          <p:nvPr/>
        </p:nvSpPr>
        <p:spPr bwMode="auto">
          <a:xfrm>
            <a:off x="0" y="-27391"/>
            <a:ext cx="12192000" cy="6877311"/>
          </a:xfrm>
          <a:custGeom>
            <a:avLst/>
            <a:gdLst>
              <a:gd name="T0" fmla="*/ 2904 w 4101"/>
              <a:gd name="T1" fmla="*/ 482 h 2310"/>
              <a:gd name="T2" fmla="*/ 2881 w 4101"/>
              <a:gd name="T3" fmla="*/ 472 h 2310"/>
              <a:gd name="T4" fmla="*/ 2881 w 4101"/>
              <a:gd name="T5" fmla="*/ 427 h 2310"/>
              <a:gd name="T6" fmla="*/ 3173 w 4101"/>
              <a:gd name="T7" fmla="*/ 140 h 2310"/>
              <a:gd name="T8" fmla="*/ 3196 w 4101"/>
              <a:gd name="T9" fmla="*/ 130 h 2310"/>
              <a:gd name="T10" fmla="*/ 3219 w 4101"/>
              <a:gd name="T11" fmla="*/ 140 h 2310"/>
              <a:gd name="T12" fmla="*/ 3219 w 4101"/>
              <a:gd name="T13" fmla="*/ 185 h 2310"/>
              <a:gd name="T14" fmla="*/ 2927 w 4101"/>
              <a:gd name="T15" fmla="*/ 472 h 2310"/>
              <a:gd name="T16" fmla="*/ 2904 w 4101"/>
              <a:gd name="T17" fmla="*/ 482 h 2310"/>
              <a:gd name="T18" fmla="*/ 3516 w 4101"/>
              <a:gd name="T19" fmla="*/ 0 h 2310"/>
              <a:gd name="T20" fmla="*/ 0 w 4101"/>
              <a:gd name="T21" fmla="*/ 0 h 2310"/>
              <a:gd name="T22" fmla="*/ 0 w 4101"/>
              <a:gd name="T23" fmla="*/ 2310 h 2310"/>
              <a:gd name="T24" fmla="*/ 4101 w 4101"/>
              <a:gd name="T25" fmla="*/ 2310 h 2310"/>
              <a:gd name="T26" fmla="*/ 4101 w 4101"/>
              <a:gd name="T27" fmla="*/ 89 h 2310"/>
              <a:gd name="T28" fmla="*/ 3513 w 4101"/>
              <a:gd name="T29" fmla="*/ 676 h 2310"/>
              <a:gd name="T30" fmla="*/ 3345 w 4101"/>
              <a:gd name="T31" fmla="*/ 746 h 2310"/>
              <a:gd name="T32" fmla="*/ 3176 w 4101"/>
              <a:gd name="T33" fmla="*/ 676 h 2310"/>
              <a:gd name="T34" fmla="*/ 3176 w 4101"/>
              <a:gd name="T35" fmla="*/ 339 h 2310"/>
              <a:gd name="T36" fmla="*/ 3516 w 4101"/>
              <a:gd name="T37"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01" h="2310">
                <a:moveTo>
                  <a:pt x="2904" y="482"/>
                </a:moveTo>
                <a:cubicBezTo>
                  <a:pt x="2896" y="482"/>
                  <a:pt x="2887" y="478"/>
                  <a:pt x="2881" y="472"/>
                </a:cubicBezTo>
                <a:cubicBezTo>
                  <a:pt x="2869" y="460"/>
                  <a:pt x="2869" y="439"/>
                  <a:pt x="2881" y="427"/>
                </a:cubicBezTo>
                <a:cubicBezTo>
                  <a:pt x="3173" y="140"/>
                  <a:pt x="3173" y="140"/>
                  <a:pt x="3173" y="140"/>
                </a:cubicBezTo>
                <a:cubicBezTo>
                  <a:pt x="3179" y="133"/>
                  <a:pt x="3187" y="130"/>
                  <a:pt x="3196" y="130"/>
                </a:cubicBezTo>
                <a:cubicBezTo>
                  <a:pt x="3204" y="130"/>
                  <a:pt x="3212" y="133"/>
                  <a:pt x="3219" y="140"/>
                </a:cubicBezTo>
                <a:cubicBezTo>
                  <a:pt x="3231" y="152"/>
                  <a:pt x="3231" y="173"/>
                  <a:pt x="3219" y="185"/>
                </a:cubicBezTo>
                <a:cubicBezTo>
                  <a:pt x="2927" y="472"/>
                  <a:pt x="2927" y="472"/>
                  <a:pt x="2927" y="472"/>
                </a:cubicBezTo>
                <a:cubicBezTo>
                  <a:pt x="2920" y="478"/>
                  <a:pt x="2912" y="482"/>
                  <a:pt x="2904" y="482"/>
                </a:cubicBezTo>
                <a:moveTo>
                  <a:pt x="3516" y="0"/>
                </a:moveTo>
                <a:cubicBezTo>
                  <a:pt x="0" y="0"/>
                  <a:pt x="0" y="0"/>
                  <a:pt x="0" y="0"/>
                </a:cubicBezTo>
                <a:cubicBezTo>
                  <a:pt x="0" y="2310"/>
                  <a:pt x="0" y="2310"/>
                  <a:pt x="0" y="2310"/>
                </a:cubicBezTo>
                <a:cubicBezTo>
                  <a:pt x="4101" y="2310"/>
                  <a:pt x="4101" y="2310"/>
                  <a:pt x="4101" y="2310"/>
                </a:cubicBezTo>
                <a:cubicBezTo>
                  <a:pt x="4101" y="89"/>
                  <a:pt x="4101" y="89"/>
                  <a:pt x="4101" y="89"/>
                </a:cubicBezTo>
                <a:cubicBezTo>
                  <a:pt x="3513" y="676"/>
                  <a:pt x="3513" y="676"/>
                  <a:pt x="3513" y="676"/>
                </a:cubicBezTo>
                <a:cubicBezTo>
                  <a:pt x="3467" y="723"/>
                  <a:pt x="3406" y="746"/>
                  <a:pt x="3345" y="746"/>
                </a:cubicBezTo>
                <a:cubicBezTo>
                  <a:pt x="3284" y="746"/>
                  <a:pt x="3223" y="723"/>
                  <a:pt x="3176" y="676"/>
                </a:cubicBezTo>
                <a:cubicBezTo>
                  <a:pt x="3083" y="583"/>
                  <a:pt x="3083" y="432"/>
                  <a:pt x="3176" y="339"/>
                </a:cubicBezTo>
                <a:cubicBezTo>
                  <a:pt x="3516" y="0"/>
                  <a:pt x="3516" y="0"/>
                  <a:pt x="3516" y="0"/>
                </a:cubicBezTo>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10" name="Freeform 9"/>
          <p:cNvSpPr/>
          <p:nvPr/>
        </p:nvSpPr>
        <p:spPr bwMode="auto">
          <a:xfrm>
            <a:off x="5785556" y="1506175"/>
            <a:ext cx="623860" cy="29708"/>
          </a:xfrm>
          <a:custGeom>
            <a:avLst/>
            <a:gdLst>
              <a:gd name="T0" fmla="*/ 210 w 210"/>
              <a:gd name="T1" fmla="*/ 5 h 10"/>
              <a:gd name="T2" fmla="*/ 204 w 210"/>
              <a:gd name="T3" fmla="*/ 10 h 10"/>
              <a:gd name="T4" fmla="*/ 5 w 210"/>
              <a:gd name="T5" fmla="*/ 10 h 10"/>
              <a:gd name="T6" fmla="*/ 0 w 210"/>
              <a:gd name="T7" fmla="*/ 5 h 10"/>
              <a:gd name="T8" fmla="*/ 5 w 210"/>
              <a:gd name="T9" fmla="*/ 0 h 10"/>
              <a:gd name="T10" fmla="*/ 204 w 210"/>
              <a:gd name="T11" fmla="*/ 0 h 10"/>
              <a:gd name="T12" fmla="*/ 210 w 210"/>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210" h="10">
                <a:moveTo>
                  <a:pt x="210" y="5"/>
                </a:moveTo>
                <a:cubicBezTo>
                  <a:pt x="210" y="8"/>
                  <a:pt x="207" y="10"/>
                  <a:pt x="204" y="10"/>
                </a:cubicBezTo>
                <a:cubicBezTo>
                  <a:pt x="5" y="10"/>
                  <a:pt x="5" y="10"/>
                  <a:pt x="5" y="10"/>
                </a:cubicBezTo>
                <a:cubicBezTo>
                  <a:pt x="3" y="10"/>
                  <a:pt x="0" y="8"/>
                  <a:pt x="0" y="5"/>
                </a:cubicBezTo>
                <a:cubicBezTo>
                  <a:pt x="0" y="2"/>
                  <a:pt x="3" y="0"/>
                  <a:pt x="5" y="0"/>
                </a:cubicBezTo>
                <a:cubicBezTo>
                  <a:pt x="204" y="0"/>
                  <a:pt x="204" y="0"/>
                  <a:pt x="204" y="0"/>
                </a:cubicBezTo>
                <a:cubicBezTo>
                  <a:pt x="207" y="0"/>
                  <a:pt x="210" y="2"/>
                  <a:pt x="210" y="5"/>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28" name="Group 27"/>
          <p:cNvGrpSpPr/>
          <p:nvPr/>
        </p:nvGrpSpPr>
        <p:grpSpPr>
          <a:xfrm>
            <a:off x="4185801" y="6150960"/>
            <a:ext cx="3728305" cy="17825"/>
            <a:chOff x="4185801" y="6150960"/>
            <a:chExt cx="3728305" cy="17825"/>
          </a:xfrm>
        </p:grpSpPr>
        <p:sp>
          <p:nvSpPr>
            <p:cNvPr id="25" name="Freeform 24"/>
            <p:cNvSpPr>
              <a:spLocks noEditPoints="1"/>
            </p:cNvSpPr>
            <p:nvPr/>
          </p:nvSpPr>
          <p:spPr bwMode="auto">
            <a:xfrm>
              <a:off x="4185801" y="6150960"/>
              <a:ext cx="1356153" cy="17825"/>
            </a:xfrm>
            <a:custGeom>
              <a:avLst/>
              <a:gdLst>
                <a:gd name="T0" fmla="*/ 146 w 456"/>
                <a:gd name="T1" fmla="*/ 0 h 6"/>
                <a:gd name="T2" fmla="*/ 146 w 456"/>
                <a:gd name="T3" fmla="*/ 6 h 6"/>
                <a:gd name="T4" fmla="*/ 169 w 456"/>
                <a:gd name="T5" fmla="*/ 3 h 6"/>
                <a:gd name="T6" fmla="*/ 164 w 456"/>
                <a:gd name="T7" fmla="*/ 3 h 6"/>
                <a:gd name="T8" fmla="*/ 169 w 456"/>
                <a:gd name="T9" fmla="*/ 3 h 6"/>
                <a:gd name="T10" fmla="*/ 228 w 456"/>
                <a:gd name="T11" fmla="*/ 0 h 6"/>
                <a:gd name="T12" fmla="*/ 228 w 456"/>
                <a:gd name="T13" fmla="*/ 6 h 6"/>
                <a:gd name="T14" fmla="*/ 190 w 456"/>
                <a:gd name="T15" fmla="*/ 3 h 6"/>
                <a:gd name="T16" fmla="*/ 184 w 456"/>
                <a:gd name="T17" fmla="*/ 3 h 6"/>
                <a:gd name="T18" fmla="*/ 190 w 456"/>
                <a:gd name="T19" fmla="*/ 3 h 6"/>
                <a:gd name="T20" fmla="*/ 207 w 456"/>
                <a:gd name="T21" fmla="*/ 0 h 6"/>
                <a:gd name="T22" fmla="*/ 207 w 456"/>
                <a:gd name="T23" fmla="*/ 6 h 6"/>
                <a:gd name="T24" fmla="*/ 313 w 456"/>
                <a:gd name="T25" fmla="*/ 3 h 6"/>
                <a:gd name="T26" fmla="*/ 307 w 456"/>
                <a:gd name="T27" fmla="*/ 3 h 6"/>
                <a:gd name="T28" fmla="*/ 313 w 456"/>
                <a:gd name="T29" fmla="*/ 3 h 6"/>
                <a:gd name="T30" fmla="*/ 248 w 456"/>
                <a:gd name="T31" fmla="*/ 0 h 6"/>
                <a:gd name="T32" fmla="*/ 248 w 456"/>
                <a:gd name="T33" fmla="*/ 6 h 6"/>
                <a:gd name="T34" fmla="*/ 292 w 456"/>
                <a:gd name="T35" fmla="*/ 3 h 6"/>
                <a:gd name="T36" fmla="*/ 287 w 456"/>
                <a:gd name="T37" fmla="*/ 3 h 6"/>
                <a:gd name="T38" fmla="*/ 292 w 456"/>
                <a:gd name="T39" fmla="*/ 3 h 6"/>
                <a:gd name="T40" fmla="*/ 105 w 456"/>
                <a:gd name="T41" fmla="*/ 0 h 6"/>
                <a:gd name="T42" fmla="*/ 105 w 456"/>
                <a:gd name="T43" fmla="*/ 6 h 6"/>
                <a:gd name="T44" fmla="*/ 26 w 456"/>
                <a:gd name="T45" fmla="*/ 3 h 6"/>
                <a:gd name="T46" fmla="*/ 20 w 456"/>
                <a:gd name="T47" fmla="*/ 3 h 6"/>
                <a:gd name="T48" fmla="*/ 26 w 456"/>
                <a:gd name="T49" fmla="*/ 3 h 6"/>
                <a:gd name="T50" fmla="*/ 2 w 456"/>
                <a:gd name="T51" fmla="*/ 0 h 6"/>
                <a:gd name="T52" fmla="*/ 2 w 456"/>
                <a:gd name="T53" fmla="*/ 6 h 6"/>
                <a:gd name="T54" fmla="*/ 46 w 456"/>
                <a:gd name="T55" fmla="*/ 3 h 6"/>
                <a:gd name="T56" fmla="*/ 41 w 456"/>
                <a:gd name="T57" fmla="*/ 3 h 6"/>
                <a:gd name="T58" fmla="*/ 46 w 456"/>
                <a:gd name="T59" fmla="*/ 3 h 6"/>
                <a:gd name="T60" fmla="*/ 330 w 456"/>
                <a:gd name="T61" fmla="*/ 0 h 6"/>
                <a:gd name="T62" fmla="*/ 330 w 456"/>
                <a:gd name="T63" fmla="*/ 6 h 6"/>
                <a:gd name="T64" fmla="*/ 67 w 456"/>
                <a:gd name="T65" fmla="*/ 3 h 6"/>
                <a:gd name="T66" fmla="*/ 61 w 456"/>
                <a:gd name="T67" fmla="*/ 3 h 6"/>
                <a:gd name="T68" fmla="*/ 67 w 456"/>
                <a:gd name="T69" fmla="*/ 3 h 6"/>
                <a:gd name="T70" fmla="*/ 125 w 456"/>
                <a:gd name="T71" fmla="*/ 0 h 6"/>
                <a:gd name="T72" fmla="*/ 125 w 456"/>
                <a:gd name="T73" fmla="*/ 6 h 6"/>
                <a:gd name="T74" fmla="*/ 87 w 456"/>
                <a:gd name="T75" fmla="*/ 3 h 6"/>
                <a:gd name="T76" fmla="*/ 82 w 456"/>
                <a:gd name="T77" fmla="*/ 3 h 6"/>
                <a:gd name="T78" fmla="*/ 87 w 456"/>
                <a:gd name="T79" fmla="*/ 3 h 6"/>
                <a:gd name="T80" fmla="*/ 269 w 456"/>
                <a:gd name="T81" fmla="*/ 0 h 6"/>
                <a:gd name="T82" fmla="*/ 269 w 456"/>
                <a:gd name="T83" fmla="*/ 6 h 6"/>
                <a:gd name="T84" fmla="*/ 436 w 456"/>
                <a:gd name="T85" fmla="*/ 3 h 6"/>
                <a:gd name="T86" fmla="*/ 430 w 456"/>
                <a:gd name="T87" fmla="*/ 3 h 6"/>
                <a:gd name="T88" fmla="*/ 436 w 456"/>
                <a:gd name="T89" fmla="*/ 3 h 6"/>
                <a:gd name="T90" fmla="*/ 351 w 456"/>
                <a:gd name="T91" fmla="*/ 0 h 6"/>
                <a:gd name="T92" fmla="*/ 351 w 456"/>
                <a:gd name="T93" fmla="*/ 6 h 6"/>
                <a:gd name="T94" fmla="*/ 395 w 456"/>
                <a:gd name="T95" fmla="*/ 3 h 6"/>
                <a:gd name="T96" fmla="*/ 389 w 456"/>
                <a:gd name="T97" fmla="*/ 3 h 6"/>
                <a:gd name="T98" fmla="*/ 395 w 456"/>
                <a:gd name="T99" fmla="*/ 3 h 6"/>
                <a:gd name="T100" fmla="*/ 371 w 456"/>
                <a:gd name="T101" fmla="*/ 0 h 6"/>
                <a:gd name="T102" fmla="*/ 371 w 456"/>
                <a:gd name="T103" fmla="*/ 6 h 6"/>
                <a:gd name="T104" fmla="*/ 415 w 456"/>
                <a:gd name="T105" fmla="*/ 3 h 6"/>
                <a:gd name="T106" fmla="*/ 409 w 456"/>
                <a:gd name="T107" fmla="*/ 3 h 6"/>
                <a:gd name="T108" fmla="*/ 415 w 456"/>
                <a:gd name="T109" fmla="*/ 3 h 6"/>
                <a:gd name="T110" fmla="*/ 453 w 456"/>
                <a:gd name="T111" fmla="*/ 0 h 6"/>
                <a:gd name="T112" fmla="*/ 453 w 456"/>
                <a:gd name="T11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6" h="6">
                  <a:moveTo>
                    <a:pt x="149" y="3"/>
                  </a:moveTo>
                  <a:cubicBezTo>
                    <a:pt x="149" y="1"/>
                    <a:pt x="148" y="0"/>
                    <a:pt x="146" y="0"/>
                  </a:cubicBezTo>
                  <a:cubicBezTo>
                    <a:pt x="144" y="0"/>
                    <a:pt x="143" y="1"/>
                    <a:pt x="143" y="3"/>
                  </a:cubicBezTo>
                  <a:cubicBezTo>
                    <a:pt x="143" y="5"/>
                    <a:pt x="144" y="6"/>
                    <a:pt x="146" y="6"/>
                  </a:cubicBezTo>
                  <a:cubicBezTo>
                    <a:pt x="148" y="6"/>
                    <a:pt x="149" y="5"/>
                    <a:pt x="149" y="3"/>
                  </a:cubicBezTo>
                  <a:close/>
                  <a:moveTo>
                    <a:pt x="169" y="3"/>
                  </a:moveTo>
                  <a:cubicBezTo>
                    <a:pt x="169" y="1"/>
                    <a:pt x="168" y="0"/>
                    <a:pt x="166" y="0"/>
                  </a:cubicBezTo>
                  <a:cubicBezTo>
                    <a:pt x="165" y="0"/>
                    <a:pt x="164" y="1"/>
                    <a:pt x="164" y="3"/>
                  </a:cubicBezTo>
                  <a:cubicBezTo>
                    <a:pt x="164" y="5"/>
                    <a:pt x="165" y="6"/>
                    <a:pt x="166" y="6"/>
                  </a:cubicBezTo>
                  <a:cubicBezTo>
                    <a:pt x="168" y="6"/>
                    <a:pt x="169" y="5"/>
                    <a:pt x="169" y="3"/>
                  </a:cubicBezTo>
                  <a:close/>
                  <a:moveTo>
                    <a:pt x="231" y="3"/>
                  </a:moveTo>
                  <a:cubicBezTo>
                    <a:pt x="231" y="1"/>
                    <a:pt x="230" y="0"/>
                    <a:pt x="228" y="0"/>
                  </a:cubicBezTo>
                  <a:cubicBezTo>
                    <a:pt x="226" y="0"/>
                    <a:pt x="225" y="1"/>
                    <a:pt x="225" y="3"/>
                  </a:cubicBezTo>
                  <a:cubicBezTo>
                    <a:pt x="225" y="5"/>
                    <a:pt x="226" y="6"/>
                    <a:pt x="228" y="6"/>
                  </a:cubicBezTo>
                  <a:cubicBezTo>
                    <a:pt x="230" y="6"/>
                    <a:pt x="231" y="5"/>
                    <a:pt x="231" y="3"/>
                  </a:cubicBezTo>
                  <a:close/>
                  <a:moveTo>
                    <a:pt x="190" y="3"/>
                  </a:moveTo>
                  <a:cubicBezTo>
                    <a:pt x="190" y="1"/>
                    <a:pt x="189" y="0"/>
                    <a:pt x="187" y="0"/>
                  </a:cubicBezTo>
                  <a:cubicBezTo>
                    <a:pt x="185" y="0"/>
                    <a:pt x="184" y="1"/>
                    <a:pt x="184" y="3"/>
                  </a:cubicBezTo>
                  <a:cubicBezTo>
                    <a:pt x="184" y="5"/>
                    <a:pt x="185" y="6"/>
                    <a:pt x="187" y="6"/>
                  </a:cubicBezTo>
                  <a:cubicBezTo>
                    <a:pt x="189" y="6"/>
                    <a:pt x="190" y="5"/>
                    <a:pt x="190" y="3"/>
                  </a:cubicBezTo>
                  <a:close/>
                  <a:moveTo>
                    <a:pt x="210" y="3"/>
                  </a:moveTo>
                  <a:cubicBezTo>
                    <a:pt x="210" y="1"/>
                    <a:pt x="209" y="0"/>
                    <a:pt x="207" y="0"/>
                  </a:cubicBezTo>
                  <a:cubicBezTo>
                    <a:pt x="206" y="0"/>
                    <a:pt x="205" y="1"/>
                    <a:pt x="205" y="3"/>
                  </a:cubicBezTo>
                  <a:cubicBezTo>
                    <a:pt x="205" y="5"/>
                    <a:pt x="206" y="6"/>
                    <a:pt x="207" y="6"/>
                  </a:cubicBezTo>
                  <a:cubicBezTo>
                    <a:pt x="209" y="6"/>
                    <a:pt x="210" y="5"/>
                    <a:pt x="210" y="3"/>
                  </a:cubicBezTo>
                  <a:close/>
                  <a:moveTo>
                    <a:pt x="313" y="3"/>
                  </a:moveTo>
                  <a:cubicBezTo>
                    <a:pt x="313" y="1"/>
                    <a:pt x="312" y="0"/>
                    <a:pt x="310" y="0"/>
                  </a:cubicBezTo>
                  <a:cubicBezTo>
                    <a:pt x="308" y="0"/>
                    <a:pt x="307" y="1"/>
                    <a:pt x="307" y="3"/>
                  </a:cubicBezTo>
                  <a:cubicBezTo>
                    <a:pt x="307" y="5"/>
                    <a:pt x="308" y="6"/>
                    <a:pt x="310" y="6"/>
                  </a:cubicBezTo>
                  <a:cubicBezTo>
                    <a:pt x="312" y="6"/>
                    <a:pt x="313" y="5"/>
                    <a:pt x="313" y="3"/>
                  </a:cubicBezTo>
                  <a:close/>
                  <a:moveTo>
                    <a:pt x="251" y="3"/>
                  </a:moveTo>
                  <a:cubicBezTo>
                    <a:pt x="251" y="1"/>
                    <a:pt x="250" y="0"/>
                    <a:pt x="248" y="0"/>
                  </a:cubicBezTo>
                  <a:cubicBezTo>
                    <a:pt x="247" y="0"/>
                    <a:pt x="246" y="1"/>
                    <a:pt x="246" y="3"/>
                  </a:cubicBezTo>
                  <a:cubicBezTo>
                    <a:pt x="246" y="5"/>
                    <a:pt x="247" y="6"/>
                    <a:pt x="248" y="6"/>
                  </a:cubicBezTo>
                  <a:cubicBezTo>
                    <a:pt x="250" y="6"/>
                    <a:pt x="251" y="5"/>
                    <a:pt x="251" y="3"/>
                  </a:cubicBezTo>
                  <a:close/>
                  <a:moveTo>
                    <a:pt x="292" y="3"/>
                  </a:moveTo>
                  <a:cubicBezTo>
                    <a:pt x="292" y="1"/>
                    <a:pt x="291" y="0"/>
                    <a:pt x="289" y="0"/>
                  </a:cubicBezTo>
                  <a:cubicBezTo>
                    <a:pt x="288" y="0"/>
                    <a:pt x="287" y="1"/>
                    <a:pt x="287" y="3"/>
                  </a:cubicBezTo>
                  <a:cubicBezTo>
                    <a:pt x="287" y="5"/>
                    <a:pt x="288" y="6"/>
                    <a:pt x="289" y="6"/>
                  </a:cubicBezTo>
                  <a:cubicBezTo>
                    <a:pt x="291" y="6"/>
                    <a:pt x="292" y="5"/>
                    <a:pt x="292" y="3"/>
                  </a:cubicBezTo>
                  <a:close/>
                  <a:moveTo>
                    <a:pt x="108" y="3"/>
                  </a:moveTo>
                  <a:cubicBezTo>
                    <a:pt x="108" y="1"/>
                    <a:pt x="107" y="0"/>
                    <a:pt x="105" y="0"/>
                  </a:cubicBezTo>
                  <a:cubicBezTo>
                    <a:pt x="103" y="0"/>
                    <a:pt x="102" y="1"/>
                    <a:pt x="102" y="3"/>
                  </a:cubicBezTo>
                  <a:cubicBezTo>
                    <a:pt x="102" y="5"/>
                    <a:pt x="103" y="6"/>
                    <a:pt x="105" y="6"/>
                  </a:cubicBezTo>
                  <a:cubicBezTo>
                    <a:pt x="107" y="6"/>
                    <a:pt x="108" y="5"/>
                    <a:pt x="108" y="3"/>
                  </a:cubicBezTo>
                  <a:close/>
                  <a:moveTo>
                    <a:pt x="26" y="3"/>
                  </a:moveTo>
                  <a:cubicBezTo>
                    <a:pt x="26" y="1"/>
                    <a:pt x="25" y="0"/>
                    <a:pt x="23" y="0"/>
                  </a:cubicBezTo>
                  <a:cubicBezTo>
                    <a:pt x="21" y="0"/>
                    <a:pt x="20" y="1"/>
                    <a:pt x="20" y="3"/>
                  </a:cubicBezTo>
                  <a:cubicBezTo>
                    <a:pt x="20" y="5"/>
                    <a:pt x="21" y="6"/>
                    <a:pt x="23" y="6"/>
                  </a:cubicBezTo>
                  <a:cubicBezTo>
                    <a:pt x="25" y="6"/>
                    <a:pt x="26" y="5"/>
                    <a:pt x="26" y="3"/>
                  </a:cubicBezTo>
                  <a:close/>
                  <a:moveTo>
                    <a:pt x="5" y="3"/>
                  </a:moveTo>
                  <a:cubicBezTo>
                    <a:pt x="5" y="1"/>
                    <a:pt x="4" y="0"/>
                    <a:pt x="2" y="0"/>
                  </a:cubicBezTo>
                  <a:cubicBezTo>
                    <a:pt x="1" y="0"/>
                    <a:pt x="0" y="1"/>
                    <a:pt x="0" y="3"/>
                  </a:cubicBezTo>
                  <a:cubicBezTo>
                    <a:pt x="0" y="5"/>
                    <a:pt x="1" y="6"/>
                    <a:pt x="2" y="6"/>
                  </a:cubicBezTo>
                  <a:cubicBezTo>
                    <a:pt x="4" y="6"/>
                    <a:pt x="5" y="5"/>
                    <a:pt x="5" y="3"/>
                  </a:cubicBezTo>
                  <a:close/>
                  <a:moveTo>
                    <a:pt x="46" y="3"/>
                  </a:moveTo>
                  <a:cubicBezTo>
                    <a:pt x="46" y="1"/>
                    <a:pt x="45" y="0"/>
                    <a:pt x="43" y="0"/>
                  </a:cubicBezTo>
                  <a:cubicBezTo>
                    <a:pt x="42" y="0"/>
                    <a:pt x="41" y="1"/>
                    <a:pt x="41" y="3"/>
                  </a:cubicBezTo>
                  <a:cubicBezTo>
                    <a:pt x="41" y="5"/>
                    <a:pt x="42" y="6"/>
                    <a:pt x="43" y="6"/>
                  </a:cubicBezTo>
                  <a:cubicBezTo>
                    <a:pt x="45" y="6"/>
                    <a:pt x="46" y="5"/>
                    <a:pt x="46" y="3"/>
                  </a:cubicBezTo>
                  <a:close/>
                  <a:moveTo>
                    <a:pt x="333" y="3"/>
                  </a:moveTo>
                  <a:cubicBezTo>
                    <a:pt x="333" y="1"/>
                    <a:pt x="332" y="0"/>
                    <a:pt x="330" y="0"/>
                  </a:cubicBezTo>
                  <a:cubicBezTo>
                    <a:pt x="329" y="0"/>
                    <a:pt x="328" y="1"/>
                    <a:pt x="328" y="3"/>
                  </a:cubicBezTo>
                  <a:cubicBezTo>
                    <a:pt x="328" y="5"/>
                    <a:pt x="329" y="6"/>
                    <a:pt x="330" y="6"/>
                  </a:cubicBezTo>
                  <a:cubicBezTo>
                    <a:pt x="332" y="6"/>
                    <a:pt x="333" y="5"/>
                    <a:pt x="333" y="3"/>
                  </a:cubicBezTo>
                  <a:close/>
                  <a:moveTo>
                    <a:pt x="67" y="3"/>
                  </a:moveTo>
                  <a:cubicBezTo>
                    <a:pt x="67" y="1"/>
                    <a:pt x="66" y="0"/>
                    <a:pt x="64" y="0"/>
                  </a:cubicBezTo>
                  <a:cubicBezTo>
                    <a:pt x="62" y="0"/>
                    <a:pt x="61" y="1"/>
                    <a:pt x="61" y="3"/>
                  </a:cubicBezTo>
                  <a:cubicBezTo>
                    <a:pt x="61" y="5"/>
                    <a:pt x="62" y="6"/>
                    <a:pt x="64" y="6"/>
                  </a:cubicBezTo>
                  <a:cubicBezTo>
                    <a:pt x="66" y="6"/>
                    <a:pt x="67" y="5"/>
                    <a:pt x="67" y="3"/>
                  </a:cubicBezTo>
                  <a:close/>
                  <a:moveTo>
                    <a:pt x="128" y="3"/>
                  </a:moveTo>
                  <a:cubicBezTo>
                    <a:pt x="128" y="1"/>
                    <a:pt x="127" y="0"/>
                    <a:pt x="125" y="0"/>
                  </a:cubicBezTo>
                  <a:cubicBezTo>
                    <a:pt x="124" y="0"/>
                    <a:pt x="123" y="1"/>
                    <a:pt x="123" y="3"/>
                  </a:cubicBezTo>
                  <a:cubicBezTo>
                    <a:pt x="123" y="5"/>
                    <a:pt x="124" y="6"/>
                    <a:pt x="125" y="6"/>
                  </a:cubicBezTo>
                  <a:cubicBezTo>
                    <a:pt x="127" y="6"/>
                    <a:pt x="128" y="5"/>
                    <a:pt x="128" y="3"/>
                  </a:cubicBezTo>
                  <a:close/>
                  <a:moveTo>
                    <a:pt x="87" y="3"/>
                  </a:moveTo>
                  <a:cubicBezTo>
                    <a:pt x="87" y="1"/>
                    <a:pt x="86" y="0"/>
                    <a:pt x="84" y="0"/>
                  </a:cubicBezTo>
                  <a:cubicBezTo>
                    <a:pt x="83" y="0"/>
                    <a:pt x="82" y="1"/>
                    <a:pt x="82" y="3"/>
                  </a:cubicBezTo>
                  <a:cubicBezTo>
                    <a:pt x="82" y="5"/>
                    <a:pt x="83" y="6"/>
                    <a:pt x="84" y="6"/>
                  </a:cubicBezTo>
                  <a:cubicBezTo>
                    <a:pt x="86" y="6"/>
                    <a:pt x="87" y="5"/>
                    <a:pt x="87" y="3"/>
                  </a:cubicBezTo>
                  <a:close/>
                  <a:moveTo>
                    <a:pt x="272" y="3"/>
                  </a:moveTo>
                  <a:cubicBezTo>
                    <a:pt x="272" y="1"/>
                    <a:pt x="271" y="0"/>
                    <a:pt x="269" y="0"/>
                  </a:cubicBezTo>
                  <a:cubicBezTo>
                    <a:pt x="267" y="0"/>
                    <a:pt x="266" y="1"/>
                    <a:pt x="266" y="3"/>
                  </a:cubicBezTo>
                  <a:cubicBezTo>
                    <a:pt x="266" y="5"/>
                    <a:pt x="267" y="6"/>
                    <a:pt x="269" y="6"/>
                  </a:cubicBezTo>
                  <a:cubicBezTo>
                    <a:pt x="271" y="6"/>
                    <a:pt x="272" y="5"/>
                    <a:pt x="272" y="3"/>
                  </a:cubicBezTo>
                  <a:close/>
                  <a:moveTo>
                    <a:pt x="436" y="3"/>
                  </a:moveTo>
                  <a:cubicBezTo>
                    <a:pt x="436" y="1"/>
                    <a:pt x="435" y="0"/>
                    <a:pt x="433" y="0"/>
                  </a:cubicBezTo>
                  <a:cubicBezTo>
                    <a:pt x="431" y="0"/>
                    <a:pt x="430" y="1"/>
                    <a:pt x="430" y="3"/>
                  </a:cubicBezTo>
                  <a:cubicBezTo>
                    <a:pt x="430" y="5"/>
                    <a:pt x="431" y="6"/>
                    <a:pt x="433" y="6"/>
                  </a:cubicBezTo>
                  <a:cubicBezTo>
                    <a:pt x="434" y="6"/>
                    <a:pt x="436" y="5"/>
                    <a:pt x="436" y="3"/>
                  </a:cubicBezTo>
                  <a:close/>
                  <a:moveTo>
                    <a:pt x="354" y="3"/>
                  </a:moveTo>
                  <a:cubicBezTo>
                    <a:pt x="354" y="1"/>
                    <a:pt x="353" y="0"/>
                    <a:pt x="351" y="0"/>
                  </a:cubicBezTo>
                  <a:cubicBezTo>
                    <a:pt x="349" y="0"/>
                    <a:pt x="348" y="1"/>
                    <a:pt x="348" y="3"/>
                  </a:cubicBezTo>
                  <a:cubicBezTo>
                    <a:pt x="348" y="5"/>
                    <a:pt x="349" y="6"/>
                    <a:pt x="351" y="6"/>
                  </a:cubicBezTo>
                  <a:cubicBezTo>
                    <a:pt x="353" y="6"/>
                    <a:pt x="354" y="5"/>
                    <a:pt x="354" y="3"/>
                  </a:cubicBezTo>
                  <a:close/>
                  <a:moveTo>
                    <a:pt x="395" y="3"/>
                  </a:moveTo>
                  <a:cubicBezTo>
                    <a:pt x="395" y="1"/>
                    <a:pt x="394" y="0"/>
                    <a:pt x="392" y="0"/>
                  </a:cubicBezTo>
                  <a:cubicBezTo>
                    <a:pt x="390" y="0"/>
                    <a:pt x="389" y="1"/>
                    <a:pt x="389" y="3"/>
                  </a:cubicBezTo>
                  <a:cubicBezTo>
                    <a:pt x="389" y="5"/>
                    <a:pt x="390" y="6"/>
                    <a:pt x="392" y="6"/>
                  </a:cubicBezTo>
                  <a:cubicBezTo>
                    <a:pt x="393" y="6"/>
                    <a:pt x="395" y="5"/>
                    <a:pt x="395" y="3"/>
                  </a:cubicBezTo>
                  <a:close/>
                  <a:moveTo>
                    <a:pt x="374" y="3"/>
                  </a:moveTo>
                  <a:cubicBezTo>
                    <a:pt x="374" y="1"/>
                    <a:pt x="373" y="0"/>
                    <a:pt x="371" y="0"/>
                  </a:cubicBezTo>
                  <a:cubicBezTo>
                    <a:pt x="370" y="0"/>
                    <a:pt x="368" y="1"/>
                    <a:pt x="368" y="3"/>
                  </a:cubicBezTo>
                  <a:cubicBezTo>
                    <a:pt x="368" y="5"/>
                    <a:pt x="370" y="6"/>
                    <a:pt x="371" y="6"/>
                  </a:cubicBezTo>
                  <a:cubicBezTo>
                    <a:pt x="373" y="6"/>
                    <a:pt x="374" y="5"/>
                    <a:pt x="374" y="3"/>
                  </a:cubicBezTo>
                  <a:close/>
                  <a:moveTo>
                    <a:pt x="415" y="3"/>
                  </a:moveTo>
                  <a:cubicBezTo>
                    <a:pt x="415" y="1"/>
                    <a:pt x="414" y="0"/>
                    <a:pt x="412" y="0"/>
                  </a:cubicBezTo>
                  <a:cubicBezTo>
                    <a:pt x="411" y="0"/>
                    <a:pt x="409" y="1"/>
                    <a:pt x="409" y="3"/>
                  </a:cubicBezTo>
                  <a:cubicBezTo>
                    <a:pt x="409" y="5"/>
                    <a:pt x="411" y="6"/>
                    <a:pt x="412" y="6"/>
                  </a:cubicBezTo>
                  <a:cubicBezTo>
                    <a:pt x="414" y="6"/>
                    <a:pt x="415" y="5"/>
                    <a:pt x="415" y="3"/>
                  </a:cubicBezTo>
                  <a:close/>
                  <a:moveTo>
                    <a:pt x="456" y="3"/>
                  </a:moveTo>
                  <a:cubicBezTo>
                    <a:pt x="456" y="1"/>
                    <a:pt x="455" y="0"/>
                    <a:pt x="453" y="0"/>
                  </a:cubicBezTo>
                  <a:cubicBezTo>
                    <a:pt x="452" y="0"/>
                    <a:pt x="450" y="1"/>
                    <a:pt x="450" y="3"/>
                  </a:cubicBezTo>
                  <a:cubicBezTo>
                    <a:pt x="450" y="5"/>
                    <a:pt x="452" y="6"/>
                    <a:pt x="453" y="6"/>
                  </a:cubicBezTo>
                  <a:cubicBezTo>
                    <a:pt x="455" y="6"/>
                    <a:pt x="456" y="5"/>
                    <a:pt x="456" y="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6554983" y="6150960"/>
              <a:ext cx="1359123" cy="17825"/>
            </a:xfrm>
            <a:custGeom>
              <a:avLst/>
              <a:gdLst>
                <a:gd name="T0" fmla="*/ 147 w 457"/>
                <a:gd name="T1" fmla="*/ 0 h 6"/>
                <a:gd name="T2" fmla="*/ 147 w 457"/>
                <a:gd name="T3" fmla="*/ 6 h 6"/>
                <a:gd name="T4" fmla="*/ 170 w 457"/>
                <a:gd name="T5" fmla="*/ 3 h 6"/>
                <a:gd name="T6" fmla="*/ 164 w 457"/>
                <a:gd name="T7" fmla="*/ 3 h 6"/>
                <a:gd name="T8" fmla="*/ 170 w 457"/>
                <a:gd name="T9" fmla="*/ 3 h 6"/>
                <a:gd name="T10" fmla="*/ 229 w 457"/>
                <a:gd name="T11" fmla="*/ 0 h 6"/>
                <a:gd name="T12" fmla="*/ 229 w 457"/>
                <a:gd name="T13" fmla="*/ 6 h 6"/>
                <a:gd name="T14" fmla="*/ 190 w 457"/>
                <a:gd name="T15" fmla="*/ 3 h 6"/>
                <a:gd name="T16" fmla="*/ 185 w 457"/>
                <a:gd name="T17" fmla="*/ 3 h 6"/>
                <a:gd name="T18" fmla="*/ 190 w 457"/>
                <a:gd name="T19" fmla="*/ 3 h 6"/>
                <a:gd name="T20" fmla="*/ 208 w 457"/>
                <a:gd name="T21" fmla="*/ 0 h 6"/>
                <a:gd name="T22" fmla="*/ 208 w 457"/>
                <a:gd name="T23" fmla="*/ 6 h 6"/>
                <a:gd name="T24" fmla="*/ 313 w 457"/>
                <a:gd name="T25" fmla="*/ 3 h 6"/>
                <a:gd name="T26" fmla="*/ 308 w 457"/>
                <a:gd name="T27" fmla="*/ 3 h 6"/>
                <a:gd name="T28" fmla="*/ 313 w 457"/>
                <a:gd name="T29" fmla="*/ 3 h 6"/>
                <a:gd name="T30" fmla="*/ 249 w 457"/>
                <a:gd name="T31" fmla="*/ 0 h 6"/>
                <a:gd name="T32" fmla="*/ 249 w 457"/>
                <a:gd name="T33" fmla="*/ 6 h 6"/>
                <a:gd name="T34" fmla="*/ 293 w 457"/>
                <a:gd name="T35" fmla="*/ 3 h 6"/>
                <a:gd name="T36" fmla="*/ 287 w 457"/>
                <a:gd name="T37" fmla="*/ 3 h 6"/>
                <a:gd name="T38" fmla="*/ 293 w 457"/>
                <a:gd name="T39" fmla="*/ 3 h 6"/>
                <a:gd name="T40" fmla="*/ 106 w 457"/>
                <a:gd name="T41" fmla="*/ 0 h 6"/>
                <a:gd name="T42" fmla="*/ 106 w 457"/>
                <a:gd name="T43" fmla="*/ 6 h 6"/>
                <a:gd name="T44" fmla="*/ 27 w 457"/>
                <a:gd name="T45" fmla="*/ 3 h 6"/>
                <a:gd name="T46" fmla="*/ 21 w 457"/>
                <a:gd name="T47" fmla="*/ 3 h 6"/>
                <a:gd name="T48" fmla="*/ 27 w 457"/>
                <a:gd name="T49" fmla="*/ 3 h 6"/>
                <a:gd name="T50" fmla="*/ 3 w 457"/>
                <a:gd name="T51" fmla="*/ 0 h 6"/>
                <a:gd name="T52" fmla="*/ 3 w 457"/>
                <a:gd name="T53" fmla="*/ 6 h 6"/>
                <a:gd name="T54" fmla="*/ 47 w 457"/>
                <a:gd name="T55" fmla="*/ 3 h 6"/>
                <a:gd name="T56" fmla="*/ 41 w 457"/>
                <a:gd name="T57" fmla="*/ 3 h 6"/>
                <a:gd name="T58" fmla="*/ 47 w 457"/>
                <a:gd name="T59" fmla="*/ 3 h 6"/>
                <a:gd name="T60" fmla="*/ 331 w 457"/>
                <a:gd name="T61" fmla="*/ 0 h 6"/>
                <a:gd name="T62" fmla="*/ 331 w 457"/>
                <a:gd name="T63" fmla="*/ 6 h 6"/>
                <a:gd name="T64" fmla="*/ 68 w 457"/>
                <a:gd name="T65" fmla="*/ 3 h 6"/>
                <a:gd name="T66" fmla="*/ 62 w 457"/>
                <a:gd name="T67" fmla="*/ 3 h 6"/>
                <a:gd name="T68" fmla="*/ 68 w 457"/>
                <a:gd name="T69" fmla="*/ 3 h 6"/>
                <a:gd name="T70" fmla="*/ 126 w 457"/>
                <a:gd name="T71" fmla="*/ 0 h 6"/>
                <a:gd name="T72" fmla="*/ 126 w 457"/>
                <a:gd name="T73" fmla="*/ 6 h 6"/>
                <a:gd name="T74" fmla="*/ 88 w 457"/>
                <a:gd name="T75" fmla="*/ 3 h 6"/>
                <a:gd name="T76" fmla="*/ 82 w 457"/>
                <a:gd name="T77" fmla="*/ 3 h 6"/>
                <a:gd name="T78" fmla="*/ 88 w 457"/>
                <a:gd name="T79" fmla="*/ 3 h 6"/>
                <a:gd name="T80" fmla="*/ 270 w 457"/>
                <a:gd name="T81" fmla="*/ 0 h 6"/>
                <a:gd name="T82" fmla="*/ 270 w 457"/>
                <a:gd name="T83" fmla="*/ 6 h 6"/>
                <a:gd name="T84" fmla="*/ 436 w 457"/>
                <a:gd name="T85" fmla="*/ 3 h 6"/>
                <a:gd name="T86" fmla="*/ 431 w 457"/>
                <a:gd name="T87" fmla="*/ 3 h 6"/>
                <a:gd name="T88" fmla="*/ 436 w 457"/>
                <a:gd name="T89" fmla="*/ 3 h 6"/>
                <a:gd name="T90" fmla="*/ 352 w 457"/>
                <a:gd name="T91" fmla="*/ 0 h 6"/>
                <a:gd name="T92" fmla="*/ 352 w 457"/>
                <a:gd name="T93" fmla="*/ 6 h 6"/>
                <a:gd name="T94" fmla="*/ 395 w 457"/>
                <a:gd name="T95" fmla="*/ 3 h 6"/>
                <a:gd name="T96" fmla="*/ 390 w 457"/>
                <a:gd name="T97" fmla="*/ 3 h 6"/>
                <a:gd name="T98" fmla="*/ 395 w 457"/>
                <a:gd name="T99" fmla="*/ 3 h 6"/>
                <a:gd name="T100" fmla="*/ 372 w 457"/>
                <a:gd name="T101" fmla="*/ 0 h 6"/>
                <a:gd name="T102" fmla="*/ 372 w 457"/>
                <a:gd name="T103" fmla="*/ 6 h 6"/>
                <a:gd name="T104" fmla="*/ 416 w 457"/>
                <a:gd name="T105" fmla="*/ 3 h 6"/>
                <a:gd name="T106" fmla="*/ 410 w 457"/>
                <a:gd name="T107" fmla="*/ 3 h 6"/>
                <a:gd name="T108" fmla="*/ 416 w 457"/>
                <a:gd name="T109" fmla="*/ 3 h 6"/>
                <a:gd name="T110" fmla="*/ 454 w 457"/>
                <a:gd name="T111" fmla="*/ 0 h 6"/>
                <a:gd name="T112" fmla="*/ 454 w 457"/>
                <a:gd name="T11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7" h="6">
                  <a:moveTo>
                    <a:pt x="149" y="3"/>
                  </a:moveTo>
                  <a:cubicBezTo>
                    <a:pt x="149" y="1"/>
                    <a:pt x="148" y="0"/>
                    <a:pt x="147" y="0"/>
                  </a:cubicBezTo>
                  <a:cubicBezTo>
                    <a:pt x="145" y="0"/>
                    <a:pt x="144" y="1"/>
                    <a:pt x="144" y="3"/>
                  </a:cubicBezTo>
                  <a:cubicBezTo>
                    <a:pt x="144" y="5"/>
                    <a:pt x="145" y="6"/>
                    <a:pt x="147" y="6"/>
                  </a:cubicBezTo>
                  <a:cubicBezTo>
                    <a:pt x="148" y="6"/>
                    <a:pt x="149" y="5"/>
                    <a:pt x="149" y="3"/>
                  </a:cubicBezTo>
                  <a:close/>
                  <a:moveTo>
                    <a:pt x="170" y="3"/>
                  </a:moveTo>
                  <a:cubicBezTo>
                    <a:pt x="170" y="1"/>
                    <a:pt x="169" y="0"/>
                    <a:pt x="167" y="0"/>
                  </a:cubicBezTo>
                  <a:cubicBezTo>
                    <a:pt x="165" y="0"/>
                    <a:pt x="164" y="1"/>
                    <a:pt x="164" y="3"/>
                  </a:cubicBezTo>
                  <a:cubicBezTo>
                    <a:pt x="164" y="5"/>
                    <a:pt x="165" y="6"/>
                    <a:pt x="167" y="6"/>
                  </a:cubicBezTo>
                  <a:cubicBezTo>
                    <a:pt x="169" y="6"/>
                    <a:pt x="170" y="5"/>
                    <a:pt x="170" y="3"/>
                  </a:cubicBezTo>
                  <a:close/>
                  <a:moveTo>
                    <a:pt x="231" y="3"/>
                  </a:moveTo>
                  <a:cubicBezTo>
                    <a:pt x="231" y="1"/>
                    <a:pt x="230" y="0"/>
                    <a:pt x="229" y="0"/>
                  </a:cubicBezTo>
                  <a:cubicBezTo>
                    <a:pt x="227" y="0"/>
                    <a:pt x="226" y="1"/>
                    <a:pt x="226" y="3"/>
                  </a:cubicBezTo>
                  <a:cubicBezTo>
                    <a:pt x="226" y="5"/>
                    <a:pt x="227" y="6"/>
                    <a:pt x="229" y="6"/>
                  </a:cubicBezTo>
                  <a:cubicBezTo>
                    <a:pt x="230" y="6"/>
                    <a:pt x="231" y="5"/>
                    <a:pt x="231" y="3"/>
                  </a:cubicBezTo>
                  <a:close/>
                  <a:moveTo>
                    <a:pt x="190" y="3"/>
                  </a:moveTo>
                  <a:cubicBezTo>
                    <a:pt x="190" y="1"/>
                    <a:pt x="189" y="0"/>
                    <a:pt x="188" y="0"/>
                  </a:cubicBezTo>
                  <a:cubicBezTo>
                    <a:pt x="186" y="0"/>
                    <a:pt x="185" y="1"/>
                    <a:pt x="185" y="3"/>
                  </a:cubicBezTo>
                  <a:cubicBezTo>
                    <a:pt x="185" y="5"/>
                    <a:pt x="186" y="6"/>
                    <a:pt x="188" y="6"/>
                  </a:cubicBezTo>
                  <a:cubicBezTo>
                    <a:pt x="189" y="6"/>
                    <a:pt x="190" y="5"/>
                    <a:pt x="190" y="3"/>
                  </a:cubicBezTo>
                  <a:close/>
                  <a:moveTo>
                    <a:pt x="211" y="3"/>
                  </a:moveTo>
                  <a:cubicBezTo>
                    <a:pt x="211" y="1"/>
                    <a:pt x="210" y="0"/>
                    <a:pt x="208" y="0"/>
                  </a:cubicBezTo>
                  <a:cubicBezTo>
                    <a:pt x="206" y="0"/>
                    <a:pt x="205" y="1"/>
                    <a:pt x="205" y="3"/>
                  </a:cubicBezTo>
                  <a:cubicBezTo>
                    <a:pt x="205" y="5"/>
                    <a:pt x="206" y="6"/>
                    <a:pt x="208" y="6"/>
                  </a:cubicBezTo>
                  <a:cubicBezTo>
                    <a:pt x="210" y="6"/>
                    <a:pt x="211" y="5"/>
                    <a:pt x="211" y="3"/>
                  </a:cubicBezTo>
                  <a:close/>
                  <a:moveTo>
                    <a:pt x="313" y="3"/>
                  </a:moveTo>
                  <a:cubicBezTo>
                    <a:pt x="313" y="1"/>
                    <a:pt x="312" y="0"/>
                    <a:pt x="311" y="0"/>
                  </a:cubicBezTo>
                  <a:cubicBezTo>
                    <a:pt x="309" y="0"/>
                    <a:pt x="308" y="1"/>
                    <a:pt x="308" y="3"/>
                  </a:cubicBezTo>
                  <a:cubicBezTo>
                    <a:pt x="308" y="5"/>
                    <a:pt x="309" y="6"/>
                    <a:pt x="311" y="6"/>
                  </a:cubicBezTo>
                  <a:cubicBezTo>
                    <a:pt x="312" y="6"/>
                    <a:pt x="313" y="5"/>
                    <a:pt x="313" y="3"/>
                  </a:cubicBezTo>
                  <a:close/>
                  <a:moveTo>
                    <a:pt x="252" y="3"/>
                  </a:moveTo>
                  <a:cubicBezTo>
                    <a:pt x="252" y="1"/>
                    <a:pt x="251" y="0"/>
                    <a:pt x="249" y="0"/>
                  </a:cubicBezTo>
                  <a:cubicBezTo>
                    <a:pt x="247" y="0"/>
                    <a:pt x="246" y="1"/>
                    <a:pt x="246" y="3"/>
                  </a:cubicBezTo>
                  <a:cubicBezTo>
                    <a:pt x="246" y="5"/>
                    <a:pt x="247" y="6"/>
                    <a:pt x="249" y="6"/>
                  </a:cubicBezTo>
                  <a:cubicBezTo>
                    <a:pt x="251" y="6"/>
                    <a:pt x="252" y="5"/>
                    <a:pt x="252" y="3"/>
                  </a:cubicBezTo>
                  <a:close/>
                  <a:moveTo>
                    <a:pt x="293" y="3"/>
                  </a:moveTo>
                  <a:cubicBezTo>
                    <a:pt x="293" y="1"/>
                    <a:pt x="292" y="0"/>
                    <a:pt x="290" y="0"/>
                  </a:cubicBezTo>
                  <a:cubicBezTo>
                    <a:pt x="288" y="0"/>
                    <a:pt x="287" y="1"/>
                    <a:pt x="287" y="3"/>
                  </a:cubicBezTo>
                  <a:cubicBezTo>
                    <a:pt x="287" y="5"/>
                    <a:pt x="288" y="6"/>
                    <a:pt x="290" y="6"/>
                  </a:cubicBezTo>
                  <a:cubicBezTo>
                    <a:pt x="292" y="6"/>
                    <a:pt x="293" y="5"/>
                    <a:pt x="293" y="3"/>
                  </a:cubicBezTo>
                  <a:close/>
                  <a:moveTo>
                    <a:pt x="109" y="3"/>
                  </a:moveTo>
                  <a:cubicBezTo>
                    <a:pt x="109" y="1"/>
                    <a:pt x="107" y="0"/>
                    <a:pt x="106" y="0"/>
                  </a:cubicBezTo>
                  <a:cubicBezTo>
                    <a:pt x="104" y="0"/>
                    <a:pt x="103" y="1"/>
                    <a:pt x="103" y="3"/>
                  </a:cubicBezTo>
                  <a:cubicBezTo>
                    <a:pt x="103" y="5"/>
                    <a:pt x="104" y="6"/>
                    <a:pt x="106" y="6"/>
                  </a:cubicBezTo>
                  <a:cubicBezTo>
                    <a:pt x="107" y="6"/>
                    <a:pt x="109" y="5"/>
                    <a:pt x="109" y="3"/>
                  </a:cubicBezTo>
                  <a:close/>
                  <a:moveTo>
                    <a:pt x="27" y="3"/>
                  </a:moveTo>
                  <a:cubicBezTo>
                    <a:pt x="27" y="1"/>
                    <a:pt x="25" y="0"/>
                    <a:pt x="24" y="0"/>
                  </a:cubicBezTo>
                  <a:cubicBezTo>
                    <a:pt x="22" y="0"/>
                    <a:pt x="21" y="1"/>
                    <a:pt x="21" y="3"/>
                  </a:cubicBezTo>
                  <a:cubicBezTo>
                    <a:pt x="21" y="5"/>
                    <a:pt x="22" y="6"/>
                    <a:pt x="24" y="6"/>
                  </a:cubicBezTo>
                  <a:cubicBezTo>
                    <a:pt x="25" y="6"/>
                    <a:pt x="27" y="5"/>
                    <a:pt x="27" y="3"/>
                  </a:cubicBezTo>
                  <a:close/>
                  <a:moveTo>
                    <a:pt x="6" y="3"/>
                  </a:moveTo>
                  <a:cubicBezTo>
                    <a:pt x="6" y="1"/>
                    <a:pt x="5" y="0"/>
                    <a:pt x="3" y="0"/>
                  </a:cubicBezTo>
                  <a:cubicBezTo>
                    <a:pt x="1" y="0"/>
                    <a:pt x="0" y="1"/>
                    <a:pt x="0" y="3"/>
                  </a:cubicBezTo>
                  <a:cubicBezTo>
                    <a:pt x="0" y="5"/>
                    <a:pt x="1" y="6"/>
                    <a:pt x="3" y="6"/>
                  </a:cubicBezTo>
                  <a:cubicBezTo>
                    <a:pt x="5" y="6"/>
                    <a:pt x="6" y="5"/>
                    <a:pt x="6" y="3"/>
                  </a:cubicBezTo>
                  <a:close/>
                  <a:moveTo>
                    <a:pt x="47" y="3"/>
                  </a:moveTo>
                  <a:cubicBezTo>
                    <a:pt x="47" y="1"/>
                    <a:pt x="46" y="0"/>
                    <a:pt x="44" y="0"/>
                  </a:cubicBezTo>
                  <a:cubicBezTo>
                    <a:pt x="42" y="0"/>
                    <a:pt x="41" y="1"/>
                    <a:pt x="41" y="3"/>
                  </a:cubicBezTo>
                  <a:cubicBezTo>
                    <a:pt x="41" y="5"/>
                    <a:pt x="42" y="6"/>
                    <a:pt x="44" y="6"/>
                  </a:cubicBezTo>
                  <a:cubicBezTo>
                    <a:pt x="46" y="6"/>
                    <a:pt x="47" y="5"/>
                    <a:pt x="47" y="3"/>
                  </a:cubicBezTo>
                  <a:close/>
                  <a:moveTo>
                    <a:pt x="334" y="3"/>
                  </a:moveTo>
                  <a:cubicBezTo>
                    <a:pt x="334" y="1"/>
                    <a:pt x="333" y="0"/>
                    <a:pt x="331" y="0"/>
                  </a:cubicBezTo>
                  <a:cubicBezTo>
                    <a:pt x="329" y="0"/>
                    <a:pt x="328" y="1"/>
                    <a:pt x="328" y="3"/>
                  </a:cubicBezTo>
                  <a:cubicBezTo>
                    <a:pt x="328" y="5"/>
                    <a:pt x="329" y="6"/>
                    <a:pt x="331" y="6"/>
                  </a:cubicBezTo>
                  <a:cubicBezTo>
                    <a:pt x="333" y="6"/>
                    <a:pt x="334" y="5"/>
                    <a:pt x="334" y="3"/>
                  </a:cubicBezTo>
                  <a:close/>
                  <a:moveTo>
                    <a:pt x="68" y="3"/>
                  </a:moveTo>
                  <a:cubicBezTo>
                    <a:pt x="68" y="1"/>
                    <a:pt x="66" y="0"/>
                    <a:pt x="65" y="0"/>
                  </a:cubicBezTo>
                  <a:cubicBezTo>
                    <a:pt x="63" y="0"/>
                    <a:pt x="62" y="1"/>
                    <a:pt x="62" y="3"/>
                  </a:cubicBezTo>
                  <a:cubicBezTo>
                    <a:pt x="62" y="5"/>
                    <a:pt x="63" y="6"/>
                    <a:pt x="65" y="6"/>
                  </a:cubicBezTo>
                  <a:cubicBezTo>
                    <a:pt x="66" y="6"/>
                    <a:pt x="68" y="5"/>
                    <a:pt x="68" y="3"/>
                  </a:cubicBezTo>
                  <a:close/>
                  <a:moveTo>
                    <a:pt x="129" y="3"/>
                  </a:moveTo>
                  <a:cubicBezTo>
                    <a:pt x="129" y="1"/>
                    <a:pt x="128" y="0"/>
                    <a:pt x="126" y="0"/>
                  </a:cubicBezTo>
                  <a:cubicBezTo>
                    <a:pt x="124" y="0"/>
                    <a:pt x="123" y="1"/>
                    <a:pt x="123" y="3"/>
                  </a:cubicBezTo>
                  <a:cubicBezTo>
                    <a:pt x="123" y="5"/>
                    <a:pt x="124" y="6"/>
                    <a:pt x="126" y="6"/>
                  </a:cubicBezTo>
                  <a:cubicBezTo>
                    <a:pt x="128" y="6"/>
                    <a:pt x="129" y="5"/>
                    <a:pt x="129" y="3"/>
                  </a:cubicBezTo>
                  <a:close/>
                  <a:moveTo>
                    <a:pt x="88" y="3"/>
                  </a:moveTo>
                  <a:cubicBezTo>
                    <a:pt x="88" y="1"/>
                    <a:pt x="87" y="0"/>
                    <a:pt x="85" y="0"/>
                  </a:cubicBezTo>
                  <a:cubicBezTo>
                    <a:pt x="83" y="0"/>
                    <a:pt x="82" y="1"/>
                    <a:pt x="82" y="3"/>
                  </a:cubicBezTo>
                  <a:cubicBezTo>
                    <a:pt x="82" y="5"/>
                    <a:pt x="83" y="6"/>
                    <a:pt x="85" y="6"/>
                  </a:cubicBezTo>
                  <a:cubicBezTo>
                    <a:pt x="87" y="6"/>
                    <a:pt x="88" y="5"/>
                    <a:pt x="88" y="3"/>
                  </a:cubicBezTo>
                  <a:close/>
                  <a:moveTo>
                    <a:pt x="272" y="3"/>
                  </a:moveTo>
                  <a:cubicBezTo>
                    <a:pt x="272" y="1"/>
                    <a:pt x="271" y="0"/>
                    <a:pt x="270" y="0"/>
                  </a:cubicBezTo>
                  <a:cubicBezTo>
                    <a:pt x="268" y="0"/>
                    <a:pt x="267" y="1"/>
                    <a:pt x="267" y="3"/>
                  </a:cubicBezTo>
                  <a:cubicBezTo>
                    <a:pt x="267" y="5"/>
                    <a:pt x="268" y="6"/>
                    <a:pt x="270" y="6"/>
                  </a:cubicBezTo>
                  <a:cubicBezTo>
                    <a:pt x="271" y="6"/>
                    <a:pt x="272" y="5"/>
                    <a:pt x="272" y="3"/>
                  </a:cubicBezTo>
                  <a:close/>
                  <a:moveTo>
                    <a:pt x="436" y="3"/>
                  </a:moveTo>
                  <a:cubicBezTo>
                    <a:pt x="436" y="1"/>
                    <a:pt x="435" y="0"/>
                    <a:pt x="434" y="0"/>
                  </a:cubicBezTo>
                  <a:cubicBezTo>
                    <a:pt x="432" y="0"/>
                    <a:pt x="431" y="1"/>
                    <a:pt x="431" y="3"/>
                  </a:cubicBezTo>
                  <a:cubicBezTo>
                    <a:pt x="431" y="5"/>
                    <a:pt x="432" y="6"/>
                    <a:pt x="434" y="6"/>
                  </a:cubicBezTo>
                  <a:cubicBezTo>
                    <a:pt x="435" y="6"/>
                    <a:pt x="436" y="5"/>
                    <a:pt x="436" y="3"/>
                  </a:cubicBezTo>
                  <a:close/>
                  <a:moveTo>
                    <a:pt x="354" y="3"/>
                  </a:moveTo>
                  <a:cubicBezTo>
                    <a:pt x="354" y="1"/>
                    <a:pt x="353" y="0"/>
                    <a:pt x="352" y="0"/>
                  </a:cubicBezTo>
                  <a:cubicBezTo>
                    <a:pt x="350" y="0"/>
                    <a:pt x="349" y="1"/>
                    <a:pt x="349" y="3"/>
                  </a:cubicBezTo>
                  <a:cubicBezTo>
                    <a:pt x="349" y="5"/>
                    <a:pt x="350" y="6"/>
                    <a:pt x="352" y="6"/>
                  </a:cubicBezTo>
                  <a:cubicBezTo>
                    <a:pt x="353" y="6"/>
                    <a:pt x="354" y="5"/>
                    <a:pt x="354" y="3"/>
                  </a:cubicBezTo>
                  <a:close/>
                  <a:moveTo>
                    <a:pt x="395" y="3"/>
                  </a:moveTo>
                  <a:cubicBezTo>
                    <a:pt x="395" y="1"/>
                    <a:pt x="394" y="0"/>
                    <a:pt x="393" y="0"/>
                  </a:cubicBezTo>
                  <a:cubicBezTo>
                    <a:pt x="391" y="0"/>
                    <a:pt x="390" y="1"/>
                    <a:pt x="390" y="3"/>
                  </a:cubicBezTo>
                  <a:cubicBezTo>
                    <a:pt x="390" y="5"/>
                    <a:pt x="391" y="6"/>
                    <a:pt x="393" y="6"/>
                  </a:cubicBezTo>
                  <a:cubicBezTo>
                    <a:pt x="394" y="6"/>
                    <a:pt x="395" y="5"/>
                    <a:pt x="395" y="3"/>
                  </a:cubicBezTo>
                  <a:close/>
                  <a:moveTo>
                    <a:pt x="375" y="3"/>
                  </a:moveTo>
                  <a:cubicBezTo>
                    <a:pt x="375" y="1"/>
                    <a:pt x="374" y="0"/>
                    <a:pt x="372" y="0"/>
                  </a:cubicBezTo>
                  <a:cubicBezTo>
                    <a:pt x="370" y="0"/>
                    <a:pt x="369" y="1"/>
                    <a:pt x="369" y="3"/>
                  </a:cubicBezTo>
                  <a:cubicBezTo>
                    <a:pt x="369" y="5"/>
                    <a:pt x="370" y="6"/>
                    <a:pt x="372" y="6"/>
                  </a:cubicBezTo>
                  <a:cubicBezTo>
                    <a:pt x="374" y="6"/>
                    <a:pt x="375" y="5"/>
                    <a:pt x="375" y="3"/>
                  </a:cubicBezTo>
                  <a:close/>
                  <a:moveTo>
                    <a:pt x="416" y="3"/>
                  </a:moveTo>
                  <a:cubicBezTo>
                    <a:pt x="416" y="1"/>
                    <a:pt x="415" y="0"/>
                    <a:pt x="413" y="0"/>
                  </a:cubicBezTo>
                  <a:cubicBezTo>
                    <a:pt x="411" y="0"/>
                    <a:pt x="410" y="1"/>
                    <a:pt x="410" y="3"/>
                  </a:cubicBezTo>
                  <a:cubicBezTo>
                    <a:pt x="410" y="5"/>
                    <a:pt x="411" y="6"/>
                    <a:pt x="413" y="6"/>
                  </a:cubicBezTo>
                  <a:cubicBezTo>
                    <a:pt x="415" y="6"/>
                    <a:pt x="416" y="5"/>
                    <a:pt x="416" y="3"/>
                  </a:cubicBezTo>
                  <a:close/>
                  <a:moveTo>
                    <a:pt x="457" y="3"/>
                  </a:moveTo>
                  <a:cubicBezTo>
                    <a:pt x="457" y="1"/>
                    <a:pt x="456" y="0"/>
                    <a:pt x="454" y="0"/>
                  </a:cubicBezTo>
                  <a:cubicBezTo>
                    <a:pt x="452" y="0"/>
                    <a:pt x="451" y="1"/>
                    <a:pt x="451" y="3"/>
                  </a:cubicBezTo>
                  <a:cubicBezTo>
                    <a:pt x="451" y="5"/>
                    <a:pt x="452" y="6"/>
                    <a:pt x="454" y="6"/>
                  </a:cubicBezTo>
                  <a:cubicBezTo>
                    <a:pt x="456" y="6"/>
                    <a:pt x="457" y="5"/>
                    <a:pt x="457" y="3"/>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7" name="Freeform 26"/>
          <p:cNvSpPr>
            <a:spLocks noEditPoints="1"/>
          </p:cNvSpPr>
          <p:nvPr/>
        </p:nvSpPr>
        <p:spPr bwMode="auto">
          <a:xfrm>
            <a:off x="5901416" y="5867253"/>
            <a:ext cx="294105" cy="666936"/>
          </a:xfrm>
          <a:custGeom>
            <a:avLst/>
            <a:gdLst>
              <a:gd name="T0" fmla="*/ 94 w 99"/>
              <a:gd name="T1" fmla="*/ 35 h 224"/>
              <a:gd name="T2" fmla="*/ 31 w 99"/>
              <a:gd name="T3" fmla="*/ 11 h 224"/>
              <a:gd name="T4" fmla="*/ 1 w 99"/>
              <a:gd name="T5" fmla="*/ 56 h 224"/>
              <a:gd name="T6" fmla="*/ 1 w 99"/>
              <a:gd name="T7" fmla="*/ 115 h 224"/>
              <a:gd name="T8" fmla="*/ 2 w 99"/>
              <a:gd name="T9" fmla="*/ 124 h 224"/>
              <a:gd name="T10" fmla="*/ 58 w 99"/>
              <a:gd name="T11" fmla="*/ 163 h 224"/>
              <a:gd name="T12" fmla="*/ 99 w 99"/>
              <a:gd name="T13" fmla="*/ 115 h 224"/>
              <a:gd name="T14" fmla="*/ 99 w 99"/>
              <a:gd name="T15" fmla="*/ 85 h 224"/>
              <a:gd name="T16" fmla="*/ 99 w 99"/>
              <a:gd name="T17" fmla="*/ 85 h 224"/>
              <a:gd name="T18" fmla="*/ 99 w 99"/>
              <a:gd name="T19" fmla="*/ 56 h 224"/>
              <a:gd name="T20" fmla="*/ 94 w 99"/>
              <a:gd name="T21" fmla="*/ 35 h 224"/>
              <a:gd name="T22" fmla="*/ 92 w 99"/>
              <a:gd name="T23" fmla="*/ 85 h 224"/>
              <a:gd name="T24" fmla="*/ 92 w 99"/>
              <a:gd name="T25" fmla="*/ 114 h 224"/>
              <a:gd name="T26" fmla="*/ 60 w 99"/>
              <a:gd name="T27" fmla="*/ 156 h 224"/>
              <a:gd name="T28" fmla="*/ 9 w 99"/>
              <a:gd name="T29" fmla="*/ 126 h 224"/>
              <a:gd name="T30" fmla="*/ 8 w 99"/>
              <a:gd name="T31" fmla="*/ 115 h 224"/>
              <a:gd name="T32" fmla="*/ 8 w 99"/>
              <a:gd name="T33" fmla="*/ 55 h 224"/>
              <a:gd name="T34" fmla="*/ 44 w 99"/>
              <a:gd name="T35" fmla="*/ 14 h 224"/>
              <a:gd name="T36" fmla="*/ 91 w 99"/>
              <a:gd name="T37" fmla="*/ 47 h 224"/>
              <a:gd name="T38" fmla="*/ 92 w 99"/>
              <a:gd name="T39" fmla="*/ 55 h 224"/>
              <a:gd name="T40" fmla="*/ 92 w 99"/>
              <a:gd name="T41" fmla="*/ 85 h 224"/>
              <a:gd name="T42" fmla="*/ 80 w 99"/>
              <a:gd name="T43" fmla="*/ 191 h 224"/>
              <a:gd name="T44" fmla="*/ 78 w 99"/>
              <a:gd name="T45" fmla="*/ 193 h 224"/>
              <a:gd name="T46" fmla="*/ 52 w 99"/>
              <a:gd name="T47" fmla="*/ 214 h 224"/>
              <a:gd name="T48" fmla="*/ 48 w 99"/>
              <a:gd name="T49" fmla="*/ 214 h 224"/>
              <a:gd name="T50" fmla="*/ 20 w 99"/>
              <a:gd name="T51" fmla="*/ 192 h 224"/>
              <a:gd name="T52" fmla="*/ 15 w 99"/>
              <a:gd name="T53" fmla="*/ 192 h 224"/>
              <a:gd name="T54" fmla="*/ 16 w 99"/>
              <a:gd name="T55" fmla="*/ 197 h 224"/>
              <a:gd name="T56" fmla="*/ 47 w 99"/>
              <a:gd name="T57" fmla="*/ 223 h 224"/>
              <a:gd name="T58" fmla="*/ 52 w 99"/>
              <a:gd name="T59" fmla="*/ 223 h 224"/>
              <a:gd name="T60" fmla="*/ 84 w 99"/>
              <a:gd name="T61" fmla="*/ 197 h 224"/>
              <a:gd name="T62" fmla="*/ 85 w 99"/>
              <a:gd name="T63" fmla="*/ 195 h 224"/>
              <a:gd name="T64" fmla="*/ 80 w 99"/>
              <a:gd name="T65" fmla="*/ 191 h 224"/>
              <a:gd name="T66" fmla="*/ 50 w 99"/>
              <a:gd name="T67" fmla="*/ 36 h 224"/>
              <a:gd name="T68" fmla="*/ 43 w 99"/>
              <a:gd name="T69" fmla="*/ 43 h 224"/>
              <a:gd name="T70" fmla="*/ 43 w 99"/>
              <a:gd name="T71" fmla="*/ 51 h 224"/>
              <a:gd name="T72" fmla="*/ 43 w 99"/>
              <a:gd name="T73" fmla="*/ 59 h 224"/>
              <a:gd name="T74" fmla="*/ 50 w 99"/>
              <a:gd name="T75" fmla="*/ 66 h 224"/>
              <a:gd name="T76" fmla="*/ 57 w 99"/>
              <a:gd name="T77" fmla="*/ 59 h 224"/>
              <a:gd name="T78" fmla="*/ 57 w 99"/>
              <a:gd name="T79" fmla="*/ 43 h 224"/>
              <a:gd name="T80" fmla="*/ 50 w 99"/>
              <a:gd name="T81" fmla="*/ 3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224">
                <a:moveTo>
                  <a:pt x="94" y="35"/>
                </a:moveTo>
                <a:cubicBezTo>
                  <a:pt x="84" y="12"/>
                  <a:pt x="55" y="0"/>
                  <a:pt x="31" y="11"/>
                </a:cubicBezTo>
                <a:cubicBezTo>
                  <a:pt x="12" y="19"/>
                  <a:pt x="1" y="35"/>
                  <a:pt x="1" y="56"/>
                </a:cubicBezTo>
                <a:cubicBezTo>
                  <a:pt x="0" y="76"/>
                  <a:pt x="1" y="95"/>
                  <a:pt x="1" y="115"/>
                </a:cubicBezTo>
                <a:cubicBezTo>
                  <a:pt x="1" y="118"/>
                  <a:pt x="1" y="121"/>
                  <a:pt x="2" y="124"/>
                </a:cubicBezTo>
                <a:cubicBezTo>
                  <a:pt x="7" y="150"/>
                  <a:pt x="31" y="167"/>
                  <a:pt x="58" y="163"/>
                </a:cubicBezTo>
                <a:cubicBezTo>
                  <a:pt x="81" y="159"/>
                  <a:pt x="99" y="139"/>
                  <a:pt x="99" y="115"/>
                </a:cubicBezTo>
                <a:cubicBezTo>
                  <a:pt x="99" y="105"/>
                  <a:pt x="99" y="95"/>
                  <a:pt x="99" y="85"/>
                </a:cubicBezTo>
                <a:cubicBezTo>
                  <a:pt x="99" y="85"/>
                  <a:pt x="99" y="85"/>
                  <a:pt x="99" y="85"/>
                </a:cubicBezTo>
                <a:cubicBezTo>
                  <a:pt x="99" y="76"/>
                  <a:pt x="99" y="66"/>
                  <a:pt x="99" y="56"/>
                </a:cubicBezTo>
                <a:cubicBezTo>
                  <a:pt x="99" y="49"/>
                  <a:pt x="97" y="42"/>
                  <a:pt x="94" y="35"/>
                </a:cubicBezTo>
                <a:close/>
                <a:moveTo>
                  <a:pt x="92" y="85"/>
                </a:moveTo>
                <a:cubicBezTo>
                  <a:pt x="92" y="95"/>
                  <a:pt x="92" y="105"/>
                  <a:pt x="92" y="114"/>
                </a:cubicBezTo>
                <a:cubicBezTo>
                  <a:pt x="92" y="134"/>
                  <a:pt x="79" y="151"/>
                  <a:pt x="60" y="156"/>
                </a:cubicBezTo>
                <a:cubicBezTo>
                  <a:pt x="38" y="161"/>
                  <a:pt x="15" y="148"/>
                  <a:pt x="9" y="126"/>
                </a:cubicBezTo>
                <a:cubicBezTo>
                  <a:pt x="8" y="122"/>
                  <a:pt x="8" y="119"/>
                  <a:pt x="8" y="115"/>
                </a:cubicBezTo>
                <a:cubicBezTo>
                  <a:pt x="7" y="95"/>
                  <a:pt x="7" y="75"/>
                  <a:pt x="8" y="55"/>
                </a:cubicBezTo>
                <a:cubicBezTo>
                  <a:pt x="8" y="34"/>
                  <a:pt x="24" y="16"/>
                  <a:pt x="44" y="14"/>
                </a:cubicBezTo>
                <a:cubicBezTo>
                  <a:pt x="66" y="11"/>
                  <a:pt x="86" y="25"/>
                  <a:pt x="91" y="47"/>
                </a:cubicBezTo>
                <a:cubicBezTo>
                  <a:pt x="92" y="50"/>
                  <a:pt x="92" y="53"/>
                  <a:pt x="92" y="55"/>
                </a:cubicBezTo>
                <a:cubicBezTo>
                  <a:pt x="92" y="65"/>
                  <a:pt x="92" y="75"/>
                  <a:pt x="92" y="85"/>
                </a:cubicBezTo>
                <a:close/>
                <a:moveTo>
                  <a:pt x="80" y="191"/>
                </a:moveTo>
                <a:cubicBezTo>
                  <a:pt x="79" y="192"/>
                  <a:pt x="78" y="193"/>
                  <a:pt x="78" y="193"/>
                </a:cubicBezTo>
                <a:cubicBezTo>
                  <a:pt x="69" y="200"/>
                  <a:pt x="60" y="207"/>
                  <a:pt x="52" y="214"/>
                </a:cubicBezTo>
                <a:cubicBezTo>
                  <a:pt x="50" y="215"/>
                  <a:pt x="49" y="216"/>
                  <a:pt x="48" y="214"/>
                </a:cubicBezTo>
                <a:cubicBezTo>
                  <a:pt x="39" y="207"/>
                  <a:pt x="30" y="199"/>
                  <a:pt x="20" y="192"/>
                </a:cubicBezTo>
                <a:cubicBezTo>
                  <a:pt x="18" y="190"/>
                  <a:pt x="16" y="190"/>
                  <a:pt x="15" y="192"/>
                </a:cubicBezTo>
                <a:cubicBezTo>
                  <a:pt x="14" y="194"/>
                  <a:pt x="14" y="196"/>
                  <a:pt x="16" y="197"/>
                </a:cubicBezTo>
                <a:cubicBezTo>
                  <a:pt x="26" y="206"/>
                  <a:pt x="37" y="214"/>
                  <a:pt x="47" y="223"/>
                </a:cubicBezTo>
                <a:cubicBezTo>
                  <a:pt x="49" y="224"/>
                  <a:pt x="51" y="224"/>
                  <a:pt x="52" y="223"/>
                </a:cubicBezTo>
                <a:cubicBezTo>
                  <a:pt x="63" y="214"/>
                  <a:pt x="73" y="206"/>
                  <a:pt x="84" y="197"/>
                </a:cubicBezTo>
                <a:cubicBezTo>
                  <a:pt x="85" y="196"/>
                  <a:pt x="85" y="195"/>
                  <a:pt x="85" y="195"/>
                </a:cubicBezTo>
                <a:cubicBezTo>
                  <a:pt x="85" y="192"/>
                  <a:pt x="83" y="190"/>
                  <a:pt x="80" y="191"/>
                </a:cubicBezTo>
                <a:close/>
                <a:moveTo>
                  <a:pt x="50" y="36"/>
                </a:moveTo>
                <a:cubicBezTo>
                  <a:pt x="46" y="37"/>
                  <a:pt x="43" y="39"/>
                  <a:pt x="43" y="43"/>
                </a:cubicBezTo>
                <a:cubicBezTo>
                  <a:pt x="43" y="46"/>
                  <a:pt x="43" y="49"/>
                  <a:pt x="43" y="51"/>
                </a:cubicBezTo>
                <a:cubicBezTo>
                  <a:pt x="43" y="54"/>
                  <a:pt x="43" y="57"/>
                  <a:pt x="43" y="59"/>
                </a:cubicBezTo>
                <a:cubicBezTo>
                  <a:pt x="43" y="63"/>
                  <a:pt x="46" y="66"/>
                  <a:pt x="50" y="66"/>
                </a:cubicBezTo>
                <a:cubicBezTo>
                  <a:pt x="54" y="66"/>
                  <a:pt x="57" y="63"/>
                  <a:pt x="57" y="59"/>
                </a:cubicBezTo>
                <a:cubicBezTo>
                  <a:pt x="57" y="54"/>
                  <a:pt x="57" y="49"/>
                  <a:pt x="57" y="43"/>
                </a:cubicBezTo>
                <a:cubicBezTo>
                  <a:pt x="57" y="39"/>
                  <a:pt x="53" y="36"/>
                  <a:pt x="50" y="36"/>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9" name="TextBox 28"/>
          <p:cNvSpPr txBox="1"/>
          <p:nvPr/>
        </p:nvSpPr>
        <p:spPr>
          <a:xfrm>
            <a:off x="5054696" y="739243"/>
            <a:ext cx="2082621" cy="661720"/>
          </a:xfrm>
          <a:prstGeom prst="rect">
            <a:avLst/>
          </a:prstGeom>
          <a:noFill/>
        </p:spPr>
        <p:txBody>
          <a:bodyPr wrap="none" rtlCol="0">
            <a:spAutoFit/>
          </a:bodyPr>
          <a:lstStyle/>
          <a:p>
            <a:pPr algn="ctr"/>
            <a:r>
              <a:rPr lang="en-US" sz="3700" dirty="0" err="1">
                <a:solidFill>
                  <a:schemeClr val="bg1"/>
                </a:solidFill>
                <a:latin typeface="Mont Heavy DEMO" panose="00000A00000000000000" pitchFamily="50" charset="0"/>
              </a:rPr>
              <a:t>解决方案</a:t>
            </a:r>
            <a:endParaRPr lang="en-US" sz="3700" dirty="0">
              <a:solidFill>
                <a:schemeClr val="bg1"/>
              </a:solidFill>
              <a:latin typeface="Mont Heavy DEMO" panose="00000A00000000000000" pitchFamily="50" charset="0"/>
            </a:endParaRPr>
          </a:p>
        </p:txBody>
      </p:sp>
      <p:sp>
        <p:nvSpPr>
          <p:cNvPr id="2" name="Oval 6"/>
          <p:cNvSpPr>
            <a:spLocks noChangeArrowheads="1"/>
          </p:cNvSpPr>
          <p:nvPr/>
        </p:nvSpPr>
        <p:spPr bwMode="auto">
          <a:xfrm>
            <a:off x="5972805" y="3624121"/>
            <a:ext cx="422054" cy="419081"/>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3" name="Freeform 7"/>
          <p:cNvSpPr>
            <a:spLocks noEditPoints="1"/>
          </p:cNvSpPr>
          <p:nvPr/>
        </p:nvSpPr>
        <p:spPr bwMode="auto">
          <a:xfrm>
            <a:off x="2869819" y="2221238"/>
            <a:ext cx="3212957" cy="3239707"/>
          </a:xfrm>
          <a:custGeom>
            <a:avLst/>
            <a:gdLst>
              <a:gd name="T0" fmla="*/ 3 w 1080"/>
              <a:gd name="T1" fmla="*/ 592 h 1088"/>
              <a:gd name="T2" fmla="*/ 16 w 1080"/>
              <a:gd name="T3" fmla="*/ 634 h 1088"/>
              <a:gd name="T4" fmla="*/ 22 w 1080"/>
              <a:gd name="T5" fmla="*/ 640 h 1088"/>
              <a:gd name="T6" fmla="*/ 21 w 1080"/>
              <a:gd name="T7" fmla="*/ 687 h 1088"/>
              <a:gd name="T8" fmla="*/ 27 w 1080"/>
              <a:gd name="T9" fmla="*/ 681 h 1088"/>
              <a:gd name="T10" fmla="*/ 41 w 1080"/>
              <a:gd name="T11" fmla="*/ 739 h 1088"/>
              <a:gd name="T12" fmla="*/ 60 w 1080"/>
              <a:gd name="T13" fmla="*/ 771 h 1088"/>
              <a:gd name="T14" fmla="*/ 66 w 1080"/>
              <a:gd name="T15" fmla="*/ 777 h 1088"/>
              <a:gd name="T16" fmla="*/ 77 w 1080"/>
              <a:gd name="T17" fmla="*/ 820 h 1088"/>
              <a:gd name="T18" fmla="*/ 83 w 1080"/>
              <a:gd name="T19" fmla="*/ 814 h 1088"/>
              <a:gd name="T20" fmla="*/ 111 w 1080"/>
              <a:gd name="T21" fmla="*/ 866 h 1088"/>
              <a:gd name="T22" fmla="*/ 139 w 1080"/>
              <a:gd name="T23" fmla="*/ 891 h 1088"/>
              <a:gd name="T24" fmla="*/ 145 w 1080"/>
              <a:gd name="T25" fmla="*/ 897 h 1088"/>
              <a:gd name="T26" fmla="*/ 167 w 1080"/>
              <a:gd name="T27" fmla="*/ 932 h 1088"/>
              <a:gd name="T28" fmla="*/ 173 w 1080"/>
              <a:gd name="T29" fmla="*/ 926 h 1088"/>
              <a:gd name="T30" fmla="*/ 207 w 1080"/>
              <a:gd name="T31" fmla="*/ 970 h 1088"/>
              <a:gd name="T32" fmla="*/ 247 w 1080"/>
              <a:gd name="T33" fmla="*/ 986 h 1088"/>
              <a:gd name="T34" fmla="*/ 253 w 1080"/>
              <a:gd name="T35" fmla="*/ 992 h 1088"/>
              <a:gd name="T36" fmla="*/ 284 w 1080"/>
              <a:gd name="T37" fmla="*/ 1018 h 1088"/>
              <a:gd name="T38" fmla="*/ 290 w 1080"/>
              <a:gd name="T39" fmla="*/ 1012 h 1088"/>
              <a:gd name="T40" fmla="*/ 333 w 1080"/>
              <a:gd name="T41" fmla="*/ 1045 h 1088"/>
              <a:gd name="T42" fmla="*/ 379 w 1080"/>
              <a:gd name="T43" fmla="*/ 1049 h 1088"/>
              <a:gd name="T44" fmla="*/ 385 w 1080"/>
              <a:gd name="T45" fmla="*/ 1055 h 1088"/>
              <a:gd name="T46" fmla="*/ 419 w 1080"/>
              <a:gd name="T47" fmla="*/ 1068 h 1088"/>
              <a:gd name="T48" fmla="*/ 425 w 1080"/>
              <a:gd name="T49" fmla="*/ 1062 h 1088"/>
              <a:gd name="T50" fmla="*/ 472 w 1080"/>
              <a:gd name="T51" fmla="*/ 1083 h 1088"/>
              <a:gd name="T52" fmla="*/ 520 w 1080"/>
              <a:gd name="T53" fmla="*/ 1076 h 1088"/>
              <a:gd name="T54" fmla="*/ 526 w 1080"/>
              <a:gd name="T55" fmla="*/ 1082 h 1088"/>
              <a:gd name="T56" fmla="*/ 563 w 1080"/>
              <a:gd name="T57" fmla="*/ 1082 h 1088"/>
              <a:gd name="T58" fmla="*/ 569 w 1080"/>
              <a:gd name="T59" fmla="*/ 1076 h 1088"/>
              <a:gd name="T60" fmla="*/ 617 w 1080"/>
              <a:gd name="T61" fmla="*/ 1083 h 1088"/>
              <a:gd name="T62" fmla="*/ 663 w 1080"/>
              <a:gd name="T63" fmla="*/ 1061 h 1088"/>
              <a:gd name="T64" fmla="*/ 669 w 1080"/>
              <a:gd name="T65" fmla="*/ 1067 h 1088"/>
              <a:gd name="T66" fmla="*/ 704 w 1080"/>
              <a:gd name="T67" fmla="*/ 1055 h 1088"/>
              <a:gd name="T68" fmla="*/ 710 w 1080"/>
              <a:gd name="T69" fmla="*/ 1049 h 1088"/>
              <a:gd name="T70" fmla="*/ 756 w 1080"/>
              <a:gd name="T71" fmla="*/ 1043 h 1088"/>
              <a:gd name="T72" fmla="*/ 799 w 1080"/>
              <a:gd name="T73" fmla="*/ 1010 h 1088"/>
              <a:gd name="T74" fmla="*/ 806 w 1080"/>
              <a:gd name="T75" fmla="*/ 1016 h 1088"/>
              <a:gd name="T76" fmla="*/ 833 w 1080"/>
              <a:gd name="T77" fmla="*/ 992 h 1088"/>
              <a:gd name="T78" fmla="*/ 839 w 1080"/>
              <a:gd name="T79" fmla="*/ 986 h 1088"/>
              <a:gd name="T80" fmla="*/ 879 w 1080"/>
              <a:gd name="T81" fmla="*/ 971 h 1088"/>
              <a:gd name="T82" fmla="*/ 915 w 1080"/>
              <a:gd name="T83" fmla="*/ 926 h 1088"/>
              <a:gd name="T84" fmla="*/ 921 w 1080"/>
              <a:gd name="T85" fmla="*/ 932 h 1088"/>
              <a:gd name="T86" fmla="*/ 943 w 1080"/>
              <a:gd name="T87" fmla="*/ 897 h 1088"/>
              <a:gd name="T88" fmla="*/ 949 w 1080"/>
              <a:gd name="T89" fmla="*/ 891 h 1088"/>
              <a:gd name="T90" fmla="*/ 978 w 1080"/>
              <a:gd name="T91" fmla="*/ 865 h 1088"/>
              <a:gd name="T92" fmla="*/ 1005 w 1080"/>
              <a:gd name="T93" fmla="*/ 813 h 1088"/>
              <a:gd name="T94" fmla="*/ 1011 w 1080"/>
              <a:gd name="T95" fmla="*/ 819 h 1088"/>
              <a:gd name="T96" fmla="*/ 1021 w 1080"/>
              <a:gd name="T97" fmla="*/ 778 h 1088"/>
              <a:gd name="T98" fmla="*/ 1027 w 1080"/>
              <a:gd name="T99" fmla="*/ 772 h 1088"/>
              <a:gd name="T100" fmla="*/ 1047 w 1080"/>
              <a:gd name="T101" fmla="*/ 738 h 1088"/>
              <a:gd name="T102" fmla="*/ 1062 w 1080"/>
              <a:gd name="T103" fmla="*/ 681 h 1088"/>
              <a:gd name="T104" fmla="*/ 1068 w 1080"/>
              <a:gd name="T105" fmla="*/ 687 h 1088"/>
              <a:gd name="T106" fmla="*/ 1079 w 1080"/>
              <a:gd name="T107" fmla="*/ 450 h 1088"/>
              <a:gd name="T108" fmla="*/ 0 w 1080"/>
              <a:gd name="T109" fmla="*/ 549 h 1088"/>
              <a:gd name="T110" fmla="*/ 12 w 1080"/>
              <a:gd name="T111" fmla="*/ 544 h 1088"/>
              <a:gd name="T112" fmla="*/ 1067 w 1080"/>
              <a:gd name="T113" fmla="*/ 446 h 1088"/>
              <a:gd name="T114" fmla="*/ 1080 w 1080"/>
              <a:gd name="T115" fmla="*/ 63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0" h="1088">
                <a:moveTo>
                  <a:pt x="15" y="592"/>
                </a:moveTo>
                <a:cubicBezTo>
                  <a:pt x="15" y="588"/>
                  <a:pt x="13" y="586"/>
                  <a:pt x="9" y="586"/>
                </a:cubicBezTo>
                <a:cubicBezTo>
                  <a:pt x="6" y="586"/>
                  <a:pt x="3" y="588"/>
                  <a:pt x="3" y="592"/>
                </a:cubicBezTo>
                <a:cubicBezTo>
                  <a:pt x="3" y="595"/>
                  <a:pt x="6" y="598"/>
                  <a:pt x="9" y="598"/>
                </a:cubicBezTo>
                <a:cubicBezTo>
                  <a:pt x="13" y="598"/>
                  <a:pt x="15" y="595"/>
                  <a:pt x="15" y="592"/>
                </a:cubicBezTo>
                <a:close/>
                <a:moveTo>
                  <a:pt x="16" y="634"/>
                </a:moveTo>
                <a:cubicBezTo>
                  <a:pt x="12" y="634"/>
                  <a:pt x="10" y="637"/>
                  <a:pt x="10" y="640"/>
                </a:cubicBezTo>
                <a:cubicBezTo>
                  <a:pt x="10" y="643"/>
                  <a:pt x="12" y="646"/>
                  <a:pt x="16" y="646"/>
                </a:cubicBezTo>
                <a:cubicBezTo>
                  <a:pt x="19" y="646"/>
                  <a:pt x="22" y="643"/>
                  <a:pt x="22" y="640"/>
                </a:cubicBezTo>
                <a:cubicBezTo>
                  <a:pt x="22" y="637"/>
                  <a:pt x="19" y="634"/>
                  <a:pt x="16" y="634"/>
                </a:cubicBezTo>
                <a:close/>
                <a:moveTo>
                  <a:pt x="27" y="681"/>
                </a:moveTo>
                <a:cubicBezTo>
                  <a:pt x="24" y="681"/>
                  <a:pt x="21" y="683"/>
                  <a:pt x="21" y="687"/>
                </a:cubicBezTo>
                <a:cubicBezTo>
                  <a:pt x="21" y="690"/>
                  <a:pt x="24" y="693"/>
                  <a:pt x="27" y="693"/>
                </a:cubicBezTo>
                <a:cubicBezTo>
                  <a:pt x="31" y="693"/>
                  <a:pt x="33" y="690"/>
                  <a:pt x="33" y="687"/>
                </a:cubicBezTo>
                <a:cubicBezTo>
                  <a:pt x="33" y="683"/>
                  <a:pt x="31" y="681"/>
                  <a:pt x="27" y="681"/>
                </a:cubicBezTo>
                <a:close/>
                <a:moveTo>
                  <a:pt x="41" y="727"/>
                </a:moveTo>
                <a:cubicBezTo>
                  <a:pt x="38" y="727"/>
                  <a:pt x="35" y="730"/>
                  <a:pt x="35" y="733"/>
                </a:cubicBezTo>
                <a:cubicBezTo>
                  <a:pt x="35" y="736"/>
                  <a:pt x="38" y="739"/>
                  <a:pt x="41" y="739"/>
                </a:cubicBezTo>
                <a:cubicBezTo>
                  <a:pt x="45" y="739"/>
                  <a:pt x="47" y="736"/>
                  <a:pt x="47" y="733"/>
                </a:cubicBezTo>
                <a:cubicBezTo>
                  <a:pt x="47" y="730"/>
                  <a:pt x="45" y="727"/>
                  <a:pt x="41" y="727"/>
                </a:cubicBezTo>
                <a:close/>
                <a:moveTo>
                  <a:pt x="60" y="771"/>
                </a:moveTo>
                <a:cubicBezTo>
                  <a:pt x="57" y="771"/>
                  <a:pt x="54" y="774"/>
                  <a:pt x="54" y="777"/>
                </a:cubicBezTo>
                <a:cubicBezTo>
                  <a:pt x="54" y="781"/>
                  <a:pt x="57" y="783"/>
                  <a:pt x="60" y="783"/>
                </a:cubicBezTo>
                <a:cubicBezTo>
                  <a:pt x="64" y="783"/>
                  <a:pt x="66" y="781"/>
                  <a:pt x="66" y="777"/>
                </a:cubicBezTo>
                <a:cubicBezTo>
                  <a:pt x="66" y="774"/>
                  <a:pt x="64" y="771"/>
                  <a:pt x="60" y="771"/>
                </a:cubicBezTo>
                <a:close/>
                <a:moveTo>
                  <a:pt x="83" y="814"/>
                </a:moveTo>
                <a:cubicBezTo>
                  <a:pt x="80" y="814"/>
                  <a:pt x="77" y="816"/>
                  <a:pt x="77" y="820"/>
                </a:cubicBezTo>
                <a:cubicBezTo>
                  <a:pt x="77" y="823"/>
                  <a:pt x="80" y="826"/>
                  <a:pt x="83" y="826"/>
                </a:cubicBezTo>
                <a:cubicBezTo>
                  <a:pt x="86" y="826"/>
                  <a:pt x="89" y="823"/>
                  <a:pt x="89" y="820"/>
                </a:cubicBezTo>
                <a:cubicBezTo>
                  <a:pt x="89" y="816"/>
                  <a:pt x="86" y="814"/>
                  <a:pt x="83" y="814"/>
                </a:cubicBezTo>
                <a:close/>
                <a:moveTo>
                  <a:pt x="111" y="854"/>
                </a:moveTo>
                <a:cubicBezTo>
                  <a:pt x="107" y="854"/>
                  <a:pt x="105" y="856"/>
                  <a:pt x="105" y="860"/>
                </a:cubicBezTo>
                <a:cubicBezTo>
                  <a:pt x="105" y="863"/>
                  <a:pt x="107" y="866"/>
                  <a:pt x="111" y="866"/>
                </a:cubicBezTo>
                <a:cubicBezTo>
                  <a:pt x="114" y="866"/>
                  <a:pt x="117" y="863"/>
                  <a:pt x="117" y="860"/>
                </a:cubicBezTo>
                <a:cubicBezTo>
                  <a:pt x="117" y="856"/>
                  <a:pt x="114" y="854"/>
                  <a:pt x="111" y="854"/>
                </a:cubicBezTo>
                <a:close/>
                <a:moveTo>
                  <a:pt x="139" y="891"/>
                </a:moveTo>
                <a:cubicBezTo>
                  <a:pt x="136" y="891"/>
                  <a:pt x="133" y="894"/>
                  <a:pt x="133" y="897"/>
                </a:cubicBezTo>
                <a:cubicBezTo>
                  <a:pt x="133" y="901"/>
                  <a:pt x="136" y="903"/>
                  <a:pt x="139" y="903"/>
                </a:cubicBezTo>
                <a:cubicBezTo>
                  <a:pt x="143" y="903"/>
                  <a:pt x="145" y="901"/>
                  <a:pt x="145" y="897"/>
                </a:cubicBezTo>
                <a:cubicBezTo>
                  <a:pt x="145" y="894"/>
                  <a:pt x="143" y="891"/>
                  <a:pt x="139" y="891"/>
                </a:cubicBezTo>
                <a:close/>
                <a:moveTo>
                  <a:pt x="173" y="926"/>
                </a:moveTo>
                <a:cubicBezTo>
                  <a:pt x="170" y="926"/>
                  <a:pt x="167" y="929"/>
                  <a:pt x="167" y="932"/>
                </a:cubicBezTo>
                <a:cubicBezTo>
                  <a:pt x="167" y="935"/>
                  <a:pt x="170" y="938"/>
                  <a:pt x="173" y="938"/>
                </a:cubicBezTo>
                <a:cubicBezTo>
                  <a:pt x="177" y="938"/>
                  <a:pt x="179" y="935"/>
                  <a:pt x="179" y="932"/>
                </a:cubicBezTo>
                <a:cubicBezTo>
                  <a:pt x="179" y="929"/>
                  <a:pt x="177" y="926"/>
                  <a:pt x="173" y="926"/>
                </a:cubicBezTo>
                <a:close/>
                <a:moveTo>
                  <a:pt x="207" y="958"/>
                </a:moveTo>
                <a:cubicBezTo>
                  <a:pt x="204" y="958"/>
                  <a:pt x="201" y="960"/>
                  <a:pt x="201" y="964"/>
                </a:cubicBezTo>
                <a:cubicBezTo>
                  <a:pt x="201" y="967"/>
                  <a:pt x="204" y="970"/>
                  <a:pt x="207" y="970"/>
                </a:cubicBezTo>
                <a:cubicBezTo>
                  <a:pt x="210" y="970"/>
                  <a:pt x="213" y="967"/>
                  <a:pt x="213" y="964"/>
                </a:cubicBezTo>
                <a:cubicBezTo>
                  <a:pt x="213" y="960"/>
                  <a:pt x="210" y="958"/>
                  <a:pt x="207" y="958"/>
                </a:cubicBezTo>
                <a:close/>
                <a:moveTo>
                  <a:pt x="247" y="986"/>
                </a:moveTo>
                <a:cubicBezTo>
                  <a:pt x="244" y="986"/>
                  <a:pt x="241" y="989"/>
                  <a:pt x="241" y="992"/>
                </a:cubicBezTo>
                <a:cubicBezTo>
                  <a:pt x="241" y="995"/>
                  <a:pt x="244" y="998"/>
                  <a:pt x="247" y="998"/>
                </a:cubicBezTo>
                <a:cubicBezTo>
                  <a:pt x="250" y="998"/>
                  <a:pt x="253" y="995"/>
                  <a:pt x="253" y="992"/>
                </a:cubicBezTo>
                <a:cubicBezTo>
                  <a:pt x="253" y="989"/>
                  <a:pt x="250" y="986"/>
                  <a:pt x="247" y="986"/>
                </a:cubicBezTo>
                <a:close/>
                <a:moveTo>
                  <a:pt x="290" y="1012"/>
                </a:moveTo>
                <a:cubicBezTo>
                  <a:pt x="287" y="1012"/>
                  <a:pt x="284" y="1015"/>
                  <a:pt x="284" y="1018"/>
                </a:cubicBezTo>
                <a:cubicBezTo>
                  <a:pt x="284" y="1021"/>
                  <a:pt x="287" y="1024"/>
                  <a:pt x="290" y="1024"/>
                </a:cubicBezTo>
                <a:cubicBezTo>
                  <a:pt x="294" y="1024"/>
                  <a:pt x="296" y="1021"/>
                  <a:pt x="296" y="1018"/>
                </a:cubicBezTo>
                <a:cubicBezTo>
                  <a:pt x="296" y="1015"/>
                  <a:pt x="294" y="1012"/>
                  <a:pt x="290" y="1012"/>
                </a:cubicBezTo>
                <a:close/>
                <a:moveTo>
                  <a:pt x="333" y="1033"/>
                </a:moveTo>
                <a:cubicBezTo>
                  <a:pt x="330" y="1033"/>
                  <a:pt x="327" y="1036"/>
                  <a:pt x="327" y="1039"/>
                </a:cubicBezTo>
                <a:cubicBezTo>
                  <a:pt x="327" y="1042"/>
                  <a:pt x="330" y="1045"/>
                  <a:pt x="333" y="1045"/>
                </a:cubicBezTo>
                <a:cubicBezTo>
                  <a:pt x="336" y="1045"/>
                  <a:pt x="339" y="1042"/>
                  <a:pt x="339" y="1039"/>
                </a:cubicBezTo>
                <a:cubicBezTo>
                  <a:pt x="339" y="1036"/>
                  <a:pt x="336" y="1033"/>
                  <a:pt x="333" y="1033"/>
                </a:cubicBezTo>
                <a:close/>
                <a:moveTo>
                  <a:pt x="379" y="1049"/>
                </a:moveTo>
                <a:cubicBezTo>
                  <a:pt x="376" y="1049"/>
                  <a:pt x="373" y="1051"/>
                  <a:pt x="373" y="1055"/>
                </a:cubicBezTo>
                <a:cubicBezTo>
                  <a:pt x="373" y="1058"/>
                  <a:pt x="376" y="1061"/>
                  <a:pt x="379" y="1061"/>
                </a:cubicBezTo>
                <a:cubicBezTo>
                  <a:pt x="382" y="1061"/>
                  <a:pt x="385" y="1058"/>
                  <a:pt x="385" y="1055"/>
                </a:cubicBezTo>
                <a:cubicBezTo>
                  <a:pt x="385" y="1051"/>
                  <a:pt x="382" y="1049"/>
                  <a:pt x="379" y="1049"/>
                </a:cubicBezTo>
                <a:close/>
                <a:moveTo>
                  <a:pt x="425" y="1062"/>
                </a:moveTo>
                <a:cubicBezTo>
                  <a:pt x="422" y="1062"/>
                  <a:pt x="419" y="1064"/>
                  <a:pt x="419" y="1068"/>
                </a:cubicBezTo>
                <a:cubicBezTo>
                  <a:pt x="419" y="1071"/>
                  <a:pt x="422" y="1074"/>
                  <a:pt x="425" y="1074"/>
                </a:cubicBezTo>
                <a:cubicBezTo>
                  <a:pt x="428" y="1074"/>
                  <a:pt x="431" y="1071"/>
                  <a:pt x="431" y="1068"/>
                </a:cubicBezTo>
                <a:cubicBezTo>
                  <a:pt x="431" y="1064"/>
                  <a:pt x="428" y="1062"/>
                  <a:pt x="425" y="1062"/>
                </a:cubicBezTo>
                <a:close/>
                <a:moveTo>
                  <a:pt x="472" y="1071"/>
                </a:moveTo>
                <a:cubicBezTo>
                  <a:pt x="469" y="1071"/>
                  <a:pt x="466" y="1074"/>
                  <a:pt x="466" y="1077"/>
                </a:cubicBezTo>
                <a:cubicBezTo>
                  <a:pt x="466" y="1080"/>
                  <a:pt x="469" y="1083"/>
                  <a:pt x="472" y="1083"/>
                </a:cubicBezTo>
                <a:cubicBezTo>
                  <a:pt x="475" y="1083"/>
                  <a:pt x="478" y="1080"/>
                  <a:pt x="478" y="1077"/>
                </a:cubicBezTo>
                <a:cubicBezTo>
                  <a:pt x="478" y="1074"/>
                  <a:pt x="475" y="1071"/>
                  <a:pt x="472" y="1071"/>
                </a:cubicBezTo>
                <a:close/>
                <a:moveTo>
                  <a:pt x="520" y="1076"/>
                </a:moveTo>
                <a:cubicBezTo>
                  <a:pt x="517" y="1076"/>
                  <a:pt x="514" y="1079"/>
                  <a:pt x="514" y="1082"/>
                </a:cubicBezTo>
                <a:cubicBezTo>
                  <a:pt x="514" y="1086"/>
                  <a:pt x="517" y="1088"/>
                  <a:pt x="520" y="1088"/>
                </a:cubicBezTo>
                <a:cubicBezTo>
                  <a:pt x="523" y="1088"/>
                  <a:pt x="526" y="1086"/>
                  <a:pt x="526" y="1082"/>
                </a:cubicBezTo>
                <a:cubicBezTo>
                  <a:pt x="526" y="1079"/>
                  <a:pt x="523" y="1076"/>
                  <a:pt x="520" y="1076"/>
                </a:cubicBezTo>
                <a:close/>
                <a:moveTo>
                  <a:pt x="569" y="1076"/>
                </a:moveTo>
                <a:cubicBezTo>
                  <a:pt x="565" y="1076"/>
                  <a:pt x="563" y="1078"/>
                  <a:pt x="563" y="1082"/>
                </a:cubicBezTo>
                <a:cubicBezTo>
                  <a:pt x="563" y="1085"/>
                  <a:pt x="565" y="1088"/>
                  <a:pt x="569" y="1088"/>
                </a:cubicBezTo>
                <a:cubicBezTo>
                  <a:pt x="572" y="1088"/>
                  <a:pt x="575" y="1085"/>
                  <a:pt x="575" y="1082"/>
                </a:cubicBezTo>
                <a:cubicBezTo>
                  <a:pt x="575" y="1078"/>
                  <a:pt x="572" y="1076"/>
                  <a:pt x="569" y="1076"/>
                </a:cubicBezTo>
                <a:close/>
                <a:moveTo>
                  <a:pt x="617" y="1071"/>
                </a:moveTo>
                <a:cubicBezTo>
                  <a:pt x="614" y="1071"/>
                  <a:pt x="611" y="1074"/>
                  <a:pt x="611" y="1077"/>
                </a:cubicBezTo>
                <a:cubicBezTo>
                  <a:pt x="611" y="1081"/>
                  <a:pt x="614" y="1083"/>
                  <a:pt x="617" y="1083"/>
                </a:cubicBezTo>
                <a:cubicBezTo>
                  <a:pt x="620" y="1083"/>
                  <a:pt x="623" y="1081"/>
                  <a:pt x="623" y="1077"/>
                </a:cubicBezTo>
                <a:cubicBezTo>
                  <a:pt x="623" y="1074"/>
                  <a:pt x="620" y="1071"/>
                  <a:pt x="617" y="1071"/>
                </a:cubicBezTo>
                <a:close/>
                <a:moveTo>
                  <a:pt x="663" y="1061"/>
                </a:moveTo>
                <a:cubicBezTo>
                  <a:pt x="660" y="1061"/>
                  <a:pt x="657" y="1064"/>
                  <a:pt x="657" y="1067"/>
                </a:cubicBezTo>
                <a:cubicBezTo>
                  <a:pt x="657" y="1071"/>
                  <a:pt x="660" y="1073"/>
                  <a:pt x="663" y="1073"/>
                </a:cubicBezTo>
                <a:cubicBezTo>
                  <a:pt x="666" y="1073"/>
                  <a:pt x="669" y="1071"/>
                  <a:pt x="669" y="1067"/>
                </a:cubicBezTo>
                <a:cubicBezTo>
                  <a:pt x="669" y="1064"/>
                  <a:pt x="666" y="1061"/>
                  <a:pt x="663" y="1061"/>
                </a:cubicBezTo>
                <a:close/>
                <a:moveTo>
                  <a:pt x="710" y="1049"/>
                </a:moveTo>
                <a:cubicBezTo>
                  <a:pt x="707" y="1049"/>
                  <a:pt x="704" y="1051"/>
                  <a:pt x="704" y="1055"/>
                </a:cubicBezTo>
                <a:cubicBezTo>
                  <a:pt x="704" y="1058"/>
                  <a:pt x="707" y="1061"/>
                  <a:pt x="710" y="1061"/>
                </a:cubicBezTo>
                <a:cubicBezTo>
                  <a:pt x="713" y="1061"/>
                  <a:pt x="716" y="1058"/>
                  <a:pt x="716" y="1055"/>
                </a:cubicBezTo>
                <a:cubicBezTo>
                  <a:pt x="716" y="1051"/>
                  <a:pt x="713" y="1049"/>
                  <a:pt x="710" y="1049"/>
                </a:cubicBezTo>
                <a:close/>
                <a:moveTo>
                  <a:pt x="756" y="1031"/>
                </a:moveTo>
                <a:cubicBezTo>
                  <a:pt x="752" y="1031"/>
                  <a:pt x="750" y="1034"/>
                  <a:pt x="750" y="1037"/>
                </a:cubicBezTo>
                <a:cubicBezTo>
                  <a:pt x="750" y="1041"/>
                  <a:pt x="752" y="1043"/>
                  <a:pt x="756" y="1043"/>
                </a:cubicBezTo>
                <a:cubicBezTo>
                  <a:pt x="759" y="1043"/>
                  <a:pt x="762" y="1041"/>
                  <a:pt x="762" y="1037"/>
                </a:cubicBezTo>
                <a:cubicBezTo>
                  <a:pt x="762" y="1034"/>
                  <a:pt x="759" y="1031"/>
                  <a:pt x="756" y="1031"/>
                </a:cubicBezTo>
                <a:close/>
                <a:moveTo>
                  <a:pt x="799" y="1010"/>
                </a:moveTo>
                <a:cubicBezTo>
                  <a:pt x="796" y="1010"/>
                  <a:pt x="793" y="1013"/>
                  <a:pt x="793" y="1016"/>
                </a:cubicBezTo>
                <a:cubicBezTo>
                  <a:pt x="793" y="1020"/>
                  <a:pt x="796" y="1022"/>
                  <a:pt x="799" y="1022"/>
                </a:cubicBezTo>
                <a:cubicBezTo>
                  <a:pt x="803" y="1022"/>
                  <a:pt x="806" y="1020"/>
                  <a:pt x="806" y="1016"/>
                </a:cubicBezTo>
                <a:cubicBezTo>
                  <a:pt x="806" y="1013"/>
                  <a:pt x="803" y="1010"/>
                  <a:pt x="799" y="1010"/>
                </a:cubicBezTo>
                <a:close/>
                <a:moveTo>
                  <a:pt x="839" y="986"/>
                </a:moveTo>
                <a:cubicBezTo>
                  <a:pt x="836" y="986"/>
                  <a:pt x="833" y="989"/>
                  <a:pt x="833" y="992"/>
                </a:cubicBezTo>
                <a:cubicBezTo>
                  <a:pt x="833" y="995"/>
                  <a:pt x="836" y="998"/>
                  <a:pt x="839" y="998"/>
                </a:cubicBezTo>
                <a:cubicBezTo>
                  <a:pt x="843" y="998"/>
                  <a:pt x="845" y="995"/>
                  <a:pt x="845" y="992"/>
                </a:cubicBezTo>
                <a:cubicBezTo>
                  <a:pt x="845" y="989"/>
                  <a:pt x="843" y="986"/>
                  <a:pt x="839" y="986"/>
                </a:cubicBezTo>
                <a:close/>
                <a:moveTo>
                  <a:pt x="879" y="959"/>
                </a:moveTo>
                <a:cubicBezTo>
                  <a:pt x="876" y="959"/>
                  <a:pt x="873" y="961"/>
                  <a:pt x="873" y="965"/>
                </a:cubicBezTo>
                <a:cubicBezTo>
                  <a:pt x="873" y="968"/>
                  <a:pt x="876" y="971"/>
                  <a:pt x="879" y="971"/>
                </a:cubicBezTo>
                <a:cubicBezTo>
                  <a:pt x="882" y="971"/>
                  <a:pt x="885" y="968"/>
                  <a:pt x="885" y="965"/>
                </a:cubicBezTo>
                <a:cubicBezTo>
                  <a:pt x="885" y="961"/>
                  <a:pt x="882" y="959"/>
                  <a:pt x="879" y="959"/>
                </a:cubicBezTo>
                <a:close/>
                <a:moveTo>
                  <a:pt x="915" y="926"/>
                </a:moveTo>
                <a:cubicBezTo>
                  <a:pt x="911" y="926"/>
                  <a:pt x="909" y="929"/>
                  <a:pt x="909" y="932"/>
                </a:cubicBezTo>
                <a:cubicBezTo>
                  <a:pt x="909" y="936"/>
                  <a:pt x="911" y="938"/>
                  <a:pt x="915" y="938"/>
                </a:cubicBezTo>
                <a:cubicBezTo>
                  <a:pt x="918" y="938"/>
                  <a:pt x="921" y="936"/>
                  <a:pt x="921" y="932"/>
                </a:cubicBezTo>
                <a:cubicBezTo>
                  <a:pt x="921" y="929"/>
                  <a:pt x="918" y="926"/>
                  <a:pt x="915" y="926"/>
                </a:cubicBezTo>
                <a:close/>
                <a:moveTo>
                  <a:pt x="949" y="891"/>
                </a:moveTo>
                <a:cubicBezTo>
                  <a:pt x="946" y="891"/>
                  <a:pt x="943" y="894"/>
                  <a:pt x="943" y="897"/>
                </a:cubicBezTo>
                <a:cubicBezTo>
                  <a:pt x="943" y="901"/>
                  <a:pt x="946" y="903"/>
                  <a:pt x="949" y="903"/>
                </a:cubicBezTo>
                <a:cubicBezTo>
                  <a:pt x="952" y="903"/>
                  <a:pt x="955" y="901"/>
                  <a:pt x="955" y="897"/>
                </a:cubicBezTo>
                <a:cubicBezTo>
                  <a:pt x="955" y="894"/>
                  <a:pt x="952" y="891"/>
                  <a:pt x="949" y="891"/>
                </a:cubicBezTo>
                <a:close/>
                <a:moveTo>
                  <a:pt x="978" y="853"/>
                </a:moveTo>
                <a:cubicBezTo>
                  <a:pt x="974" y="853"/>
                  <a:pt x="972" y="856"/>
                  <a:pt x="972" y="859"/>
                </a:cubicBezTo>
                <a:cubicBezTo>
                  <a:pt x="972" y="863"/>
                  <a:pt x="974" y="865"/>
                  <a:pt x="978" y="865"/>
                </a:cubicBezTo>
                <a:cubicBezTo>
                  <a:pt x="981" y="865"/>
                  <a:pt x="984" y="863"/>
                  <a:pt x="984" y="859"/>
                </a:cubicBezTo>
                <a:cubicBezTo>
                  <a:pt x="984" y="856"/>
                  <a:pt x="981" y="853"/>
                  <a:pt x="978" y="853"/>
                </a:cubicBezTo>
                <a:close/>
                <a:moveTo>
                  <a:pt x="1005" y="813"/>
                </a:moveTo>
                <a:cubicBezTo>
                  <a:pt x="1001" y="813"/>
                  <a:pt x="999" y="816"/>
                  <a:pt x="999" y="819"/>
                </a:cubicBezTo>
                <a:cubicBezTo>
                  <a:pt x="999" y="823"/>
                  <a:pt x="1001" y="826"/>
                  <a:pt x="1005" y="826"/>
                </a:cubicBezTo>
                <a:cubicBezTo>
                  <a:pt x="1008" y="826"/>
                  <a:pt x="1011" y="823"/>
                  <a:pt x="1011" y="819"/>
                </a:cubicBezTo>
                <a:cubicBezTo>
                  <a:pt x="1011" y="816"/>
                  <a:pt x="1008" y="813"/>
                  <a:pt x="1005" y="813"/>
                </a:cubicBezTo>
                <a:close/>
                <a:moveTo>
                  <a:pt x="1027" y="772"/>
                </a:moveTo>
                <a:cubicBezTo>
                  <a:pt x="1024" y="772"/>
                  <a:pt x="1021" y="774"/>
                  <a:pt x="1021" y="778"/>
                </a:cubicBezTo>
                <a:cubicBezTo>
                  <a:pt x="1021" y="781"/>
                  <a:pt x="1024" y="784"/>
                  <a:pt x="1027" y="784"/>
                </a:cubicBezTo>
                <a:cubicBezTo>
                  <a:pt x="1031" y="784"/>
                  <a:pt x="1033" y="781"/>
                  <a:pt x="1033" y="778"/>
                </a:cubicBezTo>
                <a:cubicBezTo>
                  <a:pt x="1033" y="774"/>
                  <a:pt x="1031" y="772"/>
                  <a:pt x="1027" y="772"/>
                </a:cubicBezTo>
                <a:close/>
                <a:moveTo>
                  <a:pt x="1047" y="726"/>
                </a:moveTo>
                <a:cubicBezTo>
                  <a:pt x="1043" y="726"/>
                  <a:pt x="1041" y="729"/>
                  <a:pt x="1041" y="732"/>
                </a:cubicBezTo>
                <a:cubicBezTo>
                  <a:pt x="1041" y="736"/>
                  <a:pt x="1043" y="738"/>
                  <a:pt x="1047" y="738"/>
                </a:cubicBezTo>
                <a:cubicBezTo>
                  <a:pt x="1050" y="738"/>
                  <a:pt x="1053" y="736"/>
                  <a:pt x="1053" y="732"/>
                </a:cubicBezTo>
                <a:cubicBezTo>
                  <a:pt x="1053" y="729"/>
                  <a:pt x="1050" y="726"/>
                  <a:pt x="1047" y="726"/>
                </a:cubicBezTo>
                <a:close/>
                <a:moveTo>
                  <a:pt x="1062" y="681"/>
                </a:moveTo>
                <a:cubicBezTo>
                  <a:pt x="1059" y="681"/>
                  <a:pt x="1056" y="683"/>
                  <a:pt x="1056" y="687"/>
                </a:cubicBezTo>
                <a:cubicBezTo>
                  <a:pt x="1056" y="690"/>
                  <a:pt x="1059" y="693"/>
                  <a:pt x="1062" y="693"/>
                </a:cubicBezTo>
                <a:cubicBezTo>
                  <a:pt x="1065" y="693"/>
                  <a:pt x="1068" y="690"/>
                  <a:pt x="1068" y="687"/>
                </a:cubicBezTo>
                <a:cubicBezTo>
                  <a:pt x="1068" y="683"/>
                  <a:pt x="1065" y="681"/>
                  <a:pt x="1062" y="681"/>
                </a:cubicBezTo>
                <a:close/>
                <a:moveTo>
                  <a:pt x="1015" y="544"/>
                </a:moveTo>
                <a:cubicBezTo>
                  <a:pt x="1015" y="503"/>
                  <a:pt x="1044" y="465"/>
                  <a:pt x="1079" y="450"/>
                </a:cubicBezTo>
                <a:cubicBezTo>
                  <a:pt x="1034" y="195"/>
                  <a:pt x="811" y="0"/>
                  <a:pt x="544" y="0"/>
                </a:cubicBezTo>
                <a:cubicBezTo>
                  <a:pt x="244" y="0"/>
                  <a:pt x="0" y="244"/>
                  <a:pt x="0" y="544"/>
                </a:cubicBezTo>
                <a:cubicBezTo>
                  <a:pt x="0" y="546"/>
                  <a:pt x="0" y="548"/>
                  <a:pt x="0" y="549"/>
                </a:cubicBezTo>
                <a:cubicBezTo>
                  <a:pt x="12" y="549"/>
                  <a:pt x="12" y="549"/>
                  <a:pt x="12" y="549"/>
                </a:cubicBezTo>
                <a:cubicBezTo>
                  <a:pt x="12" y="549"/>
                  <a:pt x="12" y="549"/>
                  <a:pt x="12" y="549"/>
                </a:cubicBezTo>
                <a:cubicBezTo>
                  <a:pt x="12" y="547"/>
                  <a:pt x="12" y="546"/>
                  <a:pt x="12" y="544"/>
                </a:cubicBezTo>
                <a:cubicBezTo>
                  <a:pt x="12" y="397"/>
                  <a:pt x="71" y="264"/>
                  <a:pt x="168" y="168"/>
                </a:cubicBezTo>
                <a:cubicBezTo>
                  <a:pt x="264" y="72"/>
                  <a:pt x="397" y="12"/>
                  <a:pt x="544" y="12"/>
                </a:cubicBezTo>
                <a:cubicBezTo>
                  <a:pt x="804" y="12"/>
                  <a:pt x="1020" y="200"/>
                  <a:pt x="1067" y="446"/>
                </a:cubicBezTo>
                <a:cubicBezTo>
                  <a:pt x="1033" y="465"/>
                  <a:pt x="1007" y="503"/>
                  <a:pt x="1007" y="544"/>
                </a:cubicBezTo>
                <a:cubicBezTo>
                  <a:pt x="1007" y="590"/>
                  <a:pt x="1036" y="629"/>
                  <a:pt x="1077" y="644"/>
                </a:cubicBezTo>
                <a:cubicBezTo>
                  <a:pt x="1080" y="636"/>
                  <a:pt x="1080" y="636"/>
                  <a:pt x="1080" y="636"/>
                </a:cubicBezTo>
                <a:cubicBezTo>
                  <a:pt x="1042" y="622"/>
                  <a:pt x="1015" y="586"/>
                  <a:pt x="1015" y="54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 name="Oval 8"/>
          <p:cNvSpPr>
            <a:spLocks noChangeArrowheads="1"/>
          </p:cNvSpPr>
          <p:nvPr/>
        </p:nvSpPr>
        <p:spPr bwMode="auto">
          <a:xfrm>
            <a:off x="3168526" y="2536292"/>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5" name="Freeform 9"/>
          <p:cNvSpPr>
            <a:spLocks noEditPoints="1"/>
          </p:cNvSpPr>
          <p:nvPr/>
        </p:nvSpPr>
        <p:spPr bwMode="auto">
          <a:xfrm>
            <a:off x="6302720" y="2221238"/>
            <a:ext cx="3209985" cy="3239707"/>
          </a:xfrm>
          <a:custGeom>
            <a:avLst/>
            <a:gdLst>
              <a:gd name="T0" fmla="*/ 1076 w 1079"/>
              <a:gd name="T1" fmla="*/ 497 h 1088"/>
              <a:gd name="T2" fmla="*/ 1064 w 1079"/>
              <a:gd name="T3" fmla="*/ 455 h 1088"/>
              <a:gd name="T4" fmla="*/ 1058 w 1079"/>
              <a:gd name="T5" fmla="*/ 449 h 1088"/>
              <a:gd name="T6" fmla="*/ 1058 w 1079"/>
              <a:gd name="T7" fmla="*/ 402 h 1088"/>
              <a:gd name="T8" fmla="*/ 1052 w 1079"/>
              <a:gd name="T9" fmla="*/ 408 h 1088"/>
              <a:gd name="T10" fmla="*/ 1038 w 1079"/>
              <a:gd name="T11" fmla="*/ 350 h 1088"/>
              <a:gd name="T12" fmla="*/ 1019 w 1079"/>
              <a:gd name="T13" fmla="*/ 317 h 1088"/>
              <a:gd name="T14" fmla="*/ 1013 w 1079"/>
              <a:gd name="T15" fmla="*/ 311 h 1088"/>
              <a:gd name="T16" fmla="*/ 1003 w 1079"/>
              <a:gd name="T17" fmla="*/ 269 h 1088"/>
              <a:gd name="T18" fmla="*/ 997 w 1079"/>
              <a:gd name="T19" fmla="*/ 275 h 1088"/>
              <a:gd name="T20" fmla="*/ 969 w 1079"/>
              <a:gd name="T21" fmla="*/ 223 h 1088"/>
              <a:gd name="T22" fmla="*/ 940 w 1079"/>
              <a:gd name="T23" fmla="*/ 197 h 1088"/>
              <a:gd name="T24" fmla="*/ 934 w 1079"/>
              <a:gd name="T25" fmla="*/ 191 h 1088"/>
              <a:gd name="T26" fmla="*/ 912 w 1079"/>
              <a:gd name="T27" fmla="*/ 157 h 1088"/>
              <a:gd name="T28" fmla="*/ 906 w 1079"/>
              <a:gd name="T29" fmla="*/ 163 h 1088"/>
              <a:gd name="T30" fmla="*/ 873 w 1079"/>
              <a:gd name="T31" fmla="*/ 119 h 1088"/>
              <a:gd name="T32" fmla="*/ 833 w 1079"/>
              <a:gd name="T33" fmla="*/ 103 h 1088"/>
              <a:gd name="T34" fmla="*/ 827 w 1079"/>
              <a:gd name="T35" fmla="*/ 97 h 1088"/>
              <a:gd name="T36" fmla="*/ 795 w 1079"/>
              <a:gd name="T37" fmla="*/ 71 h 1088"/>
              <a:gd name="T38" fmla="*/ 789 w 1079"/>
              <a:gd name="T39" fmla="*/ 77 h 1088"/>
              <a:gd name="T40" fmla="*/ 746 w 1079"/>
              <a:gd name="T41" fmla="*/ 44 h 1088"/>
              <a:gd name="T42" fmla="*/ 701 w 1079"/>
              <a:gd name="T43" fmla="*/ 40 h 1088"/>
              <a:gd name="T44" fmla="*/ 695 w 1079"/>
              <a:gd name="T45" fmla="*/ 34 h 1088"/>
              <a:gd name="T46" fmla="*/ 660 w 1079"/>
              <a:gd name="T47" fmla="*/ 21 h 1088"/>
              <a:gd name="T48" fmla="*/ 654 w 1079"/>
              <a:gd name="T49" fmla="*/ 27 h 1088"/>
              <a:gd name="T50" fmla="*/ 608 w 1079"/>
              <a:gd name="T51" fmla="*/ 6 h 1088"/>
              <a:gd name="T52" fmla="*/ 560 w 1079"/>
              <a:gd name="T53" fmla="*/ 12 h 1088"/>
              <a:gd name="T54" fmla="*/ 554 w 1079"/>
              <a:gd name="T55" fmla="*/ 6 h 1088"/>
              <a:gd name="T56" fmla="*/ 517 w 1079"/>
              <a:gd name="T57" fmla="*/ 7 h 1088"/>
              <a:gd name="T58" fmla="*/ 511 w 1079"/>
              <a:gd name="T59" fmla="*/ 13 h 1088"/>
              <a:gd name="T60" fmla="*/ 463 w 1079"/>
              <a:gd name="T61" fmla="*/ 5 h 1088"/>
              <a:gd name="T62" fmla="*/ 416 w 1079"/>
              <a:gd name="T63" fmla="*/ 27 h 1088"/>
              <a:gd name="T64" fmla="*/ 410 w 1079"/>
              <a:gd name="T65" fmla="*/ 21 h 1088"/>
              <a:gd name="T66" fmla="*/ 376 w 1079"/>
              <a:gd name="T67" fmla="*/ 34 h 1088"/>
              <a:gd name="T68" fmla="*/ 370 w 1079"/>
              <a:gd name="T69" fmla="*/ 40 h 1088"/>
              <a:gd name="T70" fmla="*/ 324 w 1079"/>
              <a:gd name="T71" fmla="*/ 45 h 1088"/>
              <a:gd name="T72" fmla="*/ 280 w 1079"/>
              <a:gd name="T73" fmla="*/ 78 h 1088"/>
              <a:gd name="T74" fmla="*/ 274 w 1079"/>
              <a:gd name="T75" fmla="*/ 72 h 1088"/>
              <a:gd name="T76" fmla="*/ 246 w 1079"/>
              <a:gd name="T77" fmla="*/ 97 h 1088"/>
              <a:gd name="T78" fmla="*/ 240 w 1079"/>
              <a:gd name="T79" fmla="*/ 103 h 1088"/>
              <a:gd name="T80" fmla="*/ 201 w 1079"/>
              <a:gd name="T81" fmla="*/ 118 h 1088"/>
              <a:gd name="T82" fmla="*/ 165 w 1079"/>
              <a:gd name="T83" fmla="*/ 162 h 1088"/>
              <a:gd name="T84" fmla="*/ 159 w 1079"/>
              <a:gd name="T85" fmla="*/ 156 h 1088"/>
              <a:gd name="T86" fmla="*/ 137 w 1079"/>
              <a:gd name="T87" fmla="*/ 191 h 1088"/>
              <a:gd name="T88" fmla="*/ 131 w 1079"/>
              <a:gd name="T89" fmla="*/ 197 h 1088"/>
              <a:gd name="T90" fmla="*/ 102 w 1079"/>
              <a:gd name="T91" fmla="*/ 223 h 1088"/>
              <a:gd name="T92" fmla="*/ 75 w 1079"/>
              <a:gd name="T93" fmla="*/ 275 h 1088"/>
              <a:gd name="T94" fmla="*/ 69 w 1079"/>
              <a:gd name="T95" fmla="*/ 269 h 1088"/>
              <a:gd name="T96" fmla="*/ 58 w 1079"/>
              <a:gd name="T97" fmla="*/ 311 h 1088"/>
              <a:gd name="T98" fmla="*/ 52 w 1079"/>
              <a:gd name="T99" fmla="*/ 317 h 1088"/>
              <a:gd name="T100" fmla="*/ 33 w 1079"/>
              <a:gd name="T101" fmla="*/ 350 h 1088"/>
              <a:gd name="T102" fmla="*/ 18 w 1079"/>
              <a:gd name="T103" fmla="*/ 408 h 1088"/>
              <a:gd name="T104" fmla="*/ 11 w 1079"/>
              <a:gd name="T105" fmla="*/ 402 h 1088"/>
              <a:gd name="T106" fmla="*/ 1068 w 1079"/>
              <a:gd name="T107" fmla="*/ 540 h 1088"/>
              <a:gd name="T108" fmla="*/ 912 w 1079"/>
              <a:gd name="T109" fmla="*/ 921 h 1088"/>
              <a:gd name="T110" fmla="*/ 73 w 1079"/>
              <a:gd name="T111" fmla="*/ 545 h 1088"/>
              <a:gd name="T112" fmla="*/ 64 w 1079"/>
              <a:gd name="T113" fmla="*/ 545 h 1088"/>
              <a:gd name="T114" fmla="*/ 1079 w 1079"/>
              <a:gd name="T115" fmla="*/ 545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9" h="1088">
                <a:moveTo>
                  <a:pt x="1064" y="497"/>
                </a:moveTo>
                <a:cubicBezTo>
                  <a:pt x="1064" y="500"/>
                  <a:pt x="1067" y="503"/>
                  <a:pt x="1070" y="503"/>
                </a:cubicBezTo>
                <a:cubicBezTo>
                  <a:pt x="1074" y="503"/>
                  <a:pt x="1076" y="500"/>
                  <a:pt x="1076" y="497"/>
                </a:cubicBezTo>
                <a:cubicBezTo>
                  <a:pt x="1076" y="494"/>
                  <a:pt x="1074" y="491"/>
                  <a:pt x="1070" y="491"/>
                </a:cubicBezTo>
                <a:cubicBezTo>
                  <a:pt x="1067" y="491"/>
                  <a:pt x="1064" y="494"/>
                  <a:pt x="1064" y="497"/>
                </a:cubicBezTo>
                <a:close/>
                <a:moveTo>
                  <a:pt x="1064" y="455"/>
                </a:moveTo>
                <a:cubicBezTo>
                  <a:pt x="1067" y="455"/>
                  <a:pt x="1070" y="452"/>
                  <a:pt x="1070" y="449"/>
                </a:cubicBezTo>
                <a:cubicBezTo>
                  <a:pt x="1070" y="445"/>
                  <a:pt x="1067" y="443"/>
                  <a:pt x="1064" y="443"/>
                </a:cubicBezTo>
                <a:cubicBezTo>
                  <a:pt x="1061" y="443"/>
                  <a:pt x="1058" y="445"/>
                  <a:pt x="1058" y="449"/>
                </a:cubicBezTo>
                <a:cubicBezTo>
                  <a:pt x="1058" y="452"/>
                  <a:pt x="1061" y="455"/>
                  <a:pt x="1064" y="455"/>
                </a:cubicBezTo>
                <a:close/>
                <a:moveTo>
                  <a:pt x="1052" y="408"/>
                </a:moveTo>
                <a:cubicBezTo>
                  <a:pt x="1056" y="408"/>
                  <a:pt x="1058" y="405"/>
                  <a:pt x="1058" y="402"/>
                </a:cubicBezTo>
                <a:cubicBezTo>
                  <a:pt x="1058" y="399"/>
                  <a:pt x="1056" y="396"/>
                  <a:pt x="1052" y="396"/>
                </a:cubicBezTo>
                <a:cubicBezTo>
                  <a:pt x="1049" y="396"/>
                  <a:pt x="1046" y="399"/>
                  <a:pt x="1046" y="402"/>
                </a:cubicBezTo>
                <a:cubicBezTo>
                  <a:pt x="1046" y="405"/>
                  <a:pt x="1049" y="408"/>
                  <a:pt x="1052" y="408"/>
                </a:cubicBezTo>
                <a:close/>
                <a:moveTo>
                  <a:pt x="1038" y="362"/>
                </a:moveTo>
                <a:cubicBezTo>
                  <a:pt x="1042" y="362"/>
                  <a:pt x="1044" y="359"/>
                  <a:pt x="1044" y="356"/>
                </a:cubicBezTo>
                <a:cubicBezTo>
                  <a:pt x="1044" y="352"/>
                  <a:pt x="1042" y="350"/>
                  <a:pt x="1038" y="350"/>
                </a:cubicBezTo>
                <a:cubicBezTo>
                  <a:pt x="1035" y="350"/>
                  <a:pt x="1032" y="352"/>
                  <a:pt x="1032" y="356"/>
                </a:cubicBezTo>
                <a:cubicBezTo>
                  <a:pt x="1032" y="359"/>
                  <a:pt x="1035" y="362"/>
                  <a:pt x="1038" y="362"/>
                </a:cubicBezTo>
                <a:close/>
                <a:moveTo>
                  <a:pt x="1019" y="317"/>
                </a:moveTo>
                <a:cubicBezTo>
                  <a:pt x="1022" y="317"/>
                  <a:pt x="1025" y="315"/>
                  <a:pt x="1025" y="311"/>
                </a:cubicBezTo>
                <a:cubicBezTo>
                  <a:pt x="1025" y="308"/>
                  <a:pt x="1022" y="305"/>
                  <a:pt x="1019" y="305"/>
                </a:cubicBezTo>
                <a:cubicBezTo>
                  <a:pt x="1016" y="305"/>
                  <a:pt x="1013" y="308"/>
                  <a:pt x="1013" y="311"/>
                </a:cubicBezTo>
                <a:cubicBezTo>
                  <a:pt x="1013" y="315"/>
                  <a:pt x="1016" y="317"/>
                  <a:pt x="1019" y="317"/>
                </a:cubicBezTo>
                <a:close/>
                <a:moveTo>
                  <a:pt x="997" y="275"/>
                </a:moveTo>
                <a:cubicBezTo>
                  <a:pt x="1000" y="275"/>
                  <a:pt x="1003" y="272"/>
                  <a:pt x="1003" y="269"/>
                </a:cubicBezTo>
                <a:cubicBezTo>
                  <a:pt x="1003" y="266"/>
                  <a:pt x="1000" y="263"/>
                  <a:pt x="997" y="263"/>
                </a:cubicBezTo>
                <a:cubicBezTo>
                  <a:pt x="993" y="263"/>
                  <a:pt x="991" y="266"/>
                  <a:pt x="991" y="269"/>
                </a:cubicBezTo>
                <a:cubicBezTo>
                  <a:pt x="991" y="272"/>
                  <a:pt x="993" y="275"/>
                  <a:pt x="997" y="275"/>
                </a:cubicBezTo>
                <a:close/>
                <a:moveTo>
                  <a:pt x="969" y="235"/>
                </a:moveTo>
                <a:cubicBezTo>
                  <a:pt x="972" y="235"/>
                  <a:pt x="975" y="232"/>
                  <a:pt x="975" y="229"/>
                </a:cubicBezTo>
                <a:cubicBezTo>
                  <a:pt x="975" y="226"/>
                  <a:pt x="972" y="223"/>
                  <a:pt x="969" y="223"/>
                </a:cubicBezTo>
                <a:cubicBezTo>
                  <a:pt x="966" y="223"/>
                  <a:pt x="963" y="226"/>
                  <a:pt x="963" y="229"/>
                </a:cubicBezTo>
                <a:cubicBezTo>
                  <a:pt x="963" y="232"/>
                  <a:pt x="966" y="235"/>
                  <a:pt x="969" y="235"/>
                </a:cubicBezTo>
                <a:close/>
                <a:moveTo>
                  <a:pt x="940" y="197"/>
                </a:moveTo>
                <a:cubicBezTo>
                  <a:pt x="943" y="197"/>
                  <a:pt x="946" y="195"/>
                  <a:pt x="946" y="191"/>
                </a:cubicBezTo>
                <a:cubicBezTo>
                  <a:pt x="946" y="188"/>
                  <a:pt x="943" y="185"/>
                  <a:pt x="940" y="185"/>
                </a:cubicBezTo>
                <a:cubicBezTo>
                  <a:pt x="937" y="185"/>
                  <a:pt x="934" y="188"/>
                  <a:pt x="934" y="191"/>
                </a:cubicBezTo>
                <a:cubicBezTo>
                  <a:pt x="934" y="195"/>
                  <a:pt x="937" y="197"/>
                  <a:pt x="940" y="197"/>
                </a:cubicBezTo>
                <a:close/>
                <a:moveTo>
                  <a:pt x="906" y="163"/>
                </a:moveTo>
                <a:cubicBezTo>
                  <a:pt x="910" y="163"/>
                  <a:pt x="912" y="160"/>
                  <a:pt x="912" y="157"/>
                </a:cubicBezTo>
                <a:cubicBezTo>
                  <a:pt x="912" y="153"/>
                  <a:pt x="910" y="151"/>
                  <a:pt x="906" y="151"/>
                </a:cubicBezTo>
                <a:cubicBezTo>
                  <a:pt x="903" y="151"/>
                  <a:pt x="900" y="153"/>
                  <a:pt x="900" y="157"/>
                </a:cubicBezTo>
                <a:cubicBezTo>
                  <a:pt x="900" y="160"/>
                  <a:pt x="903" y="163"/>
                  <a:pt x="906" y="163"/>
                </a:cubicBezTo>
                <a:close/>
                <a:moveTo>
                  <a:pt x="873" y="131"/>
                </a:moveTo>
                <a:cubicBezTo>
                  <a:pt x="876" y="131"/>
                  <a:pt x="879" y="128"/>
                  <a:pt x="879" y="125"/>
                </a:cubicBezTo>
                <a:cubicBezTo>
                  <a:pt x="879" y="122"/>
                  <a:pt x="876" y="119"/>
                  <a:pt x="873" y="119"/>
                </a:cubicBezTo>
                <a:cubicBezTo>
                  <a:pt x="869" y="119"/>
                  <a:pt x="867" y="122"/>
                  <a:pt x="867" y="125"/>
                </a:cubicBezTo>
                <a:cubicBezTo>
                  <a:pt x="867" y="128"/>
                  <a:pt x="869" y="131"/>
                  <a:pt x="873" y="131"/>
                </a:cubicBezTo>
                <a:close/>
                <a:moveTo>
                  <a:pt x="833" y="103"/>
                </a:moveTo>
                <a:cubicBezTo>
                  <a:pt x="836" y="103"/>
                  <a:pt x="839" y="100"/>
                  <a:pt x="839" y="97"/>
                </a:cubicBezTo>
                <a:cubicBezTo>
                  <a:pt x="839" y="93"/>
                  <a:pt x="836" y="91"/>
                  <a:pt x="833" y="91"/>
                </a:cubicBezTo>
                <a:cubicBezTo>
                  <a:pt x="829" y="91"/>
                  <a:pt x="827" y="93"/>
                  <a:pt x="827" y="97"/>
                </a:cubicBezTo>
                <a:cubicBezTo>
                  <a:pt x="827" y="100"/>
                  <a:pt x="829" y="103"/>
                  <a:pt x="833" y="103"/>
                </a:cubicBezTo>
                <a:close/>
                <a:moveTo>
                  <a:pt x="789" y="77"/>
                </a:moveTo>
                <a:cubicBezTo>
                  <a:pt x="793" y="77"/>
                  <a:pt x="795" y="74"/>
                  <a:pt x="795" y="71"/>
                </a:cubicBezTo>
                <a:cubicBezTo>
                  <a:pt x="795" y="67"/>
                  <a:pt x="793" y="65"/>
                  <a:pt x="789" y="65"/>
                </a:cubicBezTo>
                <a:cubicBezTo>
                  <a:pt x="786" y="65"/>
                  <a:pt x="783" y="67"/>
                  <a:pt x="783" y="71"/>
                </a:cubicBezTo>
                <a:cubicBezTo>
                  <a:pt x="783" y="74"/>
                  <a:pt x="786" y="77"/>
                  <a:pt x="789" y="77"/>
                </a:cubicBezTo>
                <a:close/>
                <a:moveTo>
                  <a:pt x="746" y="56"/>
                </a:moveTo>
                <a:cubicBezTo>
                  <a:pt x="750" y="56"/>
                  <a:pt x="752" y="53"/>
                  <a:pt x="752" y="50"/>
                </a:cubicBezTo>
                <a:cubicBezTo>
                  <a:pt x="752" y="47"/>
                  <a:pt x="750" y="44"/>
                  <a:pt x="746" y="44"/>
                </a:cubicBezTo>
                <a:cubicBezTo>
                  <a:pt x="743" y="44"/>
                  <a:pt x="740" y="47"/>
                  <a:pt x="740" y="50"/>
                </a:cubicBezTo>
                <a:cubicBezTo>
                  <a:pt x="740" y="53"/>
                  <a:pt x="743" y="56"/>
                  <a:pt x="746" y="56"/>
                </a:cubicBezTo>
                <a:close/>
                <a:moveTo>
                  <a:pt x="701" y="40"/>
                </a:moveTo>
                <a:cubicBezTo>
                  <a:pt x="704" y="40"/>
                  <a:pt x="707" y="37"/>
                  <a:pt x="707" y="34"/>
                </a:cubicBezTo>
                <a:cubicBezTo>
                  <a:pt x="707" y="31"/>
                  <a:pt x="704" y="28"/>
                  <a:pt x="701" y="28"/>
                </a:cubicBezTo>
                <a:cubicBezTo>
                  <a:pt x="697" y="28"/>
                  <a:pt x="695" y="31"/>
                  <a:pt x="695" y="34"/>
                </a:cubicBezTo>
                <a:cubicBezTo>
                  <a:pt x="695" y="37"/>
                  <a:pt x="697" y="40"/>
                  <a:pt x="701" y="40"/>
                </a:cubicBezTo>
                <a:close/>
                <a:moveTo>
                  <a:pt x="654" y="27"/>
                </a:moveTo>
                <a:cubicBezTo>
                  <a:pt x="658" y="27"/>
                  <a:pt x="660" y="24"/>
                  <a:pt x="660" y="21"/>
                </a:cubicBezTo>
                <a:cubicBezTo>
                  <a:pt x="660" y="18"/>
                  <a:pt x="658" y="15"/>
                  <a:pt x="654" y="15"/>
                </a:cubicBezTo>
                <a:cubicBezTo>
                  <a:pt x="651" y="15"/>
                  <a:pt x="648" y="18"/>
                  <a:pt x="648" y="21"/>
                </a:cubicBezTo>
                <a:cubicBezTo>
                  <a:pt x="648" y="24"/>
                  <a:pt x="651" y="27"/>
                  <a:pt x="654" y="27"/>
                </a:cubicBezTo>
                <a:close/>
                <a:moveTo>
                  <a:pt x="608" y="18"/>
                </a:moveTo>
                <a:cubicBezTo>
                  <a:pt x="611" y="18"/>
                  <a:pt x="614" y="15"/>
                  <a:pt x="614" y="12"/>
                </a:cubicBezTo>
                <a:cubicBezTo>
                  <a:pt x="614" y="8"/>
                  <a:pt x="611" y="6"/>
                  <a:pt x="608" y="6"/>
                </a:cubicBezTo>
                <a:cubicBezTo>
                  <a:pt x="604" y="6"/>
                  <a:pt x="602" y="8"/>
                  <a:pt x="602" y="12"/>
                </a:cubicBezTo>
                <a:cubicBezTo>
                  <a:pt x="602" y="15"/>
                  <a:pt x="604" y="18"/>
                  <a:pt x="608" y="18"/>
                </a:cubicBezTo>
                <a:close/>
                <a:moveTo>
                  <a:pt x="560" y="12"/>
                </a:moveTo>
                <a:cubicBezTo>
                  <a:pt x="563" y="12"/>
                  <a:pt x="566" y="10"/>
                  <a:pt x="566" y="6"/>
                </a:cubicBezTo>
                <a:cubicBezTo>
                  <a:pt x="566" y="3"/>
                  <a:pt x="563" y="0"/>
                  <a:pt x="560" y="0"/>
                </a:cubicBezTo>
                <a:cubicBezTo>
                  <a:pt x="556" y="0"/>
                  <a:pt x="554" y="3"/>
                  <a:pt x="554" y="6"/>
                </a:cubicBezTo>
                <a:cubicBezTo>
                  <a:pt x="554" y="10"/>
                  <a:pt x="556" y="12"/>
                  <a:pt x="560" y="12"/>
                </a:cubicBezTo>
                <a:close/>
                <a:moveTo>
                  <a:pt x="511" y="13"/>
                </a:moveTo>
                <a:cubicBezTo>
                  <a:pt x="514" y="13"/>
                  <a:pt x="517" y="10"/>
                  <a:pt x="517" y="7"/>
                </a:cubicBezTo>
                <a:cubicBezTo>
                  <a:pt x="517" y="4"/>
                  <a:pt x="514" y="1"/>
                  <a:pt x="511" y="1"/>
                </a:cubicBezTo>
                <a:cubicBezTo>
                  <a:pt x="508" y="1"/>
                  <a:pt x="505" y="4"/>
                  <a:pt x="505" y="7"/>
                </a:cubicBezTo>
                <a:cubicBezTo>
                  <a:pt x="505" y="10"/>
                  <a:pt x="508" y="13"/>
                  <a:pt x="511" y="13"/>
                </a:cubicBezTo>
                <a:close/>
                <a:moveTo>
                  <a:pt x="463" y="17"/>
                </a:moveTo>
                <a:cubicBezTo>
                  <a:pt x="466" y="17"/>
                  <a:pt x="469" y="15"/>
                  <a:pt x="469" y="11"/>
                </a:cubicBezTo>
                <a:cubicBezTo>
                  <a:pt x="469" y="8"/>
                  <a:pt x="466" y="5"/>
                  <a:pt x="463" y="5"/>
                </a:cubicBezTo>
                <a:cubicBezTo>
                  <a:pt x="459" y="5"/>
                  <a:pt x="457" y="8"/>
                  <a:pt x="457" y="11"/>
                </a:cubicBezTo>
                <a:cubicBezTo>
                  <a:pt x="457" y="15"/>
                  <a:pt x="459" y="17"/>
                  <a:pt x="463" y="17"/>
                </a:cubicBezTo>
                <a:close/>
                <a:moveTo>
                  <a:pt x="416" y="27"/>
                </a:moveTo>
                <a:cubicBezTo>
                  <a:pt x="420" y="27"/>
                  <a:pt x="422" y="25"/>
                  <a:pt x="422" y="21"/>
                </a:cubicBezTo>
                <a:cubicBezTo>
                  <a:pt x="422" y="18"/>
                  <a:pt x="420" y="15"/>
                  <a:pt x="416" y="15"/>
                </a:cubicBezTo>
                <a:cubicBezTo>
                  <a:pt x="413" y="15"/>
                  <a:pt x="410" y="18"/>
                  <a:pt x="410" y="21"/>
                </a:cubicBezTo>
                <a:cubicBezTo>
                  <a:pt x="410" y="25"/>
                  <a:pt x="413" y="27"/>
                  <a:pt x="416" y="27"/>
                </a:cubicBezTo>
                <a:close/>
                <a:moveTo>
                  <a:pt x="370" y="40"/>
                </a:moveTo>
                <a:cubicBezTo>
                  <a:pt x="373" y="40"/>
                  <a:pt x="376" y="37"/>
                  <a:pt x="376" y="34"/>
                </a:cubicBezTo>
                <a:cubicBezTo>
                  <a:pt x="376" y="31"/>
                  <a:pt x="373" y="28"/>
                  <a:pt x="370" y="28"/>
                </a:cubicBezTo>
                <a:cubicBezTo>
                  <a:pt x="366" y="28"/>
                  <a:pt x="364" y="31"/>
                  <a:pt x="364" y="34"/>
                </a:cubicBezTo>
                <a:cubicBezTo>
                  <a:pt x="364" y="37"/>
                  <a:pt x="366" y="40"/>
                  <a:pt x="370" y="40"/>
                </a:cubicBezTo>
                <a:close/>
                <a:moveTo>
                  <a:pt x="324" y="57"/>
                </a:moveTo>
                <a:cubicBezTo>
                  <a:pt x="327" y="57"/>
                  <a:pt x="330" y="55"/>
                  <a:pt x="330" y="51"/>
                </a:cubicBezTo>
                <a:cubicBezTo>
                  <a:pt x="330" y="48"/>
                  <a:pt x="327" y="45"/>
                  <a:pt x="324" y="45"/>
                </a:cubicBezTo>
                <a:cubicBezTo>
                  <a:pt x="321" y="45"/>
                  <a:pt x="318" y="48"/>
                  <a:pt x="318" y="51"/>
                </a:cubicBezTo>
                <a:cubicBezTo>
                  <a:pt x="318" y="55"/>
                  <a:pt x="321" y="57"/>
                  <a:pt x="324" y="57"/>
                </a:cubicBezTo>
                <a:close/>
                <a:moveTo>
                  <a:pt x="280" y="78"/>
                </a:moveTo>
                <a:cubicBezTo>
                  <a:pt x="283" y="78"/>
                  <a:pt x="286" y="76"/>
                  <a:pt x="286" y="72"/>
                </a:cubicBezTo>
                <a:cubicBezTo>
                  <a:pt x="286" y="69"/>
                  <a:pt x="283" y="66"/>
                  <a:pt x="280" y="66"/>
                </a:cubicBezTo>
                <a:cubicBezTo>
                  <a:pt x="277" y="66"/>
                  <a:pt x="274" y="69"/>
                  <a:pt x="274" y="72"/>
                </a:cubicBezTo>
                <a:cubicBezTo>
                  <a:pt x="274" y="76"/>
                  <a:pt x="277" y="78"/>
                  <a:pt x="280" y="78"/>
                </a:cubicBezTo>
                <a:close/>
                <a:moveTo>
                  <a:pt x="240" y="103"/>
                </a:moveTo>
                <a:cubicBezTo>
                  <a:pt x="243" y="103"/>
                  <a:pt x="246" y="100"/>
                  <a:pt x="246" y="97"/>
                </a:cubicBezTo>
                <a:cubicBezTo>
                  <a:pt x="246" y="93"/>
                  <a:pt x="243" y="91"/>
                  <a:pt x="240" y="91"/>
                </a:cubicBezTo>
                <a:cubicBezTo>
                  <a:pt x="237" y="91"/>
                  <a:pt x="234" y="93"/>
                  <a:pt x="234" y="97"/>
                </a:cubicBezTo>
                <a:cubicBezTo>
                  <a:pt x="234" y="100"/>
                  <a:pt x="237" y="103"/>
                  <a:pt x="240" y="103"/>
                </a:cubicBezTo>
                <a:close/>
                <a:moveTo>
                  <a:pt x="201" y="130"/>
                </a:moveTo>
                <a:cubicBezTo>
                  <a:pt x="204" y="130"/>
                  <a:pt x="207" y="127"/>
                  <a:pt x="207" y="124"/>
                </a:cubicBezTo>
                <a:cubicBezTo>
                  <a:pt x="207" y="121"/>
                  <a:pt x="204" y="118"/>
                  <a:pt x="201" y="118"/>
                </a:cubicBezTo>
                <a:cubicBezTo>
                  <a:pt x="197" y="118"/>
                  <a:pt x="195" y="121"/>
                  <a:pt x="195" y="124"/>
                </a:cubicBezTo>
                <a:cubicBezTo>
                  <a:pt x="195" y="127"/>
                  <a:pt x="197" y="130"/>
                  <a:pt x="201" y="130"/>
                </a:cubicBezTo>
                <a:close/>
                <a:moveTo>
                  <a:pt x="165" y="162"/>
                </a:moveTo>
                <a:cubicBezTo>
                  <a:pt x="168" y="162"/>
                  <a:pt x="171" y="160"/>
                  <a:pt x="171" y="156"/>
                </a:cubicBezTo>
                <a:cubicBezTo>
                  <a:pt x="171" y="153"/>
                  <a:pt x="168" y="150"/>
                  <a:pt x="165" y="150"/>
                </a:cubicBezTo>
                <a:cubicBezTo>
                  <a:pt x="162" y="150"/>
                  <a:pt x="159" y="153"/>
                  <a:pt x="159" y="156"/>
                </a:cubicBezTo>
                <a:cubicBezTo>
                  <a:pt x="159" y="160"/>
                  <a:pt x="162" y="162"/>
                  <a:pt x="165" y="162"/>
                </a:cubicBezTo>
                <a:close/>
                <a:moveTo>
                  <a:pt x="131" y="197"/>
                </a:moveTo>
                <a:cubicBezTo>
                  <a:pt x="134" y="197"/>
                  <a:pt x="137" y="195"/>
                  <a:pt x="137" y="191"/>
                </a:cubicBezTo>
                <a:cubicBezTo>
                  <a:pt x="137" y="188"/>
                  <a:pt x="134" y="185"/>
                  <a:pt x="131" y="185"/>
                </a:cubicBezTo>
                <a:cubicBezTo>
                  <a:pt x="127" y="185"/>
                  <a:pt x="125" y="188"/>
                  <a:pt x="125" y="191"/>
                </a:cubicBezTo>
                <a:cubicBezTo>
                  <a:pt x="125" y="195"/>
                  <a:pt x="127" y="197"/>
                  <a:pt x="131" y="197"/>
                </a:cubicBezTo>
                <a:close/>
                <a:moveTo>
                  <a:pt x="102" y="235"/>
                </a:moveTo>
                <a:cubicBezTo>
                  <a:pt x="105" y="235"/>
                  <a:pt x="108" y="233"/>
                  <a:pt x="108" y="229"/>
                </a:cubicBezTo>
                <a:cubicBezTo>
                  <a:pt x="108" y="226"/>
                  <a:pt x="105" y="223"/>
                  <a:pt x="102" y="223"/>
                </a:cubicBezTo>
                <a:cubicBezTo>
                  <a:pt x="98" y="223"/>
                  <a:pt x="96" y="226"/>
                  <a:pt x="96" y="229"/>
                </a:cubicBezTo>
                <a:cubicBezTo>
                  <a:pt x="96" y="233"/>
                  <a:pt x="98" y="235"/>
                  <a:pt x="102" y="235"/>
                </a:cubicBezTo>
                <a:close/>
                <a:moveTo>
                  <a:pt x="75" y="275"/>
                </a:moveTo>
                <a:cubicBezTo>
                  <a:pt x="78" y="275"/>
                  <a:pt x="81" y="273"/>
                  <a:pt x="81" y="269"/>
                </a:cubicBezTo>
                <a:cubicBezTo>
                  <a:pt x="81" y="266"/>
                  <a:pt x="78" y="263"/>
                  <a:pt x="75" y="263"/>
                </a:cubicBezTo>
                <a:cubicBezTo>
                  <a:pt x="72" y="263"/>
                  <a:pt x="69" y="266"/>
                  <a:pt x="69" y="269"/>
                </a:cubicBezTo>
                <a:cubicBezTo>
                  <a:pt x="69" y="273"/>
                  <a:pt x="72" y="275"/>
                  <a:pt x="75" y="275"/>
                </a:cubicBezTo>
                <a:close/>
                <a:moveTo>
                  <a:pt x="52" y="317"/>
                </a:moveTo>
                <a:cubicBezTo>
                  <a:pt x="56" y="317"/>
                  <a:pt x="58" y="314"/>
                  <a:pt x="58" y="311"/>
                </a:cubicBezTo>
                <a:cubicBezTo>
                  <a:pt x="58" y="308"/>
                  <a:pt x="56" y="305"/>
                  <a:pt x="52" y="305"/>
                </a:cubicBezTo>
                <a:cubicBezTo>
                  <a:pt x="49" y="305"/>
                  <a:pt x="46" y="308"/>
                  <a:pt x="46" y="311"/>
                </a:cubicBezTo>
                <a:cubicBezTo>
                  <a:pt x="46" y="314"/>
                  <a:pt x="49" y="317"/>
                  <a:pt x="52" y="317"/>
                </a:cubicBezTo>
                <a:close/>
                <a:moveTo>
                  <a:pt x="33" y="362"/>
                </a:moveTo>
                <a:cubicBezTo>
                  <a:pt x="36" y="362"/>
                  <a:pt x="39" y="360"/>
                  <a:pt x="39" y="356"/>
                </a:cubicBezTo>
                <a:cubicBezTo>
                  <a:pt x="39" y="353"/>
                  <a:pt x="36" y="350"/>
                  <a:pt x="33" y="350"/>
                </a:cubicBezTo>
                <a:cubicBezTo>
                  <a:pt x="30" y="350"/>
                  <a:pt x="27" y="353"/>
                  <a:pt x="27" y="356"/>
                </a:cubicBezTo>
                <a:cubicBezTo>
                  <a:pt x="27" y="360"/>
                  <a:pt x="30" y="362"/>
                  <a:pt x="33" y="362"/>
                </a:cubicBezTo>
                <a:close/>
                <a:moveTo>
                  <a:pt x="18" y="408"/>
                </a:moveTo>
                <a:cubicBezTo>
                  <a:pt x="21" y="408"/>
                  <a:pt x="24" y="406"/>
                  <a:pt x="24" y="402"/>
                </a:cubicBezTo>
                <a:cubicBezTo>
                  <a:pt x="24" y="399"/>
                  <a:pt x="21" y="396"/>
                  <a:pt x="18" y="396"/>
                </a:cubicBezTo>
                <a:cubicBezTo>
                  <a:pt x="14" y="396"/>
                  <a:pt x="11" y="399"/>
                  <a:pt x="11" y="402"/>
                </a:cubicBezTo>
                <a:cubicBezTo>
                  <a:pt x="11" y="406"/>
                  <a:pt x="14" y="408"/>
                  <a:pt x="18" y="408"/>
                </a:cubicBezTo>
                <a:close/>
                <a:moveTo>
                  <a:pt x="1079" y="540"/>
                </a:moveTo>
                <a:cubicBezTo>
                  <a:pt x="1068" y="540"/>
                  <a:pt x="1068" y="540"/>
                  <a:pt x="1068" y="540"/>
                </a:cubicBezTo>
                <a:cubicBezTo>
                  <a:pt x="1068" y="540"/>
                  <a:pt x="1068" y="540"/>
                  <a:pt x="1068" y="540"/>
                </a:cubicBezTo>
                <a:cubicBezTo>
                  <a:pt x="1068" y="541"/>
                  <a:pt x="1068" y="543"/>
                  <a:pt x="1068" y="545"/>
                </a:cubicBezTo>
                <a:cubicBezTo>
                  <a:pt x="1068" y="692"/>
                  <a:pt x="1008" y="825"/>
                  <a:pt x="912" y="921"/>
                </a:cubicBezTo>
                <a:cubicBezTo>
                  <a:pt x="816" y="1017"/>
                  <a:pt x="683" y="1077"/>
                  <a:pt x="536" y="1077"/>
                </a:cubicBezTo>
                <a:cubicBezTo>
                  <a:pt x="276" y="1077"/>
                  <a:pt x="59" y="889"/>
                  <a:pt x="13" y="642"/>
                </a:cubicBezTo>
                <a:cubicBezTo>
                  <a:pt x="47" y="624"/>
                  <a:pt x="73" y="585"/>
                  <a:pt x="73" y="545"/>
                </a:cubicBezTo>
                <a:cubicBezTo>
                  <a:pt x="73" y="499"/>
                  <a:pt x="44" y="460"/>
                  <a:pt x="3" y="445"/>
                </a:cubicBezTo>
                <a:cubicBezTo>
                  <a:pt x="0" y="453"/>
                  <a:pt x="0" y="453"/>
                  <a:pt x="0" y="453"/>
                </a:cubicBezTo>
                <a:cubicBezTo>
                  <a:pt x="38" y="467"/>
                  <a:pt x="64" y="503"/>
                  <a:pt x="64" y="545"/>
                </a:cubicBezTo>
                <a:cubicBezTo>
                  <a:pt x="64" y="585"/>
                  <a:pt x="35" y="624"/>
                  <a:pt x="0" y="639"/>
                </a:cubicBezTo>
                <a:cubicBezTo>
                  <a:pt x="45" y="894"/>
                  <a:pt x="268" y="1088"/>
                  <a:pt x="536" y="1088"/>
                </a:cubicBezTo>
                <a:cubicBezTo>
                  <a:pt x="836" y="1088"/>
                  <a:pt x="1079" y="845"/>
                  <a:pt x="1079" y="545"/>
                </a:cubicBezTo>
                <a:cubicBezTo>
                  <a:pt x="1079" y="543"/>
                  <a:pt x="1079" y="541"/>
                  <a:pt x="1079" y="54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 name="Oval 10"/>
          <p:cNvSpPr>
            <a:spLocks noChangeArrowheads="1"/>
          </p:cNvSpPr>
          <p:nvPr/>
        </p:nvSpPr>
        <p:spPr bwMode="auto">
          <a:xfrm>
            <a:off x="6599941" y="2536292"/>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7" name="Oval 11"/>
          <p:cNvSpPr>
            <a:spLocks noChangeArrowheads="1"/>
          </p:cNvSpPr>
          <p:nvPr/>
        </p:nvSpPr>
        <p:spPr bwMode="auto">
          <a:xfrm>
            <a:off x="4051271" y="2362002"/>
            <a:ext cx="850052" cy="854510"/>
          </a:xfrm>
          <a:prstGeom prst="ellipse">
            <a:avLst/>
          </a:prstGeom>
          <a:solidFill>
            <a:schemeClr val="accent1"/>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endParaRPr lang="en-US"/>
          </a:p>
        </p:txBody>
      </p:sp>
      <p:sp>
        <p:nvSpPr>
          <p:cNvPr id="9" name="Oval 12"/>
          <p:cNvSpPr>
            <a:spLocks noChangeArrowheads="1"/>
          </p:cNvSpPr>
          <p:nvPr/>
        </p:nvSpPr>
        <p:spPr bwMode="auto">
          <a:xfrm>
            <a:off x="7481944" y="2354987"/>
            <a:ext cx="853024" cy="854510"/>
          </a:xfrm>
          <a:prstGeom prst="ellipse">
            <a:avLst/>
          </a:prstGeom>
          <a:solidFill>
            <a:schemeClr val="accent3"/>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endParaRPr lang="en-US"/>
          </a:p>
        </p:txBody>
      </p:sp>
      <p:sp>
        <p:nvSpPr>
          <p:cNvPr id="63" name="Freeform 62"/>
          <p:cNvSpPr/>
          <p:nvPr/>
        </p:nvSpPr>
        <p:spPr bwMode="auto">
          <a:xfrm>
            <a:off x="6130332" y="3716260"/>
            <a:ext cx="130777" cy="231832"/>
          </a:xfrm>
          <a:custGeom>
            <a:avLst/>
            <a:gdLst>
              <a:gd name="T0" fmla="*/ 6 w 44"/>
              <a:gd name="T1" fmla="*/ 78 h 78"/>
              <a:gd name="T2" fmla="*/ 2 w 44"/>
              <a:gd name="T3" fmla="*/ 77 h 78"/>
              <a:gd name="T4" fmla="*/ 2 w 44"/>
              <a:gd name="T5" fmla="*/ 68 h 78"/>
              <a:gd name="T6" fmla="*/ 29 w 44"/>
              <a:gd name="T7" fmla="*/ 39 h 78"/>
              <a:gd name="T8" fmla="*/ 2 w 44"/>
              <a:gd name="T9" fmla="*/ 11 h 78"/>
              <a:gd name="T10" fmla="*/ 2 w 44"/>
              <a:gd name="T11" fmla="*/ 3 h 78"/>
              <a:gd name="T12" fmla="*/ 11 w 44"/>
              <a:gd name="T13" fmla="*/ 3 h 78"/>
              <a:gd name="T14" fmla="*/ 42 w 44"/>
              <a:gd name="T15" fmla="*/ 35 h 78"/>
              <a:gd name="T16" fmla="*/ 42 w 44"/>
              <a:gd name="T17" fmla="*/ 43 h 78"/>
              <a:gd name="T18" fmla="*/ 11 w 44"/>
              <a:gd name="T19" fmla="*/ 76 h 78"/>
              <a:gd name="T20" fmla="*/ 6 w 44"/>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78">
                <a:moveTo>
                  <a:pt x="6" y="78"/>
                </a:moveTo>
                <a:cubicBezTo>
                  <a:pt x="5" y="78"/>
                  <a:pt x="4" y="78"/>
                  <a:pt x="2" y="77"/>
                </a:cubicBezTo>
                <a:cubicBezTo>
                  <a:pt x="0" y="74"/>
                  <a:pt x="0" y="71"/>
                  <a:pt x="2" y="68"/>
                </a:cubicBezTo>
                <a:cubicBezTo>
                  <a:pt x="29" y="39"/>
                  <a:pt x="29" y="39"/>
                  <a:pt x="29" y="39"/>
                </a:cubicBezTo>
                <a:cubicBezTo>
                  <a:pt x="2" y="11"/>
                  <a:pt x="2" y="11"/>
                  <a:pt x="2" y="11"/>
                </a:cubicBezTo>
                <a:cubicBezTo>
                  <a:pt x="0" y="9"/>
                  <a:pt x="0" y="5"/>
                  <a:pt x="2" y="3"/>
                </a:cubicBezTo>
                <a:cubicBezTo>
                  <a:pt x="5" y="0"/>
                  <a:pt x="8" y="0"/>
                  <a:pt x="11" y="3"/>
                </a:cubicBezTo>
                <a:cubicBezTo>
                  <a:pt x="42" y="35"/>
                  <a:pt x="42" y="35"/>
                  <a:pt x="42" y="35"/>
                </a:cubicBezTo>
                <a:cubicBezTo>
                  <a:pt x="44" y="37"/>
                  <a:pt x="44" y="40"/>
                  <a:pt x="42" y="43"/>
                </a:cubicBezTo>
                <a:cubicBezTo>
                  <a:pt x="11" y="76"/>
                  <a:pt x="11" y="76"/>
                  <a:pt x="11" y="76"/>
                </a:cubicBezTo>
                <a:cubicBezTo>
                  <a:pt x="10" y="78"/>
                  <a:pt x="8" y="78"/>
                  <a:pt x="6" y="7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5" name="Subtitle 2"/>
          <p:cNvSpPr txBox="1"/>
          <p:nvPr/>
        </p:nvSpPr>
        <p:spPr>
          <a:xfrm>
            <a:off x="3693160" y="3352165"/>
            <a:ext cx="2058670" cy="15170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ts val="1600"/>
              </a:lnSpc>
              <a:spcBef>
                <a:spcPts val="0"/>
              </a:spcBef>
              <a:buFont typeface="Wingdings" panose="05000000000000000000" charset="0"/>
              <a:buNone/>
            </a:pPr>
            <a:r>
              <a:rPr lang="zh-CN" altLang="en-US" sz="1000" dirty="0">
                <a:latin typeface="Raleway" panose="020B0503030101060003" pitchFamily="34" charset="0"/>
                <a:sym typeface="+mn-ea"/>
              </a:rPr>
              <a:t>提供了丰富的接口，根据场景按需接入：</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商户进件类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会员管理类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交易类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账户管理类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文件类</a:t>
            </a:r>
            <a:endParaRPr lang="zh-CN" altLang="en-US" sz="1000" dirty="0">
              <a:solidFill>
                <a:schemeClr val="tx1"/>
              </a:solidFill>
              <a:latin typeface="Raleway" panose="020B0503030101060003" pitchFamily="34" charset="0"/>
            </a:endParaRPr>
          </a:p>
          <a:p>
            <a:pPr marL="0" indent="0" algn="ctr">
              <a:lnSpc>
                <a:spcPts val="1600"/>
              </a:lnSpc>
              <a:spcBef>
                <a:spcPts val="0"/>
              </a:spcBef>
              <a:buNone/>
            </a:pPr>
            <a:endParaRPr lang="en-US" sz="1000" dirty="0">
              <a:solidFill>
                <a:schemeClr val="tx1">
                  <a:lumMod val="75000"/>
                  <a:lumOff val="25000"/>
                </a:schemeClr>
              </a:solidFill>
              <a:latin typeface="+mn-ea"/>
            </a:endParaRPr>
          </a:p>
        </p:txBody>
      </p:sp>
      <p:sp>
        <p:nvSpPr>
          <p:cNvPr id="67" name="Subtitle 2"/>
          <p:cNvSpPr txBox="1"/>
          <p:nvPr/>
        </p:nvSpPr>
        <p:spPr>
          <a:xfrm>
            <a:off x="6914736" y="3381416"/>
            <a:ext cx="1985952" cy="1321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金小满：面向餐饮行业客户。</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连锁通：面向餐饮、零售、服务行业的客户。</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商赢教培：面向教培行业。</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商赢社区：面向物业、社区、园区客户。</a:t>
            </a:r>
            <a:endParaRPr lang="zh-CN" altLang="en-US" sz="1000" dirty="0">
              <a:solidFill>
                <a:schemeClr val="tx1"/>
              </a:solidFill>
              <a:latin typeface="Raleway" panose="020B0503030101060003" pitchFamily="34" charset="0"/>
            </a:endParaRPr>
          </a:p>
          <a:p>
            <a:pPr marL="0" indent="0" algn="ctr">
              <a:lnSpc>
                <a:spcPts val="1600"/>
              </a:lnSpc>
              <a:spcBef>
                <a:spcPts val="0"/>
              </a:spcBef>
              <a:buNone/>
            </a:pPr>
            <a:endParaRPr lang="en-US" sz="1000" dirty="0">
              <a:solidFill>
                <a:schemeClr val="tx1">
                  <a:lumMod val="75000"/>
                  <a:lumOff val="25000"/>
                </a:schemeClr>
              </a:solidFill>
              <a:latin typeface="+mn-ea"/>
            </a:endParaRPr>
          </a:p>
        </p:txBody>
      </p:sp>
      <p:pic>
        <p:nvPicPr>
          <p:cNvPr id="73" name="图形 72" descr="链接 纯色填充"/>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78478" y="3629955"/>
            <a:ext cx="394959" cy="394959"/>
          </a:xfrm>
          <a:prstGeom prst="rect">
            <a:avLst/>
          </a:prstGeom>
        </p:spPr>
      </p:pic>
      <p:sp>
        <p:nvSpPr>
          <p:cNvPr id="74" name="文本框 73"/>
          <p:cNvSpPr txBox="1"/>
          <p:nvPr/>
        </p:nvSpPr>
        <p:spPr>
          <a:xfrm>
            <a:off x="4118536" y="2464772"/>
            <a:ext cx="715522" cy="646331"/>
          </a:xfrm>
          <a:prstGeom prst="rect">
            <a:avLst/>
          </a:prstGeom>
          <a:noFill/>
        </p:spPr>
        <p:txBody>
          <a:bodyPr wrap="square" rtlCol="0">
            <a:spAutoFit/>
          </a:bodyPr>
          <a:lstStyle/>
          <a:p>
            <a:pPr algn="ctr"/>
            <a:r>
              <a:rPr kumimoji="1" lang="en-US" altLang="zh-CN" dirty="0">
                <a:solidFill>
                  <a:schemeClr val="bg1"/>
                </a:solidFill>
              </a:rPr>
              <a:t>API</a:t>
            </a:r>
            <a:r>
              <a:rPr kumimoji="1" lang="zh-CN" altLang="en-US" dirty="0">
                <a:solidFill>
                  <a:schemeClr val="bg1"/>
                </a:solidFill>
              </a:rPr>
              <a:t>接入</a:t>
            </a:r>
            <a:endParaRPr kumimoji="1" lang="zh-CN" altLang="en-US" dirty="0">
              <a:solidFill>
                <a:schemeClr val="bg1"/>
              </a:solidFill>
            </a:endParaRPr>
          </a:p>
        </p:txBody>
      </p:sp>
      <p:sp>
        <p:nvSpPr>
          <p:cNvPr id="75" name="文本框 74"/>
          <p:cNvSpPr txBox="1"/>
          <p:nvPr/>
        </p:nvSpPr>
        <p:spPr>
          <a:xfrm>
            <a:off x="7523555" y="2475806"/>
            <a:ext cx="853024" cy="646331"/>
          </a:xfrm>
          <a:prstGeom prst="rect">
            <a:avLst/>
          </a:prstGeom>
          <a:noFill/>
        </p:spPr>
        <p:txBody>
          <a:bodyPr wrap="square" rtlCol="0">
            <a:spAutoFit/>
          </a:bodyPr>
          <a:lstStyle/>
          <a:p>
            <a:pPr algn="ctr"/>
            <a:r>
              <a:rPr kumimoji="1" lang="en-US" altLang="zh-CN" dirty="0">
                <a:solidFill>
                  <a:schemeClr val="bg1"/>
                </a:solidFill>
              </a:rPr>
              <a:t>SaaS</a:t>
            </a:r>
            <a:endParaRPr kumimoji="1" lang="en-US" altLang="zh-CN" dirty="0">
              <a:solidFill>
                <a:schemeClr val="bg1"/>
              </a:solidFill>
            </a:endParaRPr>
          </a:p>
          <a:p>
            <a:pPr algn="ctr"/>
            <a:r>
              <a:rPr kumimoji="1" lang="zh-CN" altLang="en-US" dirty="0">
                <a:solidFill>
                  <a:schemeClr val="bg1"/>
                </a:solidFill>
              </a:rPr>
              <a:t>接入</a:t>
            </a:r>
            <a:endParaRPr kumimoji="1" lang="zh-CN" altLang="en-US"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p:cNvSpPr txBox="1"/>
          <p:nvPr/>
        </p:nvSpPr>
        <p:spPr>
          <a:xfrm>
            <a:off x="667748" y="4217303"/>
            <a:ext cx="4650674" cy="5343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endParaRPr lang="en-US" sz="1000" dirty="0">
              <a:latin typeface="+mn-ea"/>
            </a:endParaRPr>
          </a:p>
        </p:txBody>
      </p:sp>
      <p:pic>
        <p:nvPicPr>
          <p:cNvPr id="19" name="图片 18"/>
          <p:cNvPicPr>
            <a:picLocks noChangeAspect="1"/>
          </p:cNvPicPr>
          <p:nvPr/>
        </p:nvPicPr>
        <p:blipFill>
          <a:blip r:embed="rId1"/>
          <a:stretch>
            <a:fillRect/>
          </a:stretch>
        </p:blipFill>
        <p:spPr>
          <a:xfrm>
            <a:off x="1782649" y="1632752"/>
            <a:ext cx="7772400" cy="4383708"/>
          </a:xfrm>
          <a:prstGeom prst="rect">
            <a:avLst/>
          </a:prstGeom>
        </p:spPr>
      </p:pic>
      <p:sp>
        <p:nvSpPr>
          <p:cNvPr id="3" name="矩形: 圆角 133"/>
          <p:cNvSpPr/>
          <p:nvPr/>
        </p:nvSpPr>
        <p:spPr>
          <a:xfrm>
            <a:off x="641326" y="5980031"/>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90000"/>
                    <a:lumOff val="10000"/>
                  </a:schemeClr>
                </a:solidFill>
                <a:latin typeface="+mn-ea"/>
              </a:rPr>
              <a:t>接口文档：云商通二代账户版接口规范</a:t>
            </a:r>
            <a:r>
              <a:rPr lang="en-US" altLang="zh-CN" sz="1200" dirty="0">
                <a:solidFill>
                  <a:schemeClr val="tx1">
                    <a:lumMod val="90000"/>
                    <a:lumOff val="10000"/>
                  </a:schemeClr>
                </a:solidFill>
                <a:latin typeface="+mn-ea"/>
              </a:rPr>
              <a:t>_</a:t>
            </a:r>
            <a:r>
              <a:rPr lang="en-GB" altLang="zh-CN" sz="1200" dirty="0">
                <a:solidFill>
                  <a:schemeClr val="tx1">
                    <a:lumMod val="90000"/>
                    <a:lumOff val="10000"/>
                  </a:schemeClr>
                </a:solidFill>
                <a:latin typeface="+mn-ea"/>
              </a:rPr>
              <a:t>V1.0.1</a:t>
            </a:r>
            <a:endParaRPr lang="en-GB" altLang="zh-CN" sz="1200" dirty="0">
              <a:solidFill>
                <a:schemeClr val="tx1">
                  <a:lumMod val="90000"/>
                  <a:lumOff val="10000"/>
                </a:schemeClr>
              </a:solidFill>
              <a:latin typeface="+mn-ea"/>
            </a:endParaRPr>
          </a:p>
          <a:p>
            <a:pPr>
              <a:lnSpc>
                <a:spcPct val="150000"/>
              </a:lnSpc>
            </a:pPr>
            <a:r>
              <a:rPr lang="en-GB" altLang="zh-CN" sz="1200" dirty="0">
                <a:solidFill>
                  <a:schemeClr val="tx1">
                    <a:lumMod val="90000"/>
                    <a:lumOff val="10000"/>
                  </a:schemeClr>
                </a:solidFill>
                <a:latin typeface="+mn-ea"/>
              </a:rPr>
              <a:t>https://</a:t>
            </a:r>
            <a:r>
              <a:rPr lang="en-GB" altLang="zh-CN" sz="1200" dirty="0" err="1">
                <a:solidFill>
                  <a:schemeClr val="tx1">
                    <a:lumMod val="90000"/>
                    <a:lumOff val="10000"/>
                  </a:schemeClr>
                </a:solidFill>
                <a:latin typeface="+mn-ea"/>
              </a:rPr>
              <a:t>kdocs.cn</a:t>
            </a:r>
            <a:r>
              <a:rPr lang="en-GB" altLang="zh-CN" sz="1200" dirty="0">
                <a:solidFill>
                  <a:schemeClr val="tx1">
                    <a:lumMod val="90000"/>
                    <a:lumOff val="10000"/>
                  </a:schemeClr>
                </a:solidFill>
                <a:latin typeface="+mn-ea"/>
              </a:rPr>
              <a:t>/l/ccfFSC6PP3NH</a:t>
            </a:r>
            <a:endParaRPr lang="en-GB" altLang="zh-CN" sz="1200" dirty="0">
              <a:solidFill>
                <a:schemeClr val="tx1">
                  <a:lumMod val="90000"/>
                  <a:lumOff val="10000"/>
                </a:schemeClr>
              </a:solidFill>
              <a:latin typeface="+mn-ea"/>
            </a:endParaRPr>
          </a:p>
        </p:txBody>
      </p:sp>
      <p:sp>
        <p:nvSpPr>
          <p:cNvPr id="7" name="TextBox 19"/>
          <p:cNvSpPr txBox="1"/>
          <p:nvPr/>
        </p:nvSpPr>
        <p:spPr>
          <a:xfrm>
            <a:off x="596261" y="1661740"/>
            <a:ext cx="1107996" cy="276999"/>
          </a:xfrm>
          <a:prstGeom prst="rect">
            <a:avLst/>
          </a:prstGeom>
          <a:noFill/>
        </p:spPr>
        <p:txBody>
          <a:bodyPr wrap="none" rtlCol="0">
            <a:spAutoFit/>
          </a:bodyPr>
          <a:lstStyle/>
          <a:p>
            <a:pPr algn="ctr"/>
            <a:r>
              <a:rPr lang="zh-CN" altLang="en-US" sz="1200" dirty="0">
                <a:latin typeface="Mont Heavy DEMO" panose="00000A00000000000000" pitchFamily="50" charset="0"/>
              </a:rPr>
              <a:t>资金管理模式</a:t>
            </a:r>
            <a:endParaRPr lang="en-US" sz="1200" dirty="0">
              <a:solidFill>
                <a:srgbClr val="FF0000"/>
              </a:solidFill>
              <a:latin typeface="Mont Heavy DEMO" panose="00000A00000000000000" pitchFamily="50" charset="0"/>
            </a:endParaRPr>
          </a:p>
        </p:txBody>
      </p:sp>
      <p:sp>
        <p:nvSpPr>
          <p:cNvPr id="13" name="文本框 12"/>
          <p:cNvSpPr txBox="1"/>
          <p:nvPr/>
        </p:nvSpPr>
        <p:spPr>
          <a:xfrm>
            <a:off x="1782743" y="1661944"/>
            <a:ext cx="5826807" cy="276999"/>
          </a:xfrm>
          <a:prstGeom prst="rect">
            <a:avLst/>
          </a:prstGeom>
          <a:noFill/>
        </p:spPr>
        <p:txBody>
          <a:bodyPr wrap="square" rtlCol="0">
            <a:spAutoFit/>
          </a:bodyPr>
          <a:lstStyle/>
          <a:p>
            <a:r>
              <a:rPr kumimoji="1" lang="zh-CN" altLang="en-US" sz="1200" dirty="0">
                <a:solidFill>
                  <a:srgbClr val="0A67FE"/>
                </a:solidFill>
              </a:rPr>
              <a:t>通联管理</a:t>
            </a:r>
            <a:endParaRPr kumimoji="1" lang="en-US" altLang="zh-CN" sz="1200" dirty="0">
              <a:solidFill>
                <a:srgbClr val="0A67FE"/>
              </a:solidFill>
            </a:endParaRPr>
          </a:p>
        </p:txBody>
      </p:sp>
      <p:sp>
        <p:nvSpPr>
          <p:cNvPr id="4" name="TextBox 19"/>
          <p:cNvSpPr txBox="1"/>
          <p:nvPr/>
        </p:nvSpPr>
        <p:spPr>
          <a:xfrm>
            <a:off x="596261" y="1200368"/>
            <a:ext cx="7849235" cy="368300"/>
          </a:xfrm>
          <a:prstGeom prst="rect">
            <a:avLst/>
          </a:prstGeom>
          <a:noFill/>
        </p:spPr>
        <p:txBody>
          <a:bodyPr wrap="none" rtlCol="0">
            <a:spAutoFit/>
          </a:bodyPr>
          <a:lstStyle/>
          <a:p>
            <a:r>
              <a:rPr lang="en-US" altLang="zh-CN" dirty="0">
                <a:latin typeface="Mont Heavy DEMO" panose="00000A00000000000000" pitchFamily="50" charset="0"/>
              </a:rPr>
              <a:t>API</a:t>
            </a:r>
            <a:r>
              <a:rPr lang="zh-CN" altLang="en-US" dirty="0">
                <a:latin typeface="Mont Heavy DEMO" panose="00000A00000000000000" pitchFamily="50" charset="0"/>
              </a:rPr>
              <a:t>接入：提供丰富的</a:t>
            </a:r>
            <a:r>
              <a:rPr lang="zh-CN" altLang="en-US" dirty="0">
                <a:latin typeface="Mont Heavy DEMO" panose="00000A00000000000000" pitchFamily="50" charset="0"/>
              </a:rPr>
              <a:t>接口，根据客户业务场景及资金管理模式，按需接入。</a:t>
            </a:r>
            <a:endParaRPr lang="en-US" dirty="0">
              <a:solidFill>
                <a:srgbClr val="FF0000"/>
              </a:solidFill>
              <a:latin typeface="Mont Heavy DEMO" panose="00000A00000000000000" pitchFamily="50" charset="0"/>
            </a:endParaRPr>
          </a:p>
        </p:txBody>
      </p:sp>
      <p:sp>
        <p:nvSpPr>
          <p:cNvPr id="6"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5"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704431" y="1652693"/>
            <a:ext cx="7522108" cy="4261671"/>
          </a:xfrm>
          <a:prstGeom prst="rect">
            <a:avLst/>
          </a:prstGeom>
        </p:spPr>
      </p:pic>
      <p:sp>
        <p:nvSpPr>
          <p:cNvPr id="4" name="矩形: 圆角 133"/>
          <p:cNvSpPr/>
          <p:nvPr/>
        </p:nvSpPr>
        <p:spPr>
          <a:xfrm>
            <a:off x="667748" y="5914506"/>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kumimoji="1" lang="zh-CN" altLang="en-US" sz="1200" dirty="0">
                <a:solidFill>
                  <a:schemeClr val="tx1"/>
                </a:solidFill>
                <a:latin typeface="微软雅黑" panose="020B0503020204020204" charset="-122"/>
                <a:ea typeface="微软雅黑" panose="020B0503020204020204" charset="-122"/>
              </a:rPr>
              <a:t>接口文档：云商通二代银行托管接口规范</a:t>
            </a:r>
            <a:endParaRPr kumimoji="1" lang="zh-CN" altLang="en-US" sz="1200" dirty="0">
              <a:solidFill>
                <a:schemeClr val="tx1"/>
              </a:solidFill>
              <a:latin typeface="微软雅黑" panose="020B0503020204020204" charset="-122"/>
              <a:ea typeface="微软雅黑" panose="020B0503020204020204" charset="-122"/>
            </a:endParaRPr>
          </a:p>
          <a:p>
            <a:pPr>
              <a:lnSpc>
                <a:spcPct val="150000"/>
              </a:lnSpc>
            </a:pPr>
            <a:r>
              <a:rPr kumimoji="1" lang="en-GB" altLang="zh-CN" sz="1200" dirty="0">
                <a:solidFill>
                  <a:schemeClr val="tx1"/>
                </a:solidFill>
                <a:latin typeface="微软雅黑" panose="020B0503020204020204" charset="-122"/>
                <a:ea typeface="微软雅黑" panose="020B0503020204020204" charset="-122"/>
              </a:rPr>
              <a:t>https://</a:t>
            </a:r>
            <a:r>
              <a:rPr kumimoji="1" lang="en-GB" altLang="zh-CN" sz="1200" dirty="0" err="1">
                <a:solidFill>
                  <a:schemeClr val="tx1"/>
                </a:solidFill>
                <a:latin typeface="微软雅黑" panose="020B0503020204020204" charset="-122"/>
                <a:ea typeface="微软雅黑" panose="020B0503020204020204" charset="-122"/>
              </a:rPr>
              <a:t>kdocs.cn</a:t>
            </a:r>
            <a:r>
              <a:rPr kumimoji="1" lang="en-GB" altLang="zh-CN" sz="1200" dirty="0">
                <a:solidFill>
                  <a:schemeClr val="tx1"/>
                </a:solidFill>
                <a:latin typeface="微软雅黑" panose="020B0503020204020204" charset="-122"/>
                <a:ea typeface="微软雅黑" panose="020B0503020204020204" charset="-122"/>
              </a:rPr>
              <a:t>/l/</a:t>
            </a:r>
            <a:r>
              <a:rPr kumimoji="1" lang="en-GB" altLang="zh-CN" sz="1200" dirty="0" err="1">
                <a:solidFill>
                  <a:schemeClr val="tx1"/>
                </a:solidFill>
                <a:latin typeface="微软雅黑" panose="020B0503020204020204" charset="-122"/>
                <a:ea typeface="微软雅黑" panose="020B0503020204020204" charset="-122"/>
              </a:rPr>
              <a:t>cmEFkUWANiIJ</a:t>
            </a:r>
            <a:endParaRPr kumimoji="1" lang="en-US" altLang="zh-CN" sz="1200" dirty="0">
              <a:solidFill>
                <a:schemeClr val="tx1"/>
              </a:solidFill>
              <a:latin typeface="微软雅黑" panose="020B0503020204020204" charset="-122"/>
              <a:ea typeface="微软雅黑" panose="020B0503020204020204" charset="-122"/>
            </a:endParaRPr>
          </a:p>
        </p:txBody>
      </p:sp>
      <p:sp>
        <p:nvSpPr>
          <p:cNvPr id="5" name="TextBox 19"/>
          <p:cNvSpPr txBox="1"/>
          <p:nvPr/>
        </p:nvSpPr>
        <p:spPr>
          <a:xfrm>
            <a:off x="596261" y="1661740"/>
            <a:ext cx="1107996" cy="276999"/>
          </a:xfrm>
          <a:prstGeom prst="rect">
            <a:avLst/>
          </a:prstGeom>
          <a:noFill/>
        </p:spPr>
        <p:txBody>
          <a:bodyPr wrap="none" rtlCol="0">
            <a:spAutoFit/>
          </a:bodyPr>
          <a:lstStyle/>
          <a:p>
            <a:pPr algn="ctr"/>
            <a:r>
              <a:rPr lang="zh-CN" altLang="en-US" sz="1200" dirty="0">
                <a:latin typeface="Mont Heavy DEMO" panose="00000A00000000000000" pitchFamily="50" charset="0"/>
              </a:rPr>
              <a:t>资金管理模式</a:t>
            </a:r>
            <a:endParaRPr lang="en-US" sz="1200" dirty="0">
              <a:solidFill>
                <a:srgbClr val="FF0000"/>
              </a:solidFill>
              <a:latin typeface="Mont Heavy DEMO" panose="00000A00000000000000" pitchFamily="50" charset="0"/>
            </a:endParaRPr>
          </a:p>
        </p:txBody>
      </p:sp>
      <p:sp>
        <p:nvSpPr>
          <p:cNvPr id="6" name="文本框 5"/>
          <p:cNvSpPr txBox="1"/>
          <p:nvPr/>
        </p:nvSpPr>
        <p:spPr>
          <a:xfrm>
            <a:off x="1649393" y="1674644"/>
            <a:ext cx="5826807" cy="276999"/>
          </a:xfrm>
          <a:prstGeom prst="rect">
            <a:avLst/>
          </a:prstGeom>
          <a:noFill/>
        </p:spPr>
        <p:txBody>
          <a:bodyPr wrap="square" rtlCol="0">
            <a:spAutoFit/>
          </a:bodyPr>
          <a:lstStyle/>
          <a:p>
            <a:r>
              <a:rPr kumimoji="1" lang="zh-CN" altLang="en-US" sz="1200" dirty="0">
                <a:solidFill>
                  <a:srgbClr val="0A67FE"/>
                </a:solidFill>
              </a:rPr>
              <a:t>银行托管</a:t>
            </a:r>
            <a:endParaRPr kumimoji="1" lang="en-US" altLang="zh-CN" sz="1200" dirty="0">
              <a:solidFill>
                <a:srgbClr val="0A67FE"/>
              </a:solidFill>
            </a:endParaRPr>
          </a:p>
        </p:txBody>
      </p:sp>
      <p:sp>
        <p:nvSpPr>
          <p:cNvPr id="7" name="TextBox 19"/>
          <p:cNvSpPr txBox="1"/>
          <p:nvPr/>
        </p:nvSpPr>
        <p:spPr>
          <a:xfrm>
            <a:off x="596261" y="1200368"/>
            <a:ext cx="7849235" cy="368300"/>
          </a:xfrm>
          <a:prstGeom prst="rect">
            <a:avLst/>
          </a:prstGeom>
          <a:noFill/>
        </p:spPr>
        <p:txBody>
          <a:bodyPr wrap="none" rtlCol="0">
            <a:spAutoFit/>
          </a:bodyPr>
          <a:lstStyle/>
          <a:p>
            <a:pPr algn="l"/>
            <a:r>
              <a:rPr lang="en-US" altLang="zh-CN" dirty="0">
                <a:latin typeface="Mont Heavy DEMO" panose="00000A00000000000000" pitchFamily="50" charset="0"/>
                <a:sym typeface="+mn-ea"/>
              </a:rPr>
              <a:t>API</a:t>
            </a:r>
            <a:r>
              <a:rPr lang="zh-CN" altLang="en-US" dirty="0">
                <a:latin typeface="Mont Heavy DEMO" panose="00000A00000000000000" pitchFamily="50" charset="0"/>
                <a:sym typeface="+mn-ea"/>
              </a:rPr>
              <a:t>接入：提供丰富的接口</a:t>
            </a:r>
            <a:r>
              <a:rPr lang="zh-CN" altLang="en-US" dirty="0">
                <a:latin typeface="Mont Heavy DEMO" panose="00000A00000000000000" pitchFamily="50" charset="0"/>
              </a:rPr>
              <a:t>，根据客户业务场景及资金管理模式，按需接入。</a:t>
            </a:r>
            <a:endParaRPr lang="en-US" dirty="0">
              <a:solidFill>
                <a:srgbClr val="FF0000"/>
              </a:solidFill>
              <a:latin typeface="Mont Heavy DEMO" panose="00000A00000000000000" pitchFamily="50" charset="0"/>
            </a:endParaRPr>
          </a:p>
        </p:txBody>
      </p:sp>
      <p:sp>
        <p:nvSpPr>
          <p:cNvPr id="8"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9"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金小满</a:t>
            </a:r>
            <a:endParaRPr lang="zh-CN" altLang="en-US" dirty="0">
              <a:solidFill>
                <a:srgbClr val="0157E4"/>
              </a:solidFill>
            </a:endParaRPr>
          </a:p>
        </p:txBody>
      </p:sp>
      <p:pic>
        <p:nvPicPr>
          <p:cNvPr id="2" name="图片 1"/>
          <p:cNvPicPr>
            <a:picLocks noChangeAspect="1"/>
          </p:cNvPicPr>
          <p:nvPr/>
        </p:nvPicPr>
        <p:blipFill>
          <a:blip r:embed="rId1"/>
          <a:stretch>
            <a:fillRect/>
          </a:stretch>
        </p:blipFill>
        <p:spPr>
          <a:xfrm>
            <a:off x="5856" y="2282595"/>
            <a:ext cx="6472736" cy="3422580"/>
          </a:xfrm>
          <a:prstGeom prst="rect">
            <a:avLst/>
          </a:prstGeom>
          <a:ln>
            <a:noFill/>
          </a:ln>
          <a:effectLst>
            <a:outerShdw blurRad="292100" dist="139700" dir="2700000" algn="tl" rotWithShape="0">
              <a:srgbClr val="333333">
                <a:alpha val="65000"/>
              </a:srgbClr>
            </a:outerShdw>
          </a:effectLst>
        </p:spPr>
      </p:pic>
      <p:sp>
        <p:nvSpPr>
          <p:cNvPr id="4" name="Freeform 7"/>
          <p:cNvSpPr/>
          <p:nvPr/>
        </p:nvSpPr>
        <p:spPr bwMode="auto">
          <a:xfrm>
            <a:off x="4271152" y="2865820"/>
            <a:ext cx="1119704" cy="2717584"/>
          </a:xfrm>
          <a:custGeom>
            <a:avLst/>
            <a:gdLst>
              <a:gd name="T0" fmla="*/ 2 w 377"/>
              <a:gd name="T1" fmla="*/ 913 h 913"/>
              <a:gd name="T2" fmla="*/ 377 w 377"/>
              <a:gd name="T3" fmla="*/ 457 h 913"/>
              <a:gd name="T4" fmla="*/ 0 w 377"/>
              <a:gd name="T5" fmla="*/ 0 h 913"/>
            </a:gdLst>
            <a:ahLst/>
            <a:cxnLst>
              <a:cxn ang="0">
                <a:pos x="T0" y="T1"/>
              </a:cxn>
              <a:cxn ang="0">
                <a:pos x="T2" y="T3"/>
              </a:cxn>
              <a:cxn ang="0">
                <a:pos x="T4" y="T5"/>
              </a:cxn>
            </a:cxnLst>
            <a:rect l="0" t="0" r="r" b="b"/>
            <a:pathLst>
              <a:path w="377" h="913">
                <a:moveTo>
                  <a:pt x="2" y="913"/>
                </a:moveTo>
                <a:cubicBezTo>
                  <a:pt x="216" y="871"/>
                  <a:pt x="377" y="683"/>
                  <a:pt x="377" y="457"/>
                </a:cubicBezTo>
                <a:cubicBezTo>
                  <a:pt x="377" y="230"/>
                  <a:pt x="215" y="42"/>
                  <a:pt x="0" y="0"/>
                </a:cubicBezTo>
              </a:path>
            </a:pathLst>
          </a:custGeom>
          <a:noFill/>
          <a:ln w="38100" cap="flat">
            <a:solidFill>
              <a:schemeClr val="bg1"/>
            </a:solidFill>
            <a:prstDash val="solid"/>
            <a:miter lim="800000"/>
          </a:ln>
          <a:effectLst>
            <a:outerShdw blurRad="190500" dist="152400" dir="2700000" algn="tl" rotWithShape="0">
              <a:schemeClr val="accent2">
                <a:lumMod val="50000"/>
                <a:lumOff val="50000"/>
                <a:alpha val="30000"/>
              </a:scheme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5" name="Oval 9"/>
          <p:cNvSpPr>
            <a:spLocks noChangeArrowheads="1"/>
          </p:cNvSpPr>
          <p:nvPr/>
        </p:nvSpPr>
        <p:spPr bwMode="auto">
          <a:xfrm>
            <a:off x="5355215" y="1839671"/>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6" name="Oval 10"/>
          <p:cNvSpPr>
            <a:spLocks noChangeArrowheads="1"/>
          </p:cNvSpPr>
          <p:nvPr/>
        </p:nvSpPr>
        <p:spPr bwMode="auto">
          <a:xfrm>
            <a:off x="6327902" y="2714348"/>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7" name="Oval 11"/>
          <p:cNvSpPr>
            <a:spLocks noChangeArrowheads="1"/>
          </p:cNvSpPr>
          <p:nvPr/>
        </p:nvSpPr>
        <p:spPr bwMode="auto">
          <a:xfrm>
            <a:off x="7396152" y="3670700"/>
            <a:ext cx="1127129" cy="1127129"/>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 name="Oval 12"/>
          <p:cNvSpPr>
            <a:spLocks noChangeArrowheads="1"/>
          </p:cNvSpPr>
          <p:nvPr/>
        </p:nvSpPr>
        <p:spPr bwMode="auto">
          <a:xfrm>
            <a:off x="6304142" y="4601807"/>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9" name="Oval 13"/>
          <p:cNvSpPr>
            <a:spLocks noChangeArrowheads="1"/>
          </p:cNvSpPr>
          <p:nvPr/>
        </p:nvSpPr>
        <p:spPr bwMode="auto">
          <a:xfrm>
            <a:off x="5307694" y="5535883"/>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0" name="Freeform 25"/>
          <p:cNvSpPr>
            <a:spLocks noEditPoints="1"/>
          </p:cNvSpPr>
          <p:nvPr/>
        </p:nvSpPr>
        <p:spPr bwMode="auto">
          <a:xfrm>
            <a:off x="5678949" y="2130735"/>
            <a:ext cx="467781" cy="470751"/>
          </a:xfrm>
          <a:custGeom>
            <a:avLst/>
            <a:gdLst>
              <a:gd name="T0" fmla="*/ 147 w 157"/>
              <a:gd name="T1" fmla="*/ 118 h 158"/>
              <a:gd name="T2" fmla="*/ 119 w 157"/>
              <a:gd name="T3" fmla="*/ 37 h 158"/>
              <a:gd name="T4" fmla="*/ 109 w 157"/>
              <a:gd name="T5" fmla="*/ 118 h 158"/>
              <a:gd name="T6" fmla="*/ 68 w 157"/>
              <a:gd name="T7" fmla="*/ 53 h 158"/>
              <a:gd name="T8" fmla="*/ 88 w 157"/>
              <a:gd name="T9" fmla="*/ 42 h 158"/>
              <a:gd name="T10" fmla="*/ 74 w 157"/>
              <a:gd name="T11" fmla="*/ 52 h 158"/>
              <a:gd name="T12" fmla="*/ 157 w 157"/>
              <a:gd name="T13" fmla="*/ 35 h 158"/>
              <a:gd name="T14" fmla="*/ 119 w 157"/>
              <a:gd name="T15" fmla="*/ 32 h 158"/>
              <a:gd name="T16" fmla="*/ 146 w 157"/>
              <a:gd name="T17" fmla="*/ 128 h 158"/>
              <a:gd name="T18" fmla="*/ 5 w 157"/>
              <a:gd name="T19" fmla="*/ 36 h 158"/>
              <a:gd name="T20" fmla="*/ 38 w 157"/>
              <a:gd name="T21" fmla="*/ 27 h 158"/>
              <a:gd name="T22" fmla="*/ 10 w 157"/>
              <a:gd name="T23" fmla="*/ 133 h 158"/>
              <a:gd name="T24" fmla="*/ 51 w 157"/>
              <a:gd name="T25" fmla="*/ 143 h 158"/>
              <a:gd name="T26" fmla="*/ 119 w 157"/>
              <a:gd name="T27" fmla="*/ 154 h 158"/>
              <a:gd name="T28" fmla="*/ 96 w 157"/>
              <a:gd name="T29" fmla="*/ 133 h 158"/>
              <a:gd name="T30" fmla="*/ 71 w 157"/>
              <a:gd name="T31" fmla="*/ 133 h 158"/>
              <a:gd name="T32" fmla="*/ 71 w 157"/>
              <a:gd name="T33" fmla="*/ 133 h 158"/>
              <a:gd name="T34" fmla="*/ 51 w 157"/>
              <a:gd name="T35" fmla="*/ 148 h 158"/>
              <a:gd name="T36" fmla="*/ 71 w 157"/>
              <a:gd name="T37" fmla="*/ 18 h 158"/>
              <a:gd name="T38" fmla="*/ 120 w 157"/>
              <a:gd name="T39" fmla="*/ 14 h 158"/>
              <a:gd name="T40" fmla="*/ 117 w 157"/>
              <a:gd name="T41" fmla="*/ 7 h 158"/>
              <a:gd name="T42" fmla="*/ 61 w 157"/>
              <a:gd name="T43" fmla="*/ 20 h 158"/>
              <a:gd name="T44" fmla="*/ 126 w 157"/>
              <a:gd name="T45" fmla="*/ 6 h 158"/>
              <a:gd name="T46" fmla="*/ 126 w 157"/>
              <a:gd name="T47" fmla="*/ 6 h 158"/>
              <a:gd name="T48" fmla="*/ 76 w 157"/>
              <a:gd name="T49" fmla="*/ 14 h 158"/>
              <a:gd name="T50" fmla="*/ 53 w 157"/>
              <a:gd name="T51" fmla="*/ 26 h 158"/>
              <a:gd name="T52" fmla="*/ 68 w 157"/>
              <a:gd name="T53" fmla="*/ 102 h 158"/>
              <a:gd name="T54" fmla="*/ 107 w 157"/>
              <a:gd name="T55" fmla="*/ 72 h 158"/>
              <a:gd name="T56" fmla="*/ 80 w 157"/>
              <a:gd name="T57" fmla="*/ 77 h 158"/>
              <a:gd name="T58" fmla="*/ 59 w 157"/>
              <a:gd name="T59" fmla="*/ 66 h 158"/>
              <a:gd name="T60" fmla="*/ 55 w 157"/>
              <a:gd name="T61" fmla="*/ 72 h 158"/>
              <a:gd name="T62" fmla="*/ 63 w 157"/>
              <a:gd name="T63" fmla="*/ 115 h 158"/>
              <a:gd name="T64" fmla="*/ 89 w 157"/>
              <a:gd name="T65" fmla="*/ 113 h 158"/>
              <a:gd name="T66" fmla="*/ 96 w 157"/>
              <a:gd name="T67" fmla="*/ 108 h 158"/>
              <a:gd name="T68" fmla="*/ 65 w 157"/>
              <a:gd name="T69" fmla="*/ 103 h 158"/>
              <a:gd name="T70" fmla="*/ 96 w 157"/>
              <a:gd name="T71" fmla="*/ 97 h 158"/>
              <a:gd name="T72" fmla="*/ 91 w 157"/>
              <a:gd name="T73" fmla="*/ 97 h 158"/>
              <a:gd name="T74" fmla="*/ 98 w 157"/>
              <a:gd name="T75" fmla="*/ 115 h 158"/>
              <a:gd name="T76" fmla="*/ 71 w 157"/>
              <a:gd name="T77" fmla="*/ 113 h 158"/>
              <a:gd name="T78" fmla="*/ 71 w 157"/>
              <a:gd name="T79" fmla="*/ 113 h 158"/>
              <a:gd name="T80" fmla="*/ 58 w 157"/>
              <a:gd name="T81" fmla="*/ 118 h 158"/>
              <a:gd name="T82" fmla="*/ 38 w 157"/>
              <a:gd name="T83" fmla="*/ 37 h 158"/>
              <a:gd name="T84" fmla="*/ 14 w 157"/>
              <a:gd name="T85" fmla="*/ 123 h 158"/>
              <a:gd name="T86" fmla="*/ 94 w 157"/>
              <a:gd name="T87" fmla="*/ 37 h 158"/>
              <a:gd name="T88" fmla="*/ 114 w 157"/>
              <a:gd name="T89" fmla="*/ 53 h 158"/>
              <a:gd name="T90" fmla="*/ 107 w 157"/>
              <a:gd name="T91" fmla="*/ 52 h 158"/>
              <a:gd name="T92" fmla="*/ 109 w 157"/>
              <a:gd name="T93" fmla="*/ 50 h 158"/>
              <a:gd name="T94" fmla="*/ 43 w 157"/>
              <a:gd name="T95" fmla="*/ 47 h 158"/>
              <a:gd name="T96" fmla="*/ 58 w 157"/>
              <a:gd name="T97" fmla="*/ 5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58">
                <a:moveTo>
                  <a:pt x="109" y="118"/>
                </a:moveTo>
                <a:cubicBezTo>
                  <a:pt x="109" y="120"/>
                  <a:pt x="109" y="121"/>
                  <a:pt x="109" y="123"/>
                </a:cubicBezTo>
                <a:cubicBezTo>
                  <a:pt x="120" y="123"/>
                  <a:pt x="131" y="123"/>
                  <a:pt x="142" y="123"/>
                </a:cubicBezTo>
                <a:cubicBezTo>
                  <a:pt x="145" y="123"/>
                  <a:pt x="147" y="122"/>
                  <a:pt x="147" y="118"/>
                </a:cubicBezTo>
                <a:cubicBezTo>
                  <a:pt x="146" y="100"/>
                  <a:pt x="147" y="83"/>
                  <a:pt x="147" y="65"/>
                </a:cubicBezTo>
                <a:cubicBezTo>
                  <a:pt x="147" y="57"/>
                  <a:pt x="147" y="49"/>
                  <a:pt x="146" y="41"/>
                </a:cubicBezTo>
                <a:cubicBezTo>
                  <a:pt x="146" y="40"/>
                  <a:pt x="145" y="37"/>
                  <a:pt x="144" y="37"/>
                </a:cubicBezTo>
                <a:cubicBezTo>
                  <a:pt x="136" y="37"/>
                  <a:pt x="127" y="37"/>
                  <a:pt x="119" y="37"/>
                </a:cubicBezTo>
                <a:cubicBezTo>
                  <a:pt x="119" y="39"/>
                  <a:pt x="119" y="40"/>
                  <a:pt x="119" y="42"/>
                </a:cubicBezTo>
                <a:cubicBezTo>
                  <a:pt x="126" y="42"/>
                  <a:pt x="134" y="42"/>
                  <a:pt x="141" y="42"/>
                </a:cubicBezTo>
                <a:cubicBezTo>
                  <a:pt x="141" y="67"/>
                  <a:pt x="141" y="92"/>
                  <a:pt x="141" y="118"/>
                </a:cubicBezTo>
                <a:cubicBezTo>
                  <a:pt x="130" y="118"/>
                  <a:pt x="120" y="118"/>
                  <a:pt x="109" y="118"/>
                </a:cubicBezTo>
                <a:close/>
                <a:moveTo>
                  <a:pt x="85" y="27"/>
                </a:moveTo>
                <a:cubicBezTo>
                  <a:pt x="80" y="27"/>
                  <a:pt x="76" y="27"/>
                  <a:pt x="72" y="27"/>
                </a:cubicBezTo>
                <a:cubicBezTo>
                  <a:pt x="69" y="27"/>
                  <a:pt x="68" y="28"/>
                  <a:pt x="68" y="30"/>
                </a:cubicBezTo>
                <a:cubicBezTo>
                  <a:pt x="68" y="38"/>
                  <a:pt x="68" y="46"/>
                  <a:pt x="68" y="53"/>
                </a:cubicBezTo>
                <a:cubicBezTo>
                  <a:pt x="68" y="56"/>
                  <a:pt x="69" y="57"/>
                  <a:pt x="72" y="57"/>
                </a:cubicBezTo>
                <a:cubicBezTo>
                  <a:pt x="76" y="57"/>
                  <a:pt x="80" y="57"/>
                  <a:pt x="85" y="57"/>
                </a:cubicBezTo>
                <a:cubicBezTo>
                  <a:pt x="87" y="57"/>
                  <a:pt x="89" y="56"/>
                  <a:pt x="88" y="53"/>
                </a:cubicBezTo>
                <a:cubicBezTo>
                  <a:pt x="88" y="49"/>
                  <a:pt x="88" y="46"/>
                  <a:pt x="88" y="42"/>
                </a:cubicBezTo>
                <a:cubicBezTo>
                  <a:pt x="88" y="38"/>
                  <a:pt x="88" y="34"/>
                  <a:pt x="88" y="31"/>
                </a:cubicBezTo>
                <a:cubicBezTo>
                  <a:pt x="89" y="28"/>
                  <a:pt x="87" y="27"/>
                  <a:pt x="85" y="27"/>
                </a:cubicBezTo>
                <a:close/>
                <a:moveTo>
                  <a:pt x="83" y="52"/>
                </a:moveTo>
                <a:cubicBezTo>
                  <a:pt x="80" y="52"/>
                  <a:pt x="77" y="52"/>
                  <a:pt x="74" y="52"/>
                </a:cubicBezTo>
                <a:cubicBezTo>
                  <a:pt x="74" y="45"/>
                  <a:pt x="74" y="39"/>
                  <a:pt x="74" y="32"/>
                </a:cubicBezTo>
                <a:cubicBezTo>
                  <a:pt x="77" y="32"/>
                  <a:pt x="80" y="32"/>
                  <a:pt x="83" y="32"/>
                </a:cubicBezTo>
                <a:cubicBezTo>
                  <a:pt x="83" y="39"/>
                  <a:pt x="83" y="45"/>
                  <a:pt x="83" y="52"/>
                </a:cubicBezTo>
                <a:close/>
                <a:moveTo>
                  <a:pt x="157" y="35"/>
                </a:moveTo>
                <a:cubicBezTo>
                  <a:pt x="157" y="30"/>
                  <a:pt x="154" y="27"/>
                  <a:pt x="148" y="27"/>
                </a:cubicBezTo>
                <a:cubicBezTo>
                  <a:pt x="141" y="27"/>
                  <a:pt x="133" y="27"/>
                  <a:pt x="126" y="27"/>
                </a:cubicBezTo>
                <a:cubicBezTo>
                  <a:pt x="124" y="27"/>
                  <a:pt x="121" y="27"/>
                  <a:pt x="119" y="27"/>
                </a:cubicBezTo>
                <a:cubicBezTo>
                  <a:pt x="119" y="28"/>
                  <a:pt x="119" y="30"/>
                  <a:pt x="119" y="32"/>
                </a:cubicBezTo>
                <a:cubicBezTo>
                  <a:pt x="128" y="32"/>
                  <a:pt x="137" y="32"/>
                  <a:pt x="146" y="32"/>
                </a:cubicBezTo>
                <a:cubicBezTo>
                  <a:pt x="152" y="32"/>
                  <a:pt x="152" y="32"/>
                  <a:pt x="152" y="37"/>
                </a:cubicBezTo>
                <a:cubicBezTo>
                  <a:pt x="152" y="65"/>
                  <a:pt x="152" y="94"/>
                  <a:pt x="152" y="122"/>
                </a:cubicBezTo>
                <a:cubicBezTo>
                  <a:pt x="152" y="128"/>
                  <a:pt x="152" y="128"/>
                  <a:pt x="146" y="128"/>
                </a:cubicBezTo>
                <a:cubicBezTo>
                  <a:pt x="109" y="128"/>
                  <a:pt x="72" y="128"/>
                  <a:pt x="35" y="128"/>
                </a:cubicBezTo>
                <a:cubicBezTo>
                  <a:pt x="26" y="128"/>
                  <a:pt x="18" y="128"/>
                  <a:pt x="9" y="128"/>
                </a:cubicBezTo>
                <a:cubicBezTo>
                  <a:pt x="6" y="128"/>
                  <a:pt x="5" y="127"/>
                  <a:pt x="5" y="124"/>
                </a:cubicBezTo>
                <a:cubicBezTo>
                  <a:pt x="5" y="94"/>
                  <a:pt x="5" y="65"/>
                  <a:pt x="5" y="36"/>
                </a:cubicBezTo>
                <a:cubicBezTo>
                  <a:pt x="5" y="33"/>
                  <a:pt x="6" y="32"/>
                  <a:pt x="9" y="32"/>
                </a:cubicBezTo>
                <a:cubicBezTo>
                  <a:pt x="17" y="32"/>
                  <a:pt x="25" y="32"/>
                  <a:pt x="33" y="32"/>
                </a:cubicBezTo>
                <a:cubicBezTo>
                  <a:pt x="35" y="32"/>
                  <a:pt x="36" y="32"/>
                  <a:pt x="38" y="32"/>
                </a:cubicBezTo>
                <a:cubicBezTo>
                  <a:pt x="38" y="30"/>
                  <a:pt x="38" y="28"/>
                  <a:pt x="38" y="27"/>
                </a:cubicBezTo>
                <a:cubicBezTo>
                  <a:pt x="28" y="27"/>
                  <a:pt x="19" y="27"/>
                  <a:pt x="10" y="27"/>
                </a:cubicBezTo>
                <a:cubicBezTo>
                  <a:pt x="2" y="27"/>
                  <a:pt x="0" y="29"/>
                  <a:pt x="0" y="37"/>
                </a:cubicBezTo>
                <a:cubicBezTo>
                  <a:pt x="0" y="65"/>
                  <a:pt x="0" y="94"/>
                  <a:pt x="0" y="123"/>
                </a:cubicBezTo>
                <a:cubicBezTo>
                  <a:pt x="0" y="130"/>
                  <a:pt x="2" y="133"/>
                  <a:pt x="10" y="133"/>
                </a:cubicBezTo>
                <a:cubicBezTo>
                  <a:pt x="27" y="133"/>
                  <a:pt x="44" y="133"/>
                  <a:pt x="61" y="133"/>
                </a:cubicBezTo>
                <a:cubicBezTo>
                  <a:pt x="62" y="133"/>
                  <a:pt x="64" y="133"/>
                  <a:pt x="65" y="133"/>
                </a:cubicBezTo>
                <a:cubicBezTo>
                  <a:pt x="65" y="137"/>
                  <a:pt x="65" y="140"/>
                  <a:pt x="65" y="143"/>
                </a:cubicBezTo>
                <a:cubicBezTo>
                  <a:pt x="60" y="143"/>
                  <a:pt x="55" y="143"/>
                  <a:pt x="51" y="143"/>
                </a:cubicBezTo>
                <a:cubicBezTo>
                  <a:pt x="44" y="143"/>
                  <a:pt x="39" y="148"/>
                  <a:pt x="38" y="154"/>
                </a:cubicBezTo>
                <a:cubicBezTo>
                  <a:pt x="38" y="156"/>
                  <a:pt x="38" y="158"/>
                  <a:pt x="42" y="158"/>
                </a:cubicBezTo>
                <a:cubicBezTo>
                  <a:pt x="66" y="158"/>
                  <a:pt x="91" y="158"/>
                  <a:pt x="115" y="158"/>
                </a:cubicBezTo>
                <a:cubicBezTo>
                  <a:pt x="118" y="158"/>
                  <a:pt x="119" y="156"/>
                  <a:pt x="119" y="154"/>
                </a:cubicBezTo>
                <a:cubicBezTo>
                  <a:pt x="118" y="147"/>
                  <a:pt x="112" y="143"/>
                  <a:pt x="106" y="143"/>
                </a:cubicBezTo>
                <a:cubicBezTo>
                  <a:pt x="101" y="143"/>
                  <a:pt x="96" y="143"/>
                  <a:pt x="91" y="143"/>
                </a:cubicBezTo>
                <a:cubicBezTo>
                  <a:pt x="91" y="139"/>
                  <a:pt x="91" y="136"/>
                  <a:pt x="91" y="133"/>
                </a:cubicBezTo>
                <a:cubicBezTo>
                  <a:pt x="93" y="133"/>
                  <a:pt x="95" y="133"/>
                  <a:pt x="96" y="133"/>
                </a:cubicBezTo>
                <a:cubicBezTo>
                  <a:pt x="113" y="133"/>
                  <a:pt x="130" y="133"/>
                  <a:pt x="147" y="133"/>
                </a:cubicBezTo>
                <a:cubicBezTo>
                  <a:pt x="154" y="133"/>
                  <a:pt x="157" y="130"/>
                  <a:pt x="157" y="124"/>
                </a:cubicBezTo>
                <a:cubicBezTo>
                  <a:pt x="157" y="94"/>
                  <a:pt x="157" y="65"/>
                  <a:pt x="157" y="35"/>
                </a:cubicBezTo>
                <a:close/>
                <a:moveTo>
                  <a:pt x="71" y="133"/>
                </a:moveTo>
                <a:cubicBezTo>
                  <a:pt x="76" y="133"/>
                  <a:pt x="81" y="133"/>
                  <a:pt x="86" y="133"/>
                </a:cubicBezTo>
                <a:cubicBezTo>
                  <a:pt x="86" y="136"/>
                  <a:pt x="86" y="139"/>
                  <a:pt x="86" y="143"/>
                </a:cubicBezTo>
                <a:cubicBezTo>
                  <a:pt x="81" y="143"/>
                  <a:pt x="76" y="143"/>
                  <a:pt x="71" y="143"/>
                </a:cubicBezTo>
                <a:cubicBezTo>
                  <a:pt x="71" y="140"/>
                  <a:pt x="71" y="137"/>
                  <a:pt x="71" y="133"/>
                </a:cubicBezTo>
                <a:close/>
                <a:moveTo>
                  <a:pt x="105" y="148"/>
                </a:moveTo>
                <a:cubicBezTo>
                  <a:pt x="109" y="148"/>
                  <a:pt x="111" y="149"/>
                  <a:pt x="113" y="153"/>
                </a:cubicBezTo>
                <a:cubicBezTo>
                  <a:pt x="90" y="153"/>
                  <a:pt x="67" y="153"/>
                  <a:pt x="44" y="153"/>
                </a:cubicBezTo>
                <a:cubicBezTo>
                  <a:pt x="45" y="149"/>
                  <a:pt x="48" y="148"/>
                  <a:pt x="51" y="148"/>
                </a:cubicBezTo>
                <a:cubicBezTo>
                  <a:pt x="69" y="148"/>
                  <a:pt x="87" y="148"/>
                  <a:pt x="105" y="148"/>
                </a:cubicBezTo>
                <a:close/>
                <a:moveTo>
                  <a:pt x="48" y="30"/>
                </a:moveTo>
                <a:cubicBezTo>
                  <a:pt x="52" y="33"/>
                  <a:pt x="56" y="32"/>
                  <a:pt x="59" y="29"/>
                </a:cubicBezTo>
                <a:cubicBezTo>
                  <a:pt x="63" y="25"/>
                  <a:pt x="67" y="21"/>
                  <a:pt x="71" y="18"/>
                </a:cubicBezTo>
                <a:cubicBezTo>
                  <a:pt x="78" y="24"/>
                  <a:pt x="82" y="23"/>
                  <a:pt x="86" y="15"/>
                </a:cubicBezTo>
                <a:cubicBezTo>
                  <a:pt x="86" y="14"/>
                  <a:pt x="88" y="14"/>
                  <a:pt x="89" y="14"/>
                </a:cubicBezTo>
                <a:cubicBezTo>
                  <a:pt x="98" y="13"/>
                  <a:pt x="107" y="12"/>
                  <a:pt x="116" y="12"/>
                </a:cubicBezTo>
                <a:cubicBezTo>
                  <a:pt x="118" y="12"/>
                  <a:pt x="119" y="13"/>
                  <a:pt x="120" y="14"/>
                </a:cubicBezTo>
                <a:cubicBezTo>
                  <a:pt x="124" y="17"/>
                  <a:pt x="129" y="18"/>
                  <a:pt x="132" y="14"/>
                </a:cubicBezTo>
                <a:cubicBezTo>
                  <a:pt x="135" y="11"/>
                  <a:pt x="135" y="6"/>
                  <a:pt x="131" y="3"/>
                </a:cubicBezTo>
                <a:cubicBezTo>
                  <a:pt x="128" y="0"/>
                  <a:pt x="124" y="1"/>
                  <a:pt x="120" y="4"/>
                </a:cubicBezTo>
                <a:cubicBezTo>
                  <a:pt x="119" y="5"/>
                  <a:pt x="118" y="7"/>
                  <a:pt x="117" y="7"/>
                </a:cubicBezTo>
                <a:cubicBezTo>
                  <a:pt x="107" y="7"/>
                  <a:pt x="96" y="8"/>
                  <a:pt x="86" y="9"/>
                </a:cubicBezTo>
                <a:cubicBezTo>
                  <a:pt x="85" y="9"/>
                  <a:pt x="83" y="8"/>
                  <a:pt x="82" y="7"/>
                </a:cubicBezTo>
                <a:cubicBezTo>
                  <a:pt x="78" y="6"/>
                  <a:pt x="75" y="6"/>
                  <a:pt x="73" y="9"/>
                </a:cubicBezTo>
                <a:cubicBezTo>
                  <a:pt x="69" y="13"/>
                  <a:pt x="65" y="17"/>
                  <a:pt x="61" y="20"/>
                </a:cubicBezTo>
                <a:cubicBezTo>
                  <a:pt x="59" y="19"/>
                  <a:pt x="58" y="18"/>
                  <a:pt x="57" y="18"/>
                </a:cubicBezTo>
                <a:cubicBezTo>
                  <a:pt x="54" y="16"/>
                  <a:pt x="49" y="17"/>
                  <a:pt x="47" y="20"/>
                </a:cubicBezTo>
                <a:cubicBezTo>
                  <a:pt x="45" y="23"/>
                  <a:pt x="45" y="28"/>
                  <a:pt x="48" y="30"/>
                </a:cubicBezTo>
                <a:close/>
                <a:moveTo>
                  <a:pt x="126" y="6"/>
                </a:moveTo>
                <a:cubicBezTo>
                  <a:pt x="128" y="7"/>
                  <a:pt x="129" y="8"/>
                  <a:pt x="129" y="9"/>
                </a:cubicBezTo>
                <a:cubicBezTo>
                  <a:pt x="128" y="10"/>
                  <a:pt x="127" y="11"/>
                  <a:pt x="126" y="11"/>
                </a:cubicBezTo>
                <a:cubicBezTo>
                  <a:pt x="126" y="11"/>
                  <a:pt x="124" y="10"/>
                  <a:pt x="124" y="9"/>
                </a:cubicBezTo>
                <a:cubicBezTo>
                  <a:pt x="124" y="8"/>
                  <a:pt x="125" y="7"/>
                  <a:pt x="126" y="6"/>
                </a:cubicBezTo>
                <a:close/>
                <a:moveTo>
                  <a:pt x="79" y="11"/>
                </a:moveTo>
                <a:cubicBezTo>
                  <a:pt x="80" y="12"/>
                  <a:pt x="81" y="13"/>
                  <a:pt x="81" y="14"/>
                </a:cubicBezTo>
                <a:cubicBezTo>
                  <a:pt x="80" y="15"/>
                  <a:pt x="79" y="16"/>
                  <a:pt x="78" y="16"/>
                </a:cubicBezTo>
                <a:cubicBezTo>
                  <a:pt x="77" y="16"/>
                  <a:pt x="76" y="15"/>
                  <a:pt x="76" y="14"/>
                </a:cubicBezTo>
                <a:cubicBezTo>
                  <a:pt x="76" y="13"/>
                  <a:pt x="77" y="12"/>
                  <a:pt x="79" y="11"/>
                </a:cubicBezTo>
                <a:close/>
                <a:moveTo>
                  <a:pt x="53" y="22"/>
                </a:moveTo>
                <a:cubicBezTo>
                  <a:pt x="54" y="22"/>
                  <a:pt x="55" y="23"/>
                  <a:pt x="57" y="24"/>
                </a:cubicBezTo>
                <a:cubicBezTo>
                  <a:pt x="55" y="25"/>
                  <a:pt x="54" y="26"/>
                  <a:pt x="53" y="26"/>
                </a:cubicBezTo>
                <a:cubicBezTo>
                  <a:pt x="52" y="26"/>
                  <a:pt x="51" y="25"/>
                  <a:pt x="51" y="24"/>
                </a:cubicBezTo>
                <a:cubicBezTo>
                  <a:pt x="51" y="24"/>
                  <a:pt x="52" y="22"/>
                  <a:pt x="53" y="22"/>
                </a:cubicBezTo>
                <a:close/>
                <a:moveTo>
                  <a:pt x="65" y="103"/>
                </a:moveTo>
                <a:cubicBezTo>
                  <a:pt x="66" y="102"/>
                  <a:pt x="67" y="102"/>
                  <a:pt x="68" y="102"/>
                </a:cubicBezTo>
                <a:cubicBezTo>
                  <a:pt x="78" y="102"/>
                  <a:pt x="89" y="102"/>
                  <a:pt x="99" y="103"/>
                </a:cubicBezTo>
                <a:cubicBezTo>
                  <a:pt x="102" y="103"/>
                  <a:pt x="103" y="102"/>
                  <a:pt x="104" y="99"/>
                </a:cubicBezTo>
                <a:cubicBezTo>
                  <a:pt x="106" y="92"/>
                  <a:pt x="109" y="84"/>
                  <a:pt x="111" y="77"/>
                </a:cubicBezTo>
                <a:cubicBezTo>
                  <a:pt x="112" y="73"/>
                  <a:pt x="111" y="72"/>
                  <a:pt x="107" y="72"/>
                </a:cubicBezTo>
                <a:cubicBezTo>
                  <a:pt x="102" y="72"/>
                  <a:pt x="97" y="72"/>
                  <a:pt x="91" y="72"/>
                </a:cubicBezTo>
                <a:cubicBezTo>
                  <a:pt x="84" y="72"/>
                  <a:pt x="76" y="72"/>
                  <a:pt x="68" y="72"/>
                </a:cubicBezTo>
                <a:cubicBezTo>
                  <a:pt x="68" y="74"/>
                  <a:pt x="68" y="75"/>
                  <a:pt x="68" y="77"/>
                </a:cubicBezTo>
                <a:cubicBezTo>
                  <a:pt x="73" y="77"/>
                  <a:pt x="77" y="77"/>
                  <a:pt x="80" y="77"/>
                </a:cubicBezTo>
                <a:cubicBezTo>
                  <a:pt x="80" y="84"/>
                  <a:pt x="80" y="91"/>
                  <a:pt x="80" y="97"/>
                </a:cubicBezTo>
                <a:cubicBezTo>
                  <a:pt x="77" y="97"/>
                  <a:pt x="74" y="97"/>
                  <a:pt x="71" y="98"/>
                </a:cubicBezTo>
                <a:cubicBezTo>
                  <a:pt x="68" y="98"/>
                  <a:pt x="67" y="97"/>
                  <a:pt x="67" y="94"/>
                </a:cubicBezTo>
                <a:cubicBezTo>
                  <a:pt x="64" y="85"/>
                  <a:pt x="61" y="75"/>
                  <a:pt x="59" y="66"/>
                </a:cubicBezTo>
                <a:cubicBezTo>
                  <a:pt x="58" y="65"/>
                  <a:pt x="57" y="63"/>
                  <a:pt x="55" y="62"/>
                </a:cubicBezTo>
                <a:cubicBezTo>
                  <a:pt x="53" y="62"/>
                  <a:pt x="51" y="62"/>
                  <a:pt x="48" y="62"/>
                </a:cubicBezTo>
                <a:cubicBezTo>
                  <a:pt x="48" y="64"/>
                  <a:pt x="48" y="65"/>
                  <a:pt x="48" y="67"/>
                </a:cubicBezTo>
                <a:cubicBezTo>
                  <a:pt x="54" y="67"/>
                  <a:pt x="54" y="67"/>
                  <a:pt x="55" y="72"/>
                </a:cubicBezTo>
                <a:cubicBezTo>
                  <a:pt x="57" y="80"/>
                  <a:pt x="59" y="87"/>
                  <a:pt x="62" y="95"/>
                </a:cubicBezTo>
                <a:cubicBezTo>
                  <a:pt x="62" y="97"/>
                  <a:pt x="62" y="98"/>
                  <a:pt x="60" y="100"/>
                </a:cubicBezTo>
                <a:cubicBezTo>
                  <a:pt x="57" y="103"/>
                  <a:pt x="57" y="108"/>
                  <a:pt x="61" y="111"/>
                </a:cubicBezTo>
                <a:cubicBezTo>
                  <a:pt x="63" y="112"/>
                  <a:pt x="63" y="113"/>
                  <a:pt x="63" y="115"/>
                </a:cubicBezTo>
                <a:cubicBezTo>
                  <a:pt x="63" y="119"/>
                  <a:pt x="66" y="122"/>
                  <a:pt x="70" y="123"/>
                </a:cubicBezTo>
                <a:cubicBezTo>
                  <a:pt x="74" y="123"/>
                  <a:pt x="78" y="120"/>
                  <a:pt x="78" y="116"/>
                </a:cubicBezTo>
                <a:cubicBezTo>
                  <a:pt x="78" y="115"/>
                  <a:pt x="78" y="114"/>
                  <a:pt x="79" y="113"/>
                </a:cubicBezTo>
                <a:cubicBezTo>
                  <a:pt x="82" y="113"/>
                  <a:pt x="85" y="113"/>
                  <a:pt x="89" y="113"/>
                </a:cubicBezTo>
                <a:cubicBezTo>
                  <a:pt x="89" y="114"/>
                  <a:pt x="88" y="114"/>
                  <a:pt x="89" y="115"/>
                </a:cubicBezTo>
                <a:cubicBezTo>
                  <a:pt x="89" y="120"/>
                  <a:pt x="92" y="123"/>
                  <a:pt x="96" y="123"/>
                </a:cubicBezTo>
                <a:cubicBezTo>
                  <a:pt x="100" y="123"/>
                  <a:pt x="103" y="119"/>
                  <a:pt x="104" y="115"/>
                </a:cubicBezTo>
                <a:cubicBezTo>
                  <a:pt x="104" y="111"/>
                  <a:pt x="101" y="108"/>
                  <a:pt x="96" y="108"/>
                </a:cubicBezTo>
                <a:cubicBezTo>
                  <a:pt x="93" y="107"/>
                  <a:pt x="91" y="108"/>
                  <a:pt x="89" y="107"/>
                </a:cubicBezTo>
                <a:cubicBezTo>
                  <a:pt x="81" y="107"/>
                  <a:pt x="74" y="108"/>
                  <a:pt x="67" y="107"/>
                </a:cubicBezTo>
                <a:cubicBezTo>
                  <a:pt x="65" y="107"/>
                  <a:pt x="64" y="106"/>
                  <a:pt x="63" y="106"/>
                </a:cubicBezTo>
                <a:cubicBezTo>
                  <a:pt x="63" y="105"/>
                  <a:pt x="64" y="103"/>
                  <a:pt x="65" y="103"/>
                </a:cubicBezTo>
                <a:close/>
                <a:moveTo>
                  <a:pt x="98" y="77"/>
                </a:moveTo>
                <a:cubicBezTo>
                  <a:pt x="101" y="77"/>
                  <a:pt x="103" y="77"/>
                  <a:pt x="105" y="77"/>
                </a:cubicBezTo>
                <a:cubicBezTo>
                  <a:pt x="103" y="84"/>
                  <a:pt x="101" y="91"/>
                  <a:pt x="99" y="97"/>
                </a:cubicBezTo>
                <a:cubicBezTo>
                  <a:pt x="99" y="97"/>
                  <a:pt x="97" y="97"/>
                  <a:pt x="96" y="97"/>
                </a:cubicBezTo>
                <a:cubicBezTo>
                  <a:pt x="97" y="91"/>
                  <a:pt x="98" y="84"/>
                  <a:pt x="98" y="77"/>
                </a:cubicBezTo>
                <a:close/>
                <a:moveTo>
                  <a:pt x="86" y="78"/>
                </a:moveTo>
                <a:cubicBezTo>
                  <a:pt x="88" y="78"/>
                  <a:pt x="90" y="78"/>
                  <a:pt x="93" y="78"/>
                </a:cubicBezTo>
                <a:cubicBezTo>
                  <a:pt x="93" y="84"/>
                  <a:pt x="92" y="91"/>
                  <a:pt x="91" y="97"/>
                </a:cubicBezTo>
                <a:cubicBezTo>
                  <a:pt x="89" y="97"/>
                  <a:pt x="88" y="97"/>
                  <a:pt x="86" y="97"/>
                </a:cubicBezTo>
                <a:cubicBezTo>
                  <a:pt x="86" y="91"/>
                  <a:pt x="86" y="84"/>
                  <a:pt x="86" y="78"/>
                </a:cubicBezTo>
                <a:close/>
                <a:moveTo>
                  <a:pt x="96" y="113"/>
                </a:moveTo>
                <a:cubicBezTo>
                  <a:pt x="97" y="113"/>
                  <a:pt x="98" y="114"/>
                  <a:pt x="98" y="115"/>
                </a:cubicBezTo>
                <a:cubicBezTo>
                  <a:pt x="98" y="116"/>
                  <a:pt x="97" y="117"/>
                  <a:pt x="96" y="119"/>
                </a:cubicBezTo>
                <a:cubicBezTo>
                  <a:pt x="95" y="117"/>
                  <a:pt x="94" y="116"/>
                  <a:pt x="94" y="116"/>
                </a:cubicBezTo>
                <a:cubicBezTo>
                  <a:pt x="94" y="115"/>
                  <a:pt x="95" y="113"/>
                  <a:pt x="96" y="113"/>
                </a:cubicBezTo>
                <a:close/>
                <a:moveTo>
                  <a:pt x="71" y="113"/>
                </a:moveTo>
                <a:cubicBezTo>
                  <a:pt x="72" y="113"/>
                  <a:pt x="73" y="114"/>
                  <a:pt x="74" y="115"/>
                </a:cubicBezTo>
                <a:cubicBezTo>
                  <a:pt x="73" y="116"/>
                  <a:pt x="71" y="117"/>
                  <a:pt x="70" y="117"/>
                </a:cubicBezTo>
                <a:cubicBezTo>
                  <a:pt x="70" y="117"/>
                  <a:pt x="68" y="116"/>
                  <a:pt x="69" y="115"/>
                </a:cubicBezTo>
                <a:cubicBezTo>
                  <a:pt x="69" y="114"/>
                  <a:pt x="70" y="113"/>
                  <a:pt x="71" y="113"/>
                </a:cubicBezTo>
                <a:close/>
                <a:moveTo>
                  <a:pt x="14" y="123"/>
                </a:moveTo>
                <a:cubicBezTo>
                  <a:pt x="28" y="123"/>
                  <a:pt x="42" y="123"/>
                  <a:pt x="56" y="123"/>
                </a:cubicBezTo>
                <a:cubicBezTo>
                  <a:pt x="56" y="123"/>
                  <a:pt x="57" y="122"/>
                  <a:pt x="58" y="122"/>
                </a:cubicBezTo>
                <a:cubicBezTo>
                  <a:pt x="58" y="121"/>
                  <a:pt x="58" y="119"/>
                  <a:pt x="58" y="118"/>
                </a:cubicBezTo>
                <a:cubicBezTo>
                  <a:pt x="44" y="118"/>
                  <a:pt x="30" y="118"/>
                  <a:pt x="16" y="118"/>
                </a:cubicBezTo>
                <a:cubicBezTo>
                  <a:pt x="16" y="92"/>
                  <a:pt x="16" y="67"/>
                  <a:pt x="16" y="42"/>
                </a:cubicBezTo>
                <a:cubicBezTo>
                  <a:pt x="23" y="42"/>
                  <a:pt x="30" y="42"/>
                  <a:pt x="38" y="42"/>
                </a:cubicBezTo>
                <a:cubicBezTo>
                  <a:pt x="38" y="40"/>
                  <a:pt x="38" y="39"/>
                  <a:pt x="38" y="37"/>
                </a:cubicBezTo>
                <a:cubicBezTo>
                  <a:pt x="30" y="37"/>
                  <a:pt x="22" y="37"/>
                  <a:pt x="14" y="37"/>
                </a:cubicBezTo>
                <a:cubicBezTo>
                  <a:pt x="11" y="37"/>
                  <a:pt x="10" y="38"/>
                  <a:pt x="10" y="41"/>
                </a:cubicBezTo>
                <a:cubicBezTo>
                  <a:pt x="10" y="67"/>
                  <a:pt x="10" y="93"/>
                  <a:pt x="10" y="118"/>
                </a:cubicBezTo>
                <a:cubicBezTo>
                  <a:pt x="10" y="121"/>
                  <a:pt x="11" y="123"/>
                  <a:pt x="14" y="123"/>
                </a:cubicBezTo>
                <a:close/>
                <a:moveTo>
                  <a:pt x="110" y="17"/>
                </a:moveTo>
                <a:cubicBezTo>
                  <a:pt x="106" y="17"/>
                  <a:pt x="102" y="17"/>
                  <a:pt x="98" y="17"/>
                </a:cubicBezTo>
                <a:cubicBezTo>
                  <a:pt x="94" y="16"/>
                  <a:pt x="93" y="18"/>
                  <a:pt x="94" y="21"/>
                </a:cubicBezTo>
                <a:cubicBezTo>
                  <a:pt x="94" y="26"/>
                  <a:pt x="94" y="31"/>
                  <a:pt x="94" y="37"/>
                </a:cubicBezTo>
                <a:cubicBezTo>
                  <a:pt x="94" y="42"/>
                  <a:pt x="94" y="47"/>
                  <a:pt x="94" y="53"/>
                </a:cubicBezTo>
                <a:cubicBezTo>
                  <a:pt x="93" y="56"/>
                  <a:pt x="95" y="57"/>
                  <a:pt x="98" y="57"/>
                </a:cubicBezTo>
                <a:cubicBezTo>
                  <a:pt x="102" y="57"/>
                  <a:pt x="105" y="57"/>
                  <a:pt x="109" y="57"/>
                </a:cubicBezTo>
                <a:cubicBezTo>
                  <a:pt x="112" y="57"/>
                  <a:pt x="114" y="56"/>
                  <a:pt x="114" y="53"/>
                </a:cubicBezTo>
                <a:cubicBezTo>
                  <a:pt x="114" y="42"/>
                  <a:pt x="114" y="31"/>
                  <a:pt x="114" y="21"/>
                </a:cubicBezTo>
                <a:cubicBezTo>
                  <a:pt x="114" y="18"/>
                  <a:pt x="113" y="16"/>
                  <a:pt x="110" y="17"/>
                </a:cubicBezTo>
                <a:close/>
                <a:moveTo>
                  <a:pt x="109" y="50"/>
                </a:moveTo>
                <a:cubicBezTo>
                  <a:pt x="109" y="51"/>
                  <a:pt x="107" y="52"/>
                  <a:pt x="107" y="52"/>
                </a:cubicBezTo>
                <a:cubicBezTo>
                  <a:pt x="104" y="52"/>
                  <a:pt x="101" y="52"/>
                  <a:pt x="99" y="52"/>
                </a:cubicBezTo>
                <a:cubicBezTo>
                  <a:pt x="99" y="42"/>
                  <a:pt x="99" y="32"/>
                  <a:pt x="99" y="22"/>
                </a:cubicBezTo>
                <a:cubicBezTo>
                  <a:pt x="102" y="22"/>
                  <a:pt x="105" y="22"/>
                  <a:pt x="109" y="22"/>
                </a:cubicBezTo>
                <a:cubicBezTo>
                  <a:pt x="109" y="31"/>
                  <a:pt x="109" y="41"/>
                  <a:pt x="109" y="50"/>
                </a:cubicBezTo>
                <a:close/>
                <a:moveTo>
                  <a:pt x="53" y="57"/>
                </a:moveTo>
                <a:cubicBezTo>
                  <a:pt x="65" y="57"/>
                  <a:pt x="63" y="58"/>
                  <a:pt x="63" y="47"/>
                </a:cubicBezTo>
                <a:cubicBezTo>
                  <a:pt x="63" y="35"/>
                  <a:pt x="65" y="37"/>
                  <a:pt x="53" y="37"/>
                </a:cubicBezTo>
                <a:cubicBezTo>
                  <a:pt x="42" y="37"/>
                  <a:pt x="43" y="35"/>
                  <a:pt x="43" y="47"/>
                </a:cubicBezTo>
                <a:cubicBezTo>
                  <a:pt x="43" y="58"/>
                  <a:pt x="42" y="57"/>
                  <a:pt x="53" y="57"/>
                </a:cubicBezTo>
                <a:close/>
                <a:moveTo>
                  <a:pt x="48" y="42"/>
                </a:moveTo>
                <a:cubicBezTo>
                  <a:pt x="52" y="42"/>
                  <a:pt x="55" y="42"/>
                  <a:pt x="58" y="42"/>
                </a:cubicBezTo>
                <a:cubicBezTo>
                  <a:pt x="58" y="45"/>
                  <a:pt x="58" y="48"/>
                  <a:pt x="58" y="51"/>
                </a:cubicBezTo>
                <a:cubicBezTo>
                  <a:pt x="47" y="53"/>
                  <a:pt x="47" y="53"/>
                  <a:pt x="48" y="42"/>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1" name="Freeform 26"/>
          <p:cNvSpPr>
            <a:spLocks noEditPoints="1"/>
          </p:cNvSpPr>
          <p:nvPr/>
        </p:nvSpPr>
        <p:spPr bwMode="auto">
          <a:xfrm>
            <a:off x="6663517" y="3039566"/>
            <a:ext cx="451446" cy="448476"/>
          </a:xfrm>
          <a:custGeom>
            <a:avLst/>
            <a:gdLst>
              <a:gd name="T0" fmla="*/ 90 w 152"/>
              <a:gd name="T1" fmla="*/ 20 h 151"/>
              <a:gd name="T2" fmla="*/ 72 w 152"/>
              <a:gd name="T3" fmla="*/ 5 h 151"/>
              <a:gd name="T4" fmla="*/ 14 w 152"/>
              <a:gd name="T5" fmla="*/ 67 h 151"/>
              <a:gd name="T6" fmla="*/ 87 w 152"/>
              <a:gd name="T7" fmla="*/ 64 h 151"/>
              <a:gd name="T8" fmla="*/ 99 w 152"/>
              <a:gd name="T9" fmla="*/ 35 h 151"/>
              <a:gd name="T10" fmla="*/ 112 w 152"/>
              <a:gd name="T11" fmla="*/ 68 h 151"/>
              <a:gd name="T12" fmla="*/ 79 w 152"/>
              <a:gd name="T13" fmla="*/ 82 h 151"/>
              <a:gd name="T14" fmla="*/ 43 w 152"/>
              <a:gd name="T15" fmla="*/ 85 h 151"/>
              <a:gd name="T16" fmla="*/ 20 w 152"/>
              <a:gd name="T17" fmla="*/ 113 h 151"/>
              <a:gd name="T18" fmla="*/ 81 w 152"/>
              <a:gd name="T19" fmla="*/ 88 h 151"/>
              <a:gd name="T20" fmla="*/ 123 w 152"/>
              <a:gd name="T21" fmla="*/ 92 h 151"/>
              <a:gd name="T22" fmla="*/ 137 w 152"/>
              <a:gd name="T23" fmla="*/ 48 h 151"/>
              <a:gd name="T24" fmla="*/ 41 w 152"/>
              <a:gd name="T25" fmla="*/ 53 h 151"/>
              <a:gd name="T26" fmla="*/ 43 w 152"/>
              <a:gd name="T27" fmla="*/ 19 h 151"/>
              <a:gd name="T28" fmla="*/ 18 w 152"/>
              <a:gd name="T29" fmla="*/ 84 h 151"/>
              <a:gd name="T30" fmla="*/ 55 w 152"/>
              <a:gd name="T31" fmla="*/ 81 h 151"/>
              <a:gd name="T32" fmla="*/ 118 w 152"/>
              <a:gd name="T33" fmla="*/ 91 h 151"/>
              <a:gd name="T34" fmla="*/ 118 w 152"/>
              <a:gd name="T35" fmla="*/ 91 h 151"/>
              <a:gd name="T36" fmla="*/ 90 w 152"/>
              <a:gd name="T37" fmla="*/ 35 h 151"/>
              <a:gd name="T38" fmla="*/ 79 w 152"/>
              <a:gd name="T39" fmla="*/ 45 h 151"/>
              <a:gd name="T40" fmla="*/ 79 w 152"/>
              <a:gd name="T41" fmla="*/ 50 h 151"/>
              <a:gd name="T42" fmla="*/ 86 w 152"/>
              <a:gd name="T43" fmla="*/ 59 h 151"/>
              <a:gd name="T44" fmla="*/ 50 w 152"/>
              <a:gd name="T45" fmla="*/ 15 h 151"/>
              <a:gd name="T46" fmla="*/ 89 w 152"/>
              <a:gd name="T47" fmla="*/ 10 h 151"/>
              <a:gd name="T48" fmla="*/ 72 w 152"/>
              <a:gd name="T49" fmla="*/ 25 h 151"/>
              <a:gd name="T50" fmla="*/ 119 w 152"/>
              <a:gd name="T51" fmla="*/ 30 h 151"/>
              <a:gd name="T52" fmla="*/ 116 w 152"/>
              <a:gd name="T53" fmla="*/ 36 h 151"/>
              <a:gd name="T54" fmla="*/ 139 w 152"/>
              <a:gd name="T55" fmla="*/ 19 h 151"/>
              <a:gd name="T56" fmla="*/ 147 w 152"/>
              <a:gd name="T57" fmla="*/ 27 h 151"/>
              <a:gd name="T58" fmla="*/ 136 w 152"/>
              <a:gd name="T59" fmla="*/ 32 h 151"/>
              <a:gd name="T60" fmla="*/ 117 w 152"/>
              <a:gd name="T61" fmla="*/ 147 h 151"/>
              <a:gd name="T62" fmla="*/ 96 w 152"/>
              <a:gd name="T63" fmla="*/ 147 h 151"/>
              <a:gd name="T64" fmla="*/ 86 w 152"/>
              <a:gd name="T65" fmla="*/ 98 h 151"/>
              <a:gd name="T66" fmla="*/ 57 w 152"/>
              <a:gd name="T67" fmla="*/ 98 h 151"/>
              <a:gd name="T68" fmla="*/ 28 w 152"/>
              <a:gd name="T69" fmla="*/ 140 h 151"/>
              <a:gd name="T70" fmla="*/ 145 w 152"/>
              <a:gd name="T71" fmla="*/ 151 h 151"/>
              <a:gd name="T72" fmla="*/ 23 w 152"/>
              <a:gd name="T73" fmla="*/ 147 h 151"/>
              <a:gd name="T74" fmla="*/ 23 w 152"/>
              <a:gd name="T75" fmla="*/ 147 h 151"/>
              <a:gd name="T76" fmla="*/ 52 w 152"/>
              <a:gd name="T77" fmla="*/ 103 h 151"/>
              <a:gd name="T78" fmla="*/ 72 w 152"/>
              <a:gd name="T79" fmla="*/ 103 h 151"/>
              <a:gd name="T80" fmla="*/ 101 w 152"/>
              <a:gd name="T81" fmla="*/ 147 h 151"/>
              <a:gd name="T82" fmla="*/ 131 w 152"/>
              <a:gd name="T83" fmla="*/ 59 h 151"/>
              <a:gd name="T84" fmla="*/ 131 w 152"/>
              <a:gd name="T85" fmla="*/ 59 h 151"/>
              <a:gd name="T86" fmla="*/ 26 w 152"/>
              <a:gd name="T87" fmla="*/ 96 h 151"/>
              <a:gd name="T88" fmla="*/ 19 w 152"/>
              <a:gd name="T89" fmla="*/ 94 h 151"/>
              <a:gd name="T90" fmla="*/ 106 w 152"/>
              <a:gd name="T91" fmla="*/ 98 h 151"/>
              <a:gd name="T92" fmla="*/ 106 w 152"/>
              <a:gd name="T93" fmla="*/ 89 h 151"/>
              <a:gd name="T94" fmla="*/ 106 w 152"/>
              <a:gd name="T95"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 h="151">
                <a:moveTo>
                  <a:pt x="136" y="6"/>
                </a:moveTo>
                <a:cubicBezTo>
                  <a:pt x="126" y="4"/>
                  <a:pt x="116" y="8"/>
                  <a:pt x="111" y="17"/>
                </a:cubicBezTo>
                <a:cubicBezTo>
                  <a:pt x="111" y="18"/>
                  <a:pt x="110" y="20"/>
                  <a:pt x="109" y="20"/>
                </a:cubicBezTo>
                <a:cubicBezTo>
                  <a:pt x="102" y="20"/>
                  <a:pt x="96" y="20"/>
                  <a:pt x="90" y="20"/>
                </a:cubicBezTo>
                <a:cubicBezTo>
                  <a:pt x="91" y="17"/>
                  <a:pt x="93" y="13"/>
                  <a:pt x="94" y="10"/>
                </a:cubicBezTo>
                <a:cubicBezTo>
                  <a:pt x="95" y="7"/>
                  <a:pt x="94" y="4"/>
                  <a:pt x="91" y="2"/>
                </a:cubicBezTo>
                <a:cubicBezTo>
                  <a:pt x="89" y="0"/>
                  <a:pt x="86" y="1"/>
                  <a:pt x="83" y="2"/>
                </a:cubicBezTo>
                <a:cubicBezTo>
                  <a:pt x="80" y="4"/>
                  <a:pt x="76" y="6"/>
                  <a:pt x="72" y="5"/>
                </a:cubicBezTo>
                <a:cubicBezTo>
                  <a:pt x="63" y="5"/>
                  <a:pt x="55" y="7"/>
                  <a:pt x="48" y="11"/>
                </a:cubicBezTo>
                <a:cubicBezTo>
                  <a:pt x="46" y="12"/>
                  <a:pt x="44" y="12"/>
                  <a:pt x="42" y="12"/>
                </a:cubicBezTo>
                <a:cubicBezTo>
                  <a:pt x="33" y="9"/>
                  <a:pt x="24" y="6"/>
                  <a:pt x="14" y="3"/>
                </a:cubicBezTo>
                <a:cubicBezTo>
                  <a:pt x="14" y="67"/>
                  <a:pt x="14" y="67"/>
                  <a:pt x="14" y="67"/>
                </a:cubicBezTo>
                <a:cubicBezTo>
                  <a:pt x="23" y="64"/>
                  <a:pt x="32" y="62"/>
                  <a:pt x="40" y="59"/>
                </a:cubicBezTo>
                <a:cubicBezTo>
                  <a:pt x="43" y="57"/>
                  <a:pt x="46" y="58"/>
                  <a:pt x="49" y="60"/>
                </a:cubicBezTo>
                <a:cubicBezTo>
                  <a:pt x="51" y="62"/>
                  <a:pt x="55" y="64"/>
                  <a:pt x="58" y="64"/>
                </a:cubicBezTo>
                <a:cubicBezTo>
                  <a:pt x="68" y="64"/>
                  <a:pt x="77" y="64"/>
                  <a:pt x="87" y="64"/>
                </a:cubicBezTo>
                <a:cubicBezTo>
                  <a:pt x="90" y="64"/>
                  <a:pt x="93" y="62"/>
                  <a:pt x="93" y="59"/>
                </a:cubicBezTo>
                <a:cubicBezTo>
                  <a:pt x="94" y="56"/>
                  <a:pt x="95" y="53"/>
                  <a:pt x="97" y="51"/>
                </a:cubicBezTo>
                <a:cubicBezTo>
                  <a:pt x="98" y="50"/>
                  <a:pt x="99" y="48"/>
                  <a:pt x="98" y="47"/>
                </a:cubicBezTo>
                <a:cubicBezTo>
                  <a:pt x="96" y="43"/>
                  <a:pt x="99" y="39"/>
                  <a:pt x="99" y="35"/>
                </a:cubicBezTo>
                <a:cubicBezTo>
                  <a:pt x="102" y="35"/>
                  <a:pt x="105" y="35"/>
                  <a:pt x="108" y="35"/>
                </a:cubicBezTo>
                <a:cubicBezTo>
                  <a:pt x="109" y="35"/>
                  <a:pt x="110" y="36"/>
                  <a:pt x="110" y="36"/>
                </a:cubicBezTo>
                <a:cubicBezTo>
                  <a:pt x="113" y="40"/>
                  <a:pt x="116" y="44"/>
                  <a:pt x="120" y="48"/>
                </a:cubicBezTo>
                <a:cubicBezTo>
                  <a:pt x="118" y="54"/>
                  <a:pt x="115" y="61"/>
                  <a:pt x="112" y="68"/>
                </a:cubicBezTo>
                <a:cubicBezTo>
                  <a:pt x="111" y="72"/>
                  <a:pt x="110" y="75"/>
                  <a:pt x="104" y="74"/>
                </a:cubicBezTo>
                <a:cubicBezTo>
                  <a:pt x="102" y="74"/>
                  <a:pt x="99" y="75"/>
                  <a:pt x="97" y="77"/>
                </a:cubicBezTo>
                <a:cubicBezTo>
                  <a:pt x="94" y="79"/>
                  <a:pt x="92" y="82"/>
                  <a:pt x="89" y="85"/>
                </a:cubicBezTo>
                <a:cubicBezTo>
                  <a:pt x="86" y="84"/>
                  <a:pt x="82" y="83"/>
                  <a:pt x="79" y="82"/>
                </a:cubicBezTo>
                <a:cubicBezTo>
                  <a:pt x="76" y="82"/>
                  <a:pt x="74" y="81"/>
                  <a:pt x="74" y="78"/>
                </a:cubicBezTo>
                <a:cubicBezTo>
                  <a:pt x="73" y="72"/>
                  <a:pt x="68" y="69"/>
                  <a:pt x="62" y="69"/>
                </a:cubicBezTo>
                <a:cubicBezTo>
                  <a:pt x="57" y="69"/>
                  <a:pt x="51" y="72"/>
                  <a:pt x="51" y="77"/>
                </a:cubicBezTo>
                <a:cubicBezTo>
                  <a:pt x="50" y="83"/>
                  <a:pt x="47" y="84"/>
                  <a:pt x="43" y="85"/>
                </a:cubicBezTo>
                <a:cubicBezTo>
                  <a:pt x="40" y="86"/>
                  <a:pt x="37" y="87"/>
                  <a:pt x="34" y="88"/>
                </a:cubicBezTo>
                <a:cubicBezTo>
                  <a:pt x="26" y="79"/>
                  <a:pt x="19" y="76"/>
                  <a:pt x="10" y="81"/>
                </a:cubicBezTo>
                <a:cubicBezTo>
                  <a:pt x="3" y="85"/>
                  <a:pt x="0" y="93"/>
                  <a:pt x="2" y="101"/>
                </a:cubicBezTo>
                <a:cubicBezTo>
                  <a:pt x="4" y="108"/>
                  <a:pt x="12" y="114"/>
                  <a:pt x="20" y="113"/>
                </a:cubicBezTo>
                <a:cubicBezTo>
                  <a:pt x="31" y="111"/>
                  <a:pt x="36" y="103"/>
                  <a:pt x="36" y="93"/>
                </a:cubicBezTo>
                <a:cubicBezTo>
                  <a:pt x="41" y="91"/>
                  <a:pt x="46" y="89"/>
                  <a:pt x="52" y="87"/>
                </a:cubicBezTo>
                <a:cubicBezTo>
                  <a:pt x="58" y="94"/>
                  <a:pt x="65" y="96"/>
                  <a:pt x="70" y="90"/>
                </a:cubicBezTo>
                <a:cubicBezTo>
                  <a:pt x="73" y="86"/>
                  <a:pt x="77" y="86"/>
                  <a:pt x="81" y="88"/>
                </a:cubicBezTo>
                <a:cubicBezTo>
                  <a:pt x="82" y="88"/>
                  <a:pt x="84" y="89"/>
                  <a:pt x="85" y="89"/>
                </a:cubicBezTo>
                <a:cubicBezTo>
                  <a:pt x="88" y="89"/>
                  <a:pt x="89" y="90"/>
                  <a:pt x="89" y="93"/>
                </a:cubicBezTo>
                <a:cubicBezTo>
                  <a:pt x="90" y="102"/>
                  <a:pt x="98" y="108"/>
                  <a:pt x="106" y="108"/>
                </a:cubicBezTo>
                <a:cubicBezTo>
                  <a:pt x="115" y="108"/>
                  <a:pt x="122" y="101"/>
                  <a:pt x="123" y="92"/>
                </a:cubicBezTo>
                <a:cubicBezTo>
                  <a:pt x="123" y="85"/>
                  <a:pt x="120" y="80"/>
                  <a:pt x="114" y="76"/>
                </a:cubicBezTo>
                <a:cubicBezTo>
                  <a:pt x="118" y="67"/>
                  <a:pt x="121" y="59"/>
                  <a:pt x="124" y="51"/>
                </a:cubicBezTo>
                <a:cubicBezTo>
                  <a:pt x="124" y="50"/>
                  <a:pt x="126" y="49"/>
                  <a:pt x="127" y="49"/>
                </a:cubicBezTo>
                <a:cubicBezTo>
                  <a:pt x="130" y="49"/>
                  <a:pt x="134" y="49"/>
                  <a:pt x="137" y="48"/>
                </a:cubicBezTo>
                <a:cubicBezTo>
                  <a:pt x="146" y="46"/>
                  <a:pt x="152" y="37"/>
                  <a:pt x="152" y="27"/>
                </a:cubicBezTo>
                <a:cubicBezTo>
                  <a:pt x="152" y="17"/>
                  <a:pt x="145" y="9"/>
                  <a:pt x="136" y="6"/>
                </a:cubicBezTo>
                <a:close/>
                <a:moveTo>
                  <a:pt x="43" y="51"/>
                </a:moveTo>
                <a:cubicBezTo>
                  <a:pt x="43" y="51"/>
                  <a:pt x="42" y="53"/>
                  <a:pt x="41" y="53"/>
                </a:cubicBezTo>
                <a:cubicBezTo>
                  <a:pt x="34" y="56"/>
                  <a:pt x="26" y="58"/>
                  <a:pt x="19" y="61"/>
                </a:cubicBezTo>
                <a:cubicBezTo>
                  <a:pt x="19" y="9"/>
                  <a:pt x="19" y="9"/>
                  <a:pt x="19" y="9"/>
                </a:cubicBezTo>
                <a:cubicBezTo>
                  <a:pt x="26" y="12"/>
                  <a:pt x="34" y="14"/>
                  <a:pt x="41" y="17"/>
                </a:cubicBezTo>
                <a:cubicBezTo>
                  <a:pt x="42" y="17"/>
                  <a:pt x="43" y="19"/>
                  <a:pt x="43" y="19"/>
                </a:cubicBezTo>
                <a:cubicBezTo>
                  <a:pt x="43" y="30"/>
                  <a:pt x="43" y="40"/>
                  <a:pt x="43" y="51"/>
                </a:cubicBezTo>
                <a:close/>
                <a:moveTo>
                  <a:pt x="19" y="108"/>
                </a:moveTo>
                <a:cubicBezTo>
                  <a:pt x="12" y="108"/>
                  <a:pt x="7" y="103"/>
                  <a:pt x="6" y="96"/>
                </a:cubicBezTo>
                <a:cubicBezTo>
                  <a:pt x="6" y="89"/>
                  <a:pt x="12" y="84"/>
                  <a:pt x="18" y="84"/>
                </a:cubicBezTo>
                <a:cubicBezTo>
                  <a:pt x="25" y="83"/>
                  <a:pt x="31" y="89"/>
                  <a:pt x="31" y="96"/>
                </a:cubicBezTo>
                <a:cubicBezTo>
                  <a:pt x="31" y="102"/>
                  <a:pt x="25" y="108"/>
                  <a:pt x="19" y="108"/>
                </a:cubicBezTo>
                <a:close/>
                <a:moveTo>
                  <a:pt x="62" y="88"/>
                </a:moveTo>
                <a:cubicBezTo>
                  <a:pt x="58" y="88"/>
                  <a:pt x="55" y="85"/>
                  <a:pt x="55" y="81"/>
                </a:cubicBezTo>
                <a:cubicBezTo>
                  <a:pt x="55" y="77"/>
                  <a:pt x="58" y="74"/>
                  <a:pt x="62" y="74"/>
                </a:cubicBezTo>
                <a:cubicBezTo>
                  <a:pt x="66" y="74"/>
                  <a:pt x="70" y="77"/>
                  <a:pt x="70" y="81"/>
                </a:cubicBezTo>
                <a:cubicBezTo>
                  <a:pt x="69" y="85"/>
                  <a:pt x="66" y="88"/>
                  <a:pt x="62" y="88"/>
                </a:cubicBezTo>
                <a:close/>
                <a:moveTo>
                  <a:pt x="118" y="91"/>
                </a:moveTo>
                <a:cubicBezTo>
                  <a:pt x="118" y="98"/>
                  <a:pt x="113" y="103"/>
                  <a:pt x="106" y="103"/>
                </a:cubicBezTo>
                <a:cubicBezTo>
                  <a:pt x="99" y="103"/>
                  <a:pt x="94" y="98"/>
                  <a:pt x="94" y="91"/>
                </a:cubicBezTo>
                <a:cubicBezTo>
                  <a:pt x="94" y="84"/>
                  <a:pt x="99" y="79"/>
                  <a:pt x="106" y="79"/>
                </a:cubicBezTo>
                <a:cubicBezTo>
                  <a:pt x="113" y="79"/>
                  <a:pt x="118" y="84"/>
                  <a:pt x="118" y="91"/>
                </a:cubicBezTo>
                <a:close/>
                <a:moveTo>
                  <a:pt x="84" y="30"/>
                </a:moveTo>
                <a:cubicBezTo>
                  <a:pt x="79" y="30"/>
                  <a:pt x="79" y="30"/>
                  <a:pt x="79" y="30"/>
                </a:cubicBezTo>
                <a:cubicBezTo>
                  <a:pt x="79" y="35"/>
                  <a:pt x="79" y="35"/>
                  <a:pt x="79" y="35"/>
                </a:cubicBezTo>
                <a:cubicBezTo>
                  <a:pt x="83" y="35"/>
                  <a:pt x="87" y="35"/>
                  <a:pt x="90" y="35"/>
                </a:cubicBezTo>
                <a:cubicBezTo>
                  <a:pt x="92" y="35"/>
                  <a:pt x="93" y="37"/>
                  <a:pt x="94" y="37"/>
                </a:cubicBezTo>
                <a:cubicBezTo>
                  <a:pt x="93" y="38"/>
                  <a:pt x="92" y="40"/>
                  <a:pt x="90" y="40"/>
                </a:cubicBezTo>
                <a:cubicBezTo>
                  <a:pt x="87" y="40"/>
                  <a:pt x="83" y="40"/>
                  <a:pt x="79" y="40"/>
                </a:cubicBezTo>
                <a:cubicBezTo>
                  <a:pt x="79" y="41"/>
                  <a:pt x="79" y="43"/>
                  <a:pt x="79" y="45"/>
                </a:cubicBezTo>
                <a:cubicBezTo>
                  <a:pt x="83" y="45"/>
                  <a:pt x="86" y="44"/>
                  <a:pt x="90" y="45"/>
                </a:cubicBezTo>
                <a:cubicBezTo>
                  <a:pt x="91" y="45"/>
                  <a:pt x="92" y="46"/>
                  <a:pt x="94" y="47"/>
                </a:cubicBezTo>
                <a:cubicBezTo>
                  <a:pt x="92" y="48"/>
                  <a:pt x="91" y="49"/>
                  <a:pt x="90" y="49"/>
                </a:cubicBezTo>
                <a:cubicBezTo>
                  <a:pt x="86" y="50"/>
                  <a:pt x="83" y="50"/>
                  <a:pt x="79" y="50"/>
                </a:cubicBezTo>
                <a:cubicBezTo>
                  <a:pt x="79" y="51"/>
                  <a:pt x="79" y="52"/>
                  <a:pt x="79" y="54"/>
                </a:cubicBezTo>
                <a:cubicBezTo>
                  <a:pt x="82" y="54"/>
                  <a:pt x="84" y="54"/>
                  <a:pt x="86" y="55"/>
                </a:cubicBezTo>
                <a:cubicBezTo>
                  <a:pt x="87" y="55"/>
                  <a:pt x="88" y="56"/>
                  <a:pt x="89" y="57"/>
                </a:cubicBezTo>
                <a:cubicBezTo>
                  <a:pt x="88" y="58"/>
                  <a:pt x="87" y="59"/>
                  <a:pt x="86" y="59"/>
                </a:cubicBezTo>
                <a:cubicBezTo>
                  <a:pt x="77" y="59"/>
                  <a:pt x="67" y="59"/>
                  <a:pt x="58" y="59"/>
                </a:cubicBezTo>
                <a:cubicBezTo>
                  <a:pt x="52" y="59"/>
                  <a:pt x="48" y="54"/>
                  <a:pt x="48" y="47"/>
                </a:cubicBezTo>
                <a:cubicBezTo>
                  <a:pt x="48" y="38"/>
                  <a:pt x="48" y="29"/>
                  <a:pt x="48" y="20"/>
                </a:cubicBezTo>
                <a:cubicBezTo>
                  <a:pt x="48" y="18"/>
                  <a:pt x="48" y="17"/>
                  <a:pt x="50" y="15"/>
                </a:cubicBezTo>
                <a:cubicBezTo>
                  <a:pt x="57" y="12"/>
                  <a:pt x="63" y="10"/>
                  <a:pt x="70" y="11"/>
                </a:cubicBezTo>
                <a:cubicBezTo>
                  <a:pt x="76" y="11"/>
                  <a:pt x="80" y="9"/>
                  <a:pt x="85" y="7"/>
                </a:cubicBezTo>
                <a:cubicBezTo>
                  <a:pt x="86" y="6"/>
                  <a:pt x="87" y="7"/>
                  <a:pt x="88" y="6"/>
                </a:cubicBezTo>
                <a:cubicBezTo>
                  <a:pt x="89" y="8"/>
                  <a:pt x="89" y="9"/>
                  <a:pt x="89" y="10"/>
                </a:cubicBezTo>
                <a:cubicBezTo>
                  <a:pt x="88" y="16"/>
                  <a:pt x="83" y="20"/>
                  <a:pt x="77" y="20"/>
                </a:cubicBezTo>
                <a:cubicBezTo>
                  <a:pt x="74" y="20"/>
                  <a:pt x="71" y="20"/>
                  <a:pt x="67" y="20"/>
                </a:cubicBezTo>
                <a:cubicBezTo>
                  <a:pt x="67" y="25"/>
                  <a:pt x="67" y="25"/>
                  <a:pt x="67" y="25"/>
                </a:cubicBezTo>
                <a:cubicBezTo>
                  <a:pt x="72" y="25"/>
                  <a:pt x="72" y="25"/>
                  <a:pt x="72" y="25"/>
                </a:cubicBezTo>
                <a:cubicBezTo>
                  <a:pt x="87" y="25"/>
                  <a:pt x="101" y="25"/>
                  <a:pt x="116" y="25"/>
                </a:cubicBezTo>
                <a:cubicBezTo>
                  <a:pt x="117" y="25"/>
                  <a:pt x="118" y="25"/>
                  <a:pt x="119" y="25"/>
                </a:cubicBezTo>
                <a:cubicBezTo>
                  <a:pt x="120" y="26"/>
                  <a:pt x="122" y="27"/>
                  <a:pt x="123" y="28"/>
                </a:cubicBezTo>
                <a:cubicBezTo>
                  <a:pt x="122" y="28"/>
                  <a:pt x="120" y="29"/>
                  <a:pt x="119" y="30"/>
                </a:cubicBezTo>
                <a:cubicBezTo>
                  <a:pt x="118" y="30"/>
                  <a:pt x="117" y="30"/>
                  <a:pt x="117" y="30"/>
                </a:cubicBezTo>
                <a:cubicBezTo>
                  <a:pt x="106" y="30"/>
                  <a:pt x="95" y="30"/>
                  <a:pt x="84" y="30"/>
                </a:cubicBezTo>
                <a:close/>
                <a:moveTo>
                  <a:pt x="135" y="44"/>
                </a:moveTo>
                <a:cubicBezTo>
                  <a:pt x="127" y="46"/>
                  <a:pt x="119" y="43"/>
                  <a:pt x="116" y="36"/>
                </a:cubicBezTo>
                <a:cubicBezTo>
                  <a:pt x="116" y="34"/>
                  <a:pt x="116" y="34"/>
                  <a:pt x="116" y="34"/>
                </a:cubicBezTo>
                <a:cubicBezTo>
                  <a:pt x="118" y="35"/>
                  <a:pt x="121" y="36"/>
                  <a:pt x="123" y="37"/>
                </a:cubicBezTo>
                <a:cubicBezTo>
                  <a:pt x="128" y="41"/>
                  <a:pt x="135" y="40"/>
                  <a:pt x="139" y="36"/>
                </a:cubicBezTo>
                <a:cubicBezTo>
                  <a:pt x="143" y="31"/>
                  <a:pt x="143" y="24"/>
                  <a:pt x="139" y="19"/>
                </a:cubicBezTo>
                <a:cubicBezTo>
                  <a:pt x="135" y="15"/>
                  <a:pt x="128" y="14"/>
                  <a:pt x="123" y="18"/>
                </a:cubicBezTo>
                <a:cubicBezTo>
                  <a:pt x="121" y="19"/>
                  <a:pt x="118" y="20"/>
                  <a:pt x="116" y="21"/>
                </a:cubicBezTo>
                <a:cubicBezTo>
                  <a:pt x="118" y="14"/>
                  <a:pt x="125" y="10"/>
                  <a:pt x="133" y="11"/>
                </a:cubicBezTo>
                <a:cubicBezTo>
                  <a:pt x="141" y="12"/>
                  <a:pt x="147" y="19"/>
                  <a:pt x="147" y="27"/>
                </a:cubicBezTo>
                <a:cubicBezTo>
                  <a:pt x="148" y="35"/>
                  <a:pt x="142" y="42"/>
                  <a:pt x="135" y="44"/>
                </a:cubicBezTo>
                <a:close/>
                <a:moveTo>
                  <a:pt x="126" y="22"/>
                </a:moveTo>
                <a:cubicBezTo>
                  <a:pt x="130" y="20"/>
                  <a:pt x="133" y="20"/>
                  <a:pt x="136" y="23"/>
                </a:cubicBezTo>
                <a:cubicBezTo>
                  <a:pt x="138" y="25"/>
                  <a:pt x="138" y="29"/>
                  <a:pt x="136" y="32"/>
                </a:cubicBezTo>
                <a:cubicBezTo>
                  <a:pt x="133" y="35"/>
                  <a:pt x="130" y="36"/>
                  <a:pt x="126" y="33"/>
                </a:cubicBezTo>
                <a:cubicBezTo>
                  <a:pt x="129" y="29"/>
                  <a:pt x="128" y="26"/>
                  <a:pt x="126" y="22"/>
                </a:cubicBezTo>
                <a:close/>
                <a:moveTo>
                  <a:pt x="125" y="139"/>
                </a:moveTo>
                <a:cubicBezTo>
                  <a:pt x="125" y="147"/>
                  <a:pt x="125" y="147"/>
                  <a:pt x="117" y="147"/>
                </a:cubicBezTo>
                <a:cubicBezTo>
                  <a:pt x="117" y="147"/>
                  <a:pt x="116" y="147"/>
                  <a:pt x="116" y="146"/>
                </a:cubicBezTo>
                <a:cubicBezTo>
                  <a:pt x="116" y="113"/>
                  <a:pt x="116" y="113"/>
                  <a:pt x="116" y="113"/>
                </a:cubicBezTo>
                <a:cubicBezTo>
                  <a:pt x="96" y="113"/>
                  <a:pt x="96" y="113"/>
                  <a:pt x="96" y="113"/>
                </a:cubicBezTo>
                <a:cubicBezTo>
                  <a:pt x="96" y="147"/>
                  <a:pt x="96" y="147"/>
                  <a:pt x="96" y="147"/>
                </a:cubicBezTo>
                <a:cubicBezTo>
                  <a:pt x="94" y="147"/>
                  <a:pt x="93" y="147"/>
                  <a:pt x="91" y="147"/>
                </a:cubicBezTo>
                <a:cubicBezTo>
                  <a:pt x="88" y="147"/>
                  <a:pt x="86" y="146"/>
                  <a:pt x="86" y="142"/>
                </a:cubicBezTo>
                <a:cubicBezTo>
                  <a:pt x="87" y="129"/>
                  <a:pt x="87" y="116"/>
                  <a:pt x="87" y="103"/>
                </a:cubicBezTo>
                <a:cubicBezTo>
                  <a:pt x="87" y="101"/>
                  <a:pt x="86" y="100"/>
                  <a:pt x="86" y="98"/>
                </a:cubicBezTo>
                <a:cubicBezTo>
                  <a:pt x="67" y="98"/>
                  <a:pt x="67" y="98"/>
                  <a:pt x="67" y="98"/>
                </a:cubicBezTo>
                <a:cubicBezTo>
                  <a:pt x="67" y="147"/>
                  <a:pt x="67" y="147"/>
                  <a:pt x="67" y="147"/>
                </a:cubicBezTo>
                <a:cubicBezTo>
                  <a:pt x="57" y="147"/>
                  <a:pt x="57" y="147"/>
                  <a:pt x="57" y="147"/>
                </a:cubicBezTo>
                <a:cubicBezTo>
                  <a:pt x="57" y="98"/>
                  <a:pt x="57" y="98"/>
                  <a:pt x="57" y="98"/>
                </a:cubicBezTo>
                <a:cubicBezTo>
                  <a:pt x="38" y="98"/>
                  <a:pt x="38" y="98"/>
                  <a:pt x="38" y="98"/>
                </a:cubicBezTo>
                <a:cubicBezTo>
                  <a:pt x="38" y="147"/>
                  <a:pt x="38" y="147"/>
                  <a:pt x="38" y="147"/>
                </a:cubicBezTo>
                <a:cubicBezTo>
                  <a:pt x="36" y="147"/>
                  <a:pt x="35" y="147"/>
                  <a:pt x="35" y="147"/>
                </a:cubicBezTo>
                <a:cubicBezTo>
                  <a:pt x="27" y="147"/>
                  <a:pt x="28" y="148"/>
                  <a:pt x="28" y="140"/>
                </a:cubicBezTo>
                <a:cubicBezTo>
                  <a:pt x="28" y="133"/>
                  <a:pt x="28" y="125"/>
                  <a:pt x="28" y="118"/>
                </a:cubicBezTo>
                <a:cubicBezTo>
                  <a:pt x="9" y="118"/>
                  <a:pt x="9" y="118"/>
                  <a:pt x="9" y="118"/>
                </a:cubicBezTo>
                <a:cubicBezTo>
                  <a:pt x="9" y="151"/>
                  <a:pt x="9" y="151"/>
                  <a:pt x="9" y="151"/>
                </a:cubicBezTo>
                <a:cubicBezTo>
                  <a:pt x="145" y="151"/>
                  <a:pt x="145" y="151"/>
                  <a:pt x="145" y="151"/>
                </a:cubicBezTo>
                <a:cubicBezTo>
                  <a:pt x="145" y="55"/>
                  <a:pt x="145" y="55"/>
                  <a:pt x="145" y="55"/>
                </a:cubicBezTo>
                <a:cubicBezTo>
                  <a:pt x="125" y="55"/>
                  <a:pt x="125" y="55"/>
                  <a:pt x="125" y="55"/>
                </a:cubicBezTo>
                <a:lnTo>
                  <a:pt x="125" y="139"/>
                </a:lnTo>
                <a:close/>
                <a:moveTo>
                  <a:pt x="23" y="147"/>
                </a:moveTo>
                <a:cubicBezTo>
                  <a:pt x="14" y="147"/>
                  <a:pt x="14" y="147"/>
                  <a:pt x="14" y="147"/>
                </a:cubicBezTo>
                <a:cubicBezTo>
                  <a:pt x="14" y="123"/>
                  <a:pt x="14" y="123"/>
                  <a:pt x="14" y="123"/>
                </a:cubicBezTo>
                <a:cubicBezTo>
                  <a:pt x="23" y="123"/>
                  <a:pt x="23" y="123"/>
                  <a:pt x="23" y="123"/>
                </a:cubicBezTo>
                <a:lnTo>
                  <a:pt x="23" y="147"/>
                </a:lnTo>
                <a:close/>
                <a:moveTo>
                  <a:pt x="52" y="147"/>
                </a:moveTo>
                <a:cubicBezTo>
                  <a:pt x="43" y="147"/>
                  <a:pt x="43" y="147"/>
                  <a:pt x="43" y="147"/>
                </a:cubicBezTo>
                <a:cubicBezTo>
                  <a:pt x="43" y="103"/>
                  <a:pt x="43" y="103"/>
                  <a:pt x="43" y="103"/>
                </a:cubicBezTo>
                <a:cubicBezTo>
                  <a:pt x="52" y="103"/>
                  <a:pt x="52" y="103"/>
                  <a:pt x="52" y="103"/>
                </a:cubicBezTo>
                <a:lnTo>
                  <a:pt x="52" y="147"/>
                </a:lnTo>
                <a:close/>
                <a:moveTo>
                  <a:pt x="81" y="147"/>
                </a:moveTo>
                <a:cubicBezTo>
                  <a:pt x="72" y="147"/>
                  <a:pt x="72" y="147"/>
                  <a:pt x="72" y="147"/>
                </a:cubicBezTo>
                <a:cubicBezTo>
                  <a:pt x="72" y="103"/>
                  <a:pt x="72" y="103"/>
                  <a:pt x="72" y="103"/>
                </a:cubicBezTo>
                <a:cubicBezTo>
                  <a:pt x="81" y="103"/>
                  <a:pt x="81" y="103"/>
                  <a:pt x="81" y="103"/>
                </a:cubicBezTo>
                <a:lnTo>
                  <a:pt x="81" y="147"/>
                </a:lnTo>
                <a:close/>
                <a:moveTo>
                  <a:pt x="111" y="147"/>
                </a:moveTo>
                <a:cubicBezTo>
                  <a:pt x="101" y="147"/>
                  <a:pt x="101" y="147"/>
                  <a:pt x="101" y="147"/>
                </a:cubicBezTo>
                <a:cubicBezTo>
                  <a:pt x="101" y="118"/>
                  <a:pt x="101" y="118"/>
                  <a:pt x="101" y="118"/>
                </a:cubicBezTo>
                <a:cubicBezTo>
                  <a:pt x="111" y="118"/>
                  <a:pt x="111" y="118"/>
                  <a:pt x="111" y="118"/>
                </a:cubicBezTo>
                <a:lnTo>
                  <a:pt x="111" y="147"/>
                </a:lnTo>
                <a:close/>
                <a:moveTo>
                  <a:pt x="131" y="59"/>
                </a:moveTo>
                <a:cubicBezTo>
                  <a:pt x="140" y="59"/>
                  <a:pt x="140" y="59"/>
                  <a:pt x="140" y="59"/>
                </a:cubicBezTo>
                <a:cubicBezTo>
                  <a:pt x="140" y="147"/>
                  <a:pt x="140" y="147"/>
                  <a:pt x="140" y="147"/>
                </a:cubicBezTo>
                <a:cubicBezTo>
                  <a:pt x="131" y="147"/>
                  <a:pt x="131" y="147"/>
                  <a:pt x="131" y="147"/>
                </a:cubicBezTo>
                <a:lnTo>
                  <a:pt x="131" y="59"/>
                </a:lnTo>
                <a:close/>
                <a:moveTo>
                  <a:pt x="18" y="89"/>
                </a:moveTo>
                <a:cubicBezTo>
                  <a:pt x="14" y="89"/>
                  <a:pt x="11" y="92"/>
                  <a:pt x="11" y="96"/>
                </a:cubicBezTo>
                <a:cubicBezTo>
                  <a:pt x="11" y="100"/>
                  <a:pt x="14" y="103"/>
                  <a:pt x="19" y="103"/>
                </a:cubicBezTo>
                <a:cubicBezTo>
                  <a:pt x="23" y="103"/>
                  <a:pt x="26" y="100"/>
                  <a:pt x="26" y="96"/>
                </a:cubicBezTo>
                <a:cubicBezTo>
                  <a:pt x="26" y="92"/>
                  <a:pt x="23" y="88"/>
                  <a:pt x="18" y="89"/>
                </a:cubicBezTo>
                <a:close/>
                <a:moveTo>
                  <a:pt x="18" y="98"/>
                </a:moveTo>
                <a:cubicBezTo>
                  <a:pt x="17" y="98"/>
                  <a:pt x="16" y="96"/>
                  <a:pt x="16" y="96"/>
                </a:cubicBezTo>
                <a:cubicBezTo>
                  <a:pt x="17" y="95"/>
                  <a:pt x="18" y="94"/>
                  <a:pt x="19" y="94"/>
                </a:cubicBezTo>
                <a:cubicBezTo>
                  <a:pt x="19" y="93"/>
                  <a:pt x="20" y="95"/>
                  <a:pt x="22" y="96"/>
                </a:cubicBezTo>
                <a:cubicBezTo>
                  <a:pt x="20" y="97"/>
                  <a:pt x="19" y="98"/>
                  <a:pt x="18" y="98"/>
                </a:cubicBezTo>
                <a:close/>
                <a:moveTo>
                  <a:pt x="99" y="91"/>
                </a:moveTo>
                <a:cubicBezTo>
                  <a:pt x="99" y="95"/>
                  <a:pt x="102" y="98"/>
                  <a:pt x="106" y="98"/>
                </a:cubicBezTo>
                <a:cubicBezTo>
                  <a:pt x="110" y="98"/>
                  <a:pt x="113" y="95"/>
                  <a:pt x="113" y="91"/>
                </a:cubicBezTo>
                <a:cubicBezTo>
                  <a:pt x="113" y="87"/>
                  <a:pt x="110" y="84"/>
                  <a:pt x="106" y="84"/>
                </a:cubicBezTo>
                <a:cubicBezTo>
                  <a:pt x="102" y="84"/>
                  <a:pt x="99" y="87"/>
                  <a:pt x="99" y="91"/>
                </a:cubicBezTo>
                <a:close/>
                <a:moveTo>
                  <a:pt x="106" y="89"/>
                </a:moveTo>
                <a:cubicBezTo>
                  <a:pt x="107" y="89"/>
                  <a:pt x="108" y="90"/>
                  <a:pt x="109" y="91"/>
                </a:cubicBezTo>
                <a:cubicBezTo>
                  <a:pt x="108" y="92"/>
                  <a:pt x="107" y="93"/>
                  <a:pt x="106" y="93"/>
                </a:cubicBezTo>
                <a:cubicBezTo>
                  <a:pt x="105" y="93"/>
                  <a:pt x="104" y="92"/>
                  <a:pt x="104" y="91"/>
                </a:cubicBezTo>
                <a:cubicBezTo>
                  <a:pt x="104" y="90"/>
                  <a:pt x="105" y="89"/>
                  <a:pt x="106" y="89"/>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2" name="Freeform 27"/>
          <p:cNvSpPr>
            <a:spLocks noEditPoints="1"/>
          </p:cNvSpPr>
          <p:nvPr/>
        </p:nvSpPr>
        <p:spPr bwMode="auto">
          <a:xfrm>
            <a:off x="7762446" y="4021164"/>
            <a:ext cx="461841" cy="446991"/>
          </a:xfrm>
          <a:custGeom>
            <a:avLst/>
            <a:gdLst>
              <a:gd name="T0" fmla="*/ 125 w 155"/>
              <a:gd name="T1" fmla="*/ 106 h 150"/>
              <a:gd name="T2" fmla="*/ 125 w 155"/>
              <a:gd name="T3" fmla="*/ 116 h 150"/>
              <a:gd name="T4" fmla="*/ 96 w 155"/>
              <a:gd name="T5" fmla="*/ 77 h 150"/>
              <a:gd name="T6" fmla="*/ 106 w 155"/>
              <a:gd name="T7" fmla="*/ 82 h 150"/>
              <a:gd name="T8" fmla="*/ 106 w 155"/>
              <a:gd name="T9" fmla="*/ 106 h 150"/>
              <a:gd name="T10" fmla="*/ 106 w 155"/>
              <a:gd name="T11" fmla="*/ 116 h 150"/>
              <a:gd name="T12" fmla="*/ 110 w 155"/>
              <a:gd name="T13" fmla="*/ 74 h 150"/>
              <a:gd name="T14" fmla="*/ 145 w 155"/>
              <a:gd name="T15" fmla="*/ 106 h 150"/>
              <a:gd name="T16" fmla="*/ 145 w 155"/>
              <a:gd name="T17" fmla="*/ 116 h 150"/>
              <a:gd name="T18" fmla="*/ 46 w 155"/>
              <a:gd name="T19" fmla="*/ 39 h 150"/>
              <a:gd name="T20" fmla="*/ 31 w 155"/>
              <a:gd name="T21" fmla="*/ 29 h 150"/>
              <a:gd name="T22" fmla="*/ 104 w 155"/>
              <a:gd name="T23" fmla="*/ 0 h 150"/>
              <a:gd name="T24" fmla="*/ 135 w 155"/>
              <a:gd name="T25" fmla="*/ 65 h 150"/>
              <a:gd name="T26" fmla="*/ 130 w 155"/>
              <a:gd name="T27" fmla="*/ 62 h 150"/>
              <a:gd name="T28" fmla="*/ 143 w 155"/>
              <a:gd name="T29" fmla="*/ 31 h 150"/>
              <a:gd name="T30" fmla="*/ 140 w 155"/>
              <a:gd name="T31" fmla="*/ 26 h 150"/>
              <a:gd name="T32" fmla="*/ 112 w 155"/>
              <a:gd name="T33" fmla="*/ 36 h 150"/>
              <a:gd name="T34" fmla="*/ 109 w 155"/>
              <a:gd name="T35" fmla="*/ 16 h 150"/>
              <a:gd name="T36" fmla="*/ 123 w 155"/>
              <a:gd name="T37" fmla="*/ 10 h 150"/>
              <a:gd name="T38" fmla="*/ 77 w 155"/>
              <a:gd name="T39" fmla="*/ 97 h 150"/>
              <a:gd name="T40" fmla="*/ 100 w 155"/>
              <a:gd name="T41" fmla="*/ 53 h 150"/>
              <a:gd name="T42" fmla="*/ 12 w 155"/>
              <a:gd name="T43" fmla="*/ 24 h 150"/>
              <a:gd name="T44" fmla="*/ 98 w 155"/>
              <a:gd name="T45" fmla="*/ 50 h 150"/>
              <a:gd name="T46" fmla="*/ 78 w 155"/>
              <a:gd name="T47" fmla="*/ 5 h 150"/>
              <a:gd name="T48" fmla="*/ 7 w 155"/>
              <a:gd name="T49" fmla="*/ 25 h 150"/>
              <a:gd name="T50" fmla="*/ 32 w 155"/>
              <a:gd name="T51" fmla="*/ 92 h 150"/>
              <a:gd name="T52" fmla="*/ 11 w 155"/>
              <a:gd name="T53" fmla="*/ 150 h 150"/>
              <a:gd name="T54" fmla="*/ 46 w 155"/>
              <a:gd name="T55" fmla="*/ 131 h 150"/>
              <a:gd name="T56" fmla="*/ 60 w 155"/>
              <a:gd name="T57" fmla="*/ 143 h 150"/>
              <a:gd name="T58" fmla="*/ 88 w 155"/>
              <a:gd name="T59" fmla="*/ 146 h 150"/>
              <a:gd name="T60" fmla="*/ 94 w 155"/>
              <a:gd name="T61" fmla="*/ 5 h 150"/>
              <a:gd name="T62" fmla="*/ 60 w 155"/>
              <a:gd name="T63" fmla="*/ 70 h 150"/>
              <a:gd name="T64" fmla="*/ 70 w 155"/>
              <a:gd name="T65" fmla="*/ 10 h 150"/>
              <a:gd name="T66" fmla="*/ 14 w 155"/>
              <a:gd name="T67" fmla="*/ 143 h 150"/>
              <a:gd name="T68" fmla="*/ 36 w 155"/>
              <a:gd name="T69" fmla="*/ 93 h 150"/>
              <a:gd name="T70" fmla="*/ 45 w 155"/>
              <a:gd name="T71" fmla="*/ 126 h 150"/>
              <a:gd name="T72" fmla="*/ 55 w 155"/>
              <a:gd name="T73" fmla="*/ 92 h 150"/>
              <a:gd name="T74" fmla="*/ 54 w 155"/>
              <a:gd name="T75" fmla="*/ 145 h 150"/>
              <a:gd name="T76" fmla="*/ 55 w 155"/>
              <a:gd name="T77" fmla="*/ 144 h 150"/>
              <a:gd name="T78" fmla="*/ 60 w 155"/>
              <a:gd name="T79" fmla="*/ 126 h 150"/>
              <a:gd name="T80" fmla="*/ 91 w 155"/>
              <a:gd name="T81" fmla="*/ 142 h 150"/>
              <a:gd name="T82" fmla="*/ 89 w 155"/>
              <a:gd name="T83" fmla="*/ 126 h 150"/>
              <a:gd name="T84" fmla="*/ 17 w 155"/>
              <a:gd name="T85" fmla="*/ 34 h 150"/>
              <a:gd name="T86" fmla="*/ 46 w 155"/>
              <a:gd name="T87" fmla="*/ 48 h 150"/>
              <a:gd name="T88" fmla="*/ 31 w 155"/>
              <a:gd name="T89" fmla="*/ 58 h 150"/>
              <a:gd name="T90" fmla="*/ 21 w 155"/>
              <a:gd name="T91" fmla="*/ 77 h 150"/>
              <a:gd name="T92" fmla="*/ 70 w 155"/>
              <a:gd name="T93" fmla="*/ 31 h 150"/>
              <a:gd name="T94" fmla="*/ 74 w 155"/>
              <a:gd name="T95" fmla="*/ 39 h 150"/>
              <a:gd name="T96" fmla="*/ 79 w 155"/>
              <a:gd name="T97" fmla="*/ 53 h 150"/>
              <a:gd name="T98" fmla="*/ 75 w 155"/>
              <a:gd name="T99" fmla="*/ 31 h 150"/>
              <a:gd name="T100" fmla="*/ 80 w 155"/>
              <a:gd name="T101" fmla="*/ 25 h 150"/>
              <a:gd name="T102" fmla="*/ 70 w 155"/>
              <a:gd name="T10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50">
                <a:moveTo>
                  <a:pt x="125" y="106"/>
                </a:moveTo>
                <a:cubicBezTo>
                  <a:pt x="121" y="106"/>
                  <a:pt x="118" y="110"/>
                  <a:pt x="118" y="114"/>
                </a:cubicBezTo>
                <a:cubicBezTo>
                  <a:pt x="118" y="118"/>
                  <a:pt x="121" y="121"/>
                  <a:pt x="125" y="121"/>
                </a:cubicBezTo>
                <a:cubicBezTo>
                  <a:pt x="129" y="121"/>
                  <a:pt x="133" y="118"/>
                  <a:pt x="133" y="114"/>
                </a:cubicBezTo>
                <a:cubicBezTo>
                  <a:pt x="133" y="110"/>
                  <a:pt x="129" y="106"/>
                  <a:pt x="125" y="106"/>
                </a:cubicBezTo>
                <a:close/>
                <a:moveTo>
                  <a:pt x="125" y="116"/>
                </a:moveTo>
                <a:cubicBezTo>
                  <a:pt x="124" y="116"/>
                  <a:pt x="123" y="115"/>
                  <a:pt x="123" y="114"/>
                </a:cubicBezTo>
                <a:cubicBezTo>
                  <a:pt x="123" y="112"/>
                  <a:pt x="124" y="111"/>
                  <a:pt x="125" y="111"/>
                </a:cubicBezTo>
                <a:cubicBezTo>
                  <a:pt x="127" y="111"/>
                  <a:pt x="128" y="112"/>
                  <a:pt x="128" y="114"/>
                </a:cubicBezTo>
                <a:cubicBezTo>
                  <a:pt x="128" y="115"/>
                  <a:pt x="127" y="116"/>
                  <a:pt x="125" y="116"/>
                </a:cubicBezTo>
                <a:close/>
                <a:moveTo>
                  <a:pt x="96" y="77"/>
                </a:moveTo>
                <a:cubicBezTo>
                  <a:pt x="98" y="77"/>
                  <a:pt x="99" y="76"/>
                  <a:pt x="99" y="75"/>
                </a:cubicBezTo>
                <a:cubicBezTo>
                  <a:pt x="99" y="74"/>
                  <a:pt x="98" y="73"/>
                  <a:pt x="96" y="73"/>
                </a:cubicBezTo>
                <a:cubicBezTo>
                  <a:pt x="95" y="73"/>
                  <a:pt x="94" y="74"/>
                  <a:pt x="94" y="75"/>
                </a:cubicBezTo>
                <a:cubicBezTo>
                  <a:pt x="94" y="76"/>
                  <a:pt x="95" y="77"/>
                  <a:pt x="96" y="77"/>
                </a:cubicBezTo>
                <a:close/>
                <a:moveTo>
                  <a:pt x="106" y="82"/>
                </a:moveTo>
                <a:cubicBezTo>
                  <a:pt x="105" y="82"/>
                  <a:pt x="104" y="83"/>
                  <a:pt x="104" y="85"/>
                </a:cubicBezTo>
                <a:cubicBezTo>
                  <a:pt x="104" y="86"/>
                  <a:pt x="105" y="87"/>
                  <a:pt x="106" y="87"/>
                </a:cubicBezTo>
                <a:cubicBezTo>
                  <a:pt x="107" y="87"/>
                  <a:pt x="108" y="86"/>
                  <a:pt x="108" y="85"/>
                </a:cubicBezTo>
                <a:cubicBezTo>
                  <a:pt x="108" y="83"/>
                  <a:pt x="107" y="82"/>
                  <a:pt x="106" y="82"/>
                </a:cubicBezTo>
                <a:close/>
                <a:moveTo>
                  <a:pt x="106" y="106"/>
                </a:moveTo>
                <a:cubicBezTo>
                  <a:pt x="102" y="106"/>
                  <a:pt x="99" y="110"/>
                  <a:pt x="99" y="114"/>
                </a:cubicBezTo>
                <a:cubicBezTo>
                  <a:pt x="99" y="118"/>
                  <a:pt x="102" y="121"/>
                  <a:pt x="106" y="121"/>
                </a:cubicBezTo>
                <a:cubicBezTo>
                  <a:pt x="110" y="121"/>
                  <a:pt x="113" y="118"/>
                  <a:pt x="113" y="114"/>
                </a:cubicBezTo>
                <a:cubicBezTo>
                  <a:pt x="113" y="110"/>
                  <a:pt x="110" y="106"/>
                  <a:pt x="106" y="106"/>
                </a:cubicBezTo>
                <a:close/>
                <a:moveTo>
                  <a:pt x="106" y="116"/>
                </a:moveTo>
                <a:cubicBezTo>
                  <a:pt x="105" y="116"/>
                  <a:pt x="104" y="115"/>
                  <a:pt x="104" y="114"/>
                </a:cubicBezTo>
                <a:cubicBezTo>
                  <a:pt x="104" y="112"/>
                  <a:pt x="105" y="111"/>
                  <a:pt x="106" y="111"/>
                </a:cubicBezTo>
                <a:cubicBezTo>
                  <a:pt x="107" y="111"/>
                  <a:pt x="108" y="112"/>
                  <a:pt x="108" y="114"/>
                </a:cubicBezTo>
                <a:cubicBezTo>
                  <a:pt x="108" y="115"/>
                  <a:pt x="107" y="116"/>
                  <a:pt x="106" y="116"/>
                </a:cubicBezTo>
                <a:close/>
                <a:moveTo>
                  <a:pt x="110" y="74"/>
                </a:moveTo>
                <a:cubicBezTo>
                  <a:pt x="109" y="73"/>
                  <a:pt x="108" y="72"/>
                  <a:pt x="107" y="71"/>
                </a:cubicBezTo>
                <a:cubicBezTo>
                  <a:pt x="102" y="76"/>
                  <a:pt x="97" y="81"/>
                  <a:pt x="92" y="86"/>
                </a:cubicBezTo>
                <a:cubicBezTo>
                  <a:pt x="93" y="86"/>
                  <a:pt x="94" y="87"/>
                  <a:pt x="95" y="88"/>
                </a:cubicBezTo>
                <a:cubicBezTo>
                  <a:pt x="100" y="84"/>
                  <a:pt x="105" y="79"/>
                  <a:pt x="110" y="74"/>
                </a:cubicBezTo>
                <a:close/>
                <a:moveTo>
                  <a:pt x="145" y="106"/>
                </a:moveTo>
                <a:cubicBezTo>
                  <a:pt x="141" y="106"/>
                  <a:pt x="138" y="109"/>
                  <a:pt x="137" y="113"/>
                </a:cubicBezTo>
                <a:cubicBezTo>
                  <a:pt x="137" y="117"/>
                  <a:pt x="141" y="121"/>
                  <a:pt x="144" y="121"/>
                </a:cubicBezTo>
                <a:cubicBezTo>
                  <a:pt x="148" y="121"/>
                  <a:pt x="152" y="118"/>
                  <a:pt x="152" y="114"/>
                </a:cubicBezTo>
                <a:cubicBezTo>
                  <a:pt x="152" y="110"/>
                  <a:pt x="149" y="106"/>
                  <a:pt x="145" y="106"/>
                </a:cubicBezTo>
                <a:close/>
                <a:moveTo>
                  <a:pt x="145" y="116"/>
                </a:moveTo>
                <a:cubicBezTo>
                  <a:pt x="143" y="116"/>
                  <a:pt x="142" y="115"/>
                  <a:pt x="142" y="114"/>
                </a:cubicBezTo>
                <a:cubicBezTo>
                  <a:pt x="142" y="112"/>
                  <a:pt x="143" y="111"/>
                  <a:pt x="145" y="111"/>
                </a:cubicBezTo>
                <a:cubicBezTo>
                  <a:pt x="146" y="111"/>
                  <a:pt x="147" y="112"/>
                  <a:pt x="147" y="114"/>
                </a:cubicBezTo>
                <a:cubicBezTo>
                  <a:pt x="147" y="115"/>
                  <a:pt x="146" y="116"/>
                  <a:pt x="145" y="116"/>
                </a:cubicBezTo>
                <a:close/>
                <a:moveTo>
                  <a:pt x="46" y="39"/>
                </a:moveTo>
                <a:cubicBezTo>
                  <a:pt x="17" y="39"/>
                  <a:pt x="17" y="39"/>
                  <a:pt x="17" y="39"/>
                </a:cubicBezTo>
                <a:cubicBezTo>
                  <a:pt x="17" y="43"/>
                  <a:pt x="17" y="43"/>
                  <a:pt x="17" y="43"/>
                </a:cubicBezTo>
                <a:cubicBezTo>
                  <a:pt x="46" y="43"/>
                  <a:pt x="46" y="43"/>
                  <a:pt x="46" y="43"/>
                </a:cubicBezTo>
                <a:lnTo>
                  <a:pt x="46" y="39"/>
                </a:lnTo>
                <a:close/>
                <a:moveTo>
                  <a:pt x="31" y="29"/>
                </a:moveTo>
                <a:cubicBezTo>
                  <a:pt x="31" y="34"/>
                  <a:pt x="31" y="34"/>
                  <a:pt x="31" y="34"/>
                </a:cubicBezTo>
                <a:cubicBezTo>
                  <a:pt x="45" y="34"/>
                  <a:pt x="45" y="34"/>
                  <a:pt x="45" y="34"/>
                </a:cubicBezTo>
                <a:cubicBezTo>
                  <a:pt x="45" y="29"/>
                  <a:pt x="45" y="29"/>
                  <a:pt x="45" y="29"/>
                </a:cubicBezTo>
                <a:lnTo>
                  <a:pt x="31" y="29"/>
                </a:lnTo>
                <a:close/>
                <a:moveTo>
                  <a:pt x="105" y="50"/>
                </a:moveTo>
                <a:cubicBezTo>
                  <a:pt x="116" y="58"/>
                  <a:pt x="128" y="66"/>
                  <a:pt x="139" y="74"/>
                </a:cubicBezTo>
                <a:cubicBezTo>
                  <a:pt x="141" y="75"/>
                  <a:pt x="143" y="76"/>
                  <a:pt x="144" y="78"/>
                </a:cubicBezTo>
                <a:cubicBezTo>
                  <a:pt x="154" y="61"/>
                  <a:pt x="155" y="45"/>
                  <a:pt x="147" y="28"/>
                </a:cubicBezTo>
                <a:cubicBezTo>
                  <a:pt x="138" y="10"/>
                  <a:pt x="123" y="1"/>
                  <a:pt x="104" y="0"/>
                </a:cubicBezTo>
                <a:cubicBezTo>
                  <a:pt x="104" y="0"/>
                  <a:pt x="104" y="1"/>
                  <a:pt x="104" y="1"/>
                </a:cubicBezTo>
                <a:cubicBezTo>
                  <a:pt x="104" y="17"/>
                  <a:pt x="104" y="33"/>
                  <a:pt x="104" y="48"/>
                </a:cubicBezTo>
                <a:cubicBezTo>
                  <a:pt x="104" y="49"/>
                  <a:pt x="104" y="50"/>
                  <a:pt x="105" y="50"/>
                </a:cubicBezTo>
                <a:close/>
                <a:moveTo>
                  <a:pt x="143" y="70"/>
                </a:moveTo>
                <a:cubicBezTo>
                  <a:pt x="140" y="69"/>
                  <a:pt x="137" y="67"/>
                  <a:pt x="135" y="65"/>
                </a:cubicBezTo>
                <a:cubicBezTo>
                  <a:pt x="139" y="61"/>
                  <a:pt x="143" y="57"/>
                  <a:pt x="147" y="53"/>
                </a:cubicBezTo>
                <a:cubicBezTo>
                  <a:pt x="147" y="58"/>
                  <a:pt x="145" y="66"/>
                  <a:pt x="143" y="70"/>
                </a:cubicBezTo>
                <a:close/>
                <a:moveTo>
                  <a:pt x="147" y="45"/>
                </a:moveTo>
                <a:cubicBezTo>
                  <a:pt x="147" y="45"/>
                  <a:pt x="146" y="46"/>
                  <a:pt x="146" y="46"/>
                </a:cubicBezTo>
                <a:cubicBezTo>
                  <a:pt x="141" y="51"/>
                  <a:pt x="136" y="56"/>
                  <a:pt x="130" y="62"/>
                </a:cubicBezTo>
                <a:cubicBezTo>
                  <a:pt x="130" y="62"/>
                  <a:pt x="130" y="62"/>
                  <a:pt x="130" y="62"/>
                </a:cubicBezTo>
                <a:cubicBezTo>
                  <a:pt x="128" y="61"/>
                  <a:pt x="126" y="59"/>
                  <a:pt x="124" y="58"/>
                </a:cubicBezTo>
                <a:cubicBezTo>
                  <a:pt x="131" y="51"/>
                  <a:pt x="138" y="44"/>
                  <a:pt x="145" y="37"/>
                </a:cubicBezTo>
                <a:cubicBezTo>
                  <a:pt x="146" y="40"/>
                  <a:pt x="146" y="42"/>
                  <a:pt x="147" y="45"/>
                </a:cubicBezTo>
                <a:close/>
                <a:moveTo>
                  <a:pt x="143" y="31"/>
                </a:moveTo>
                <a:cubicBezTo>
                  <a:pt x="143" y="32"/>
                  <a:pt x="142" y="33"/>
                  <a:pt x="142" y="33"/>
                </a:cubicBezTo>
                <a:cubicBezTo>
                  <a:pt x="138" y="37"/>
                  <a:pt x="133" y="42"/>
                  <a:pt x="129" y="46"/>
                </a:cubicBezTo>
                <a:cubicBezTo>
                  <a:pt x="126" y="49"/>
                  <a:pt x="123" y="52"/>
                  <a:pt x="120" y="55"/>
                </a:cubicBezTo>
                <a:cubicBezTo>
                  <a:pt x="118" y="54"/>
                  <a:pt x="116" y="52"/>
                  <a:pt x="114" y="51"/>
                </a:cubicBezTo>
                <a:cubicBezTo>
                  <a:pt x="123" y="43"/>
                  <a:pt x="131" y="34"/>
                  <a:pt x="140" y="26"/>
                </a:cubicBezTo>
                <a:cubicBezTo>
                  <a:pt x="141" y="28"/>
                  <a:pt x="142" y="29"/>
                  <a:pt x="143" y="31"/>
                </a:cubicBezTo>
                <a:close/>
                <a:moveTo>
                  <a:pt x="137" y="21"/>
                </a:moveTo>
                <a:cubicBezTo>
                  <a:pt x="128" y="30"/>
                  <a:pt x="119" y="39"/>
                  <a:pt x="110" y="48"/>
                </a:cubicBezTo>
                <a:cubicBezTo>
                  <a:pt x="109" y="48"/>
                  <a:pt x="109" y="47"/>
                  <a:pt x="108" y="45"/>
                </a:cubicBezTo>
                <a:cubicBezTo>
                  <a:pt x="108" y="41"/>
                  <a:pt x="109" y="38"/>
                  <a:pt x="112" y="36"/>
                </a:cubicBezTo>
                <a:cubicBezTo>
                  <a:pt x="119" y="30"/>
                  <a:pt x="125" y="23"/>
                  <a:pt x="131" y="17"/>
                </a:cubicBezTo>
                <a:cubicBezTo>
                  <a:pt x="133" y="18"/>
                  <a:pt x="135" y="20"/>
                  <a:pt x="137" y="21"/>
                </a:cubicBezTo>
                <a:close/>
                <a:moveTo>
                  <a:pt x="109" y="5"/>
                </a:moveTo>
                <a:cubicBezTo>
                  <a:pt x="111" y="6"/>
                  <a:pt x="114" y="7"/>
                  <a:pt x="117" y="7"/>
                </a:cubicBezTo>
                <a:cubicBezTo>
                  <a:pt x="114" y="10"/>
                  <a:pt x="111" y="13"/>
                  <a:pt x="109" y="16"/>
                </a:cubicBezTo>
                <a:lnTo>
                  <a:pt x="109" y="5"/>
                </a:lnTo>
                <a:close/>
                <a:moveTo>
                  <a:pt x="109" y="23"/>
                </a:moveTo>
                <a:cubicBezTo>
                  <a:pt x="109" y="21"/>
                  <a:pt x="111" y="20"/>
                  <a:pt x="113" y="18"/>
                </a:cubicBezTo>
                <a:cubicBezTo>
                  <a:pt x="115" y="16"/>
                  <a:pt x="118" y="13"/>
                  <a:pt x="121" y="10"/>
                </a:cubicBezTo>
                <a:cubicBezTo>
                  <a:pt x="121" y="10"/>
                  <a:pt x="122" y="10"/>
                  <a:pt x="123" y="10"/>
                </a:cubicBezTo>
                <a:cubicBezTo>
                  <a:pt x="124" y="11"/>
                  <a:pt x="126" y="12"/>
                  <a:pt x="128" y="13"/>
                </a:cubicBezTo>
                <a:cubicBezTo>
                  <a:pt x="121" y="20"/>
                  <a:pt x="115" y="26"/>
                  <a:pt x="108" y="33"/>
                </a:cubicBezTo>
                <a:cubicBezTo>
                  <a:pt x="108" y="31"/>
                  <a:pt x="108" y="30"/>
                  <a:pt x="108" y="29"/>
                </a:cubicBezTo>
                <a:cubicBezTo>
                  <a:pt x="108" y="27"/>
                  <a:pt x="108" y="25"/>
                  <a:pt x="109" y="23"/>
                </a:cubicBezTo>
                <a:close/>
                <a:moveTo>
                  <a:pt x="77" y="97"/>
                </a:moveTo>
                <a:cubicBezTo>
                  <a:pt x="77" y="96"/>
                  <a:pt x="76" y="96"/>
                  <a:pt x="76" y="95"/>
                </a:cubicBezTo>
                <a:cubicBezTo>
                  <a:pt x="101" y="109"/>
                  <a:pt x="129" y="99"/>
                  <a:pt x="141" y="82"/>
                </a:cubicBezTo>
                <a:cubicBezTo>
                  <a:pt x="141" y="81"/>
                  <a:pt x="141" y="81"/>
                  <a:pt x="141" y="81"/>
                </a:cubicBezTo>
                <a:cubicBezTo>
                  <a:pt x="128" y="72"/>
                  <a:pt x="115" y="63"/>
                  <a:pt x="102" y="53"/>
                </a:cubicBezTo>
                <a:cubicBezTo>
                  <a:pt x="101" y="53"/>
                  <a:pt x="101" y="53"/>
                  <a:pt x="100" y="53"/>
                </a:cubicBezTo>
                <a:cubicBezTo>
                  <a:pt x="87" y="63"/>
                  <a:pt x="75" y="72"/>
                  <a:pt x="62" y="81"/>
                </a:cubicBezTo>
                <a:cubicBezTo>
                  <a:pt x="62" y="81"/>
                  <a:pt x="61" y="81"/>
                  <a:pt x="61" y="82"/>
                </a:cubicBezTo>
                <a:cubicBezTo>
                  <a:pt x="62" y="83"/>
                  <a:pt x="64" y="85"/>
                  <a:pt x="65" y="87"/>
                </a:cubicBezTo>
                <a:cubicBezTo>
                  <a:pt x="12" y="87"/>
                  <a:pt x="12" y="87"/>
                  <a:pt x="12" y="87"/>
                </a:cubicBezTo>
                <a:cubicBezTo>
                  <a:pt x="12" y="24"/>
                  <a:pt x="12" y="24"/>
                  <a:pt x="12" y="24"/>
                </a:cubicBezTo>
                <a:cubicBezTo>
                  <a:pt x="58" y="24"/>
                  <a:pt x="58" y="24"/>
                  <a:pt x="58" y="24"/>
                </a:cubicBezTo>
                <a:cubicBezTo>
                  <a:pt x="53" y="33"/>
                  <a:pt x="50" y="41"/>
                  <a:pt x="50" y="51"/>
                </a:cubicBezTo>
                <a:cubicBezTo>
                  <a:pt x="50" y="61"/>
                  <a:pt x="53" y="69"/>
                  <a:pt x="58" y="78"/>
                </a:cubicBezTo>
                <a:cubicBezTo>
                  <a:pt x="59" y="77"/>
                  <a:pt x="59" y="77"/>
                  <a:pt x="59" y="77"/>
                </a:cubicBezTo>
                <a:cubicBezTo>
                  <a:pt x="72" y="68"/>
                  <a:pt x="85" y="59"/>
                  <a:pt x="98" y="50"/>
                </a:cubicBezTo>
                <a:cubicBezTo>
                  <a:pt x="98" y="50"/>
                  <a:pt x="99" y="49"/>
                  <a:pt x="99" y="48"/>
                </a:cubicBezTo>
                <a:cubicBezTo>
                  <a:pt x="99" y="33"/>
                  <a:pt x="99" y="17"/>
                  <a:pt x="99" y="2"/>
                </a:cubicBezTo>
                <a:cubicBezTo>
                  <a:pt x="99" y="0"/>
                  <a:pt x="99" y="0"/>
                  <a:pt x="99" y="0"/>
                </a:cubicBezTo>
                <a:cubicBezTo>
                  <a:pt x="92" y="0"/>
                  <a:pt x="86" y="2"/>
                  <a:pt x="80" y="4"/>
                </a:cubicBezTo>
                <a:cubicBezTo>
                  <a:pt x="80" y="5"/>
                  <a:pt x="78" y="5"/>
                  <a:pt x="78" y="5"/>
                </a:cubicBezTo>
                <a:cubicBezTo>
                  <a:pt x="54" y="5"/>
                  <a:pt x="31" y="5"/>
                  <a:pt x="7" y="5"/>
                </a:cubicBezTo>
                <a:cubicBezTo>
                  <a:pt x="4" y="5"/>
                  <a:pt x="2" y="7"/>
                  <a:pt x="2" y="10"/>
                </a:cubicBezTo>
                <a:cubicBezTo>
                  <a:pt x="2" y="13"/>
                  <a:pt x="2" y="15"/>
                  <a:pt x="2" y="18"/>
                </a:cubicBezTo>
                <a:cubicBezTo>
                  <a:pt x="2" y="19"/>
                  <a:pt x="2" y="21"/>
                  <a:pt x="3" y="22"/>
                </a:cubicBezTo>
                <a:cubicBezTo>
                  <a:pt x="4" y="23"/>
                  <a:pt x="5" y="24"/>
                  <a:pt x="7" y="25"/>
                </a:cubicBezTo>
                <a:cubicBezTo>
                  <a:pt x="7" y="26"/>
                  <a:pt x="7" y="26"/>
                  <a:pt x="7" y="26"/>
                </a:cubicBezTo>
                <a:cubicBezTo>
                  <a:pt x="7" y="46"/>
                  <a:pt x="7" y="66"/>
                  <a:pt x="7" y="86"/>
                </a:cubicBezTo>
                <a:cubicBezTo>
                  <a:pt x="7" y="90"/>
                  <a:pt x="9" y="92"/>
                  <a:pt x="12" y="92"/>
                </a:cubicBezTo>
                <a:cubicBezTo>
                  <a:pt x="18" y="92"/>
                  <a:pt x="24" y="92"/>
                  <a:pt x="30" y="92"/>
                </a:cubicBezTo>
                <a:cubicBezTo>
                  <a:pt x="30" y="92"/>
                  <a:pt x="31" y="92"/>
                  <a:pt x="32" y="92"/>
                </a:cubicBezTo>
                <a:cubicBezTo>
                  <a:pt x="31" y="93"/>
                  <a:pt x="31" y="93"/>
                  <a:pt x="31" y="93"/>
                </a:cubicBezTo>
                <a:cubicBezTo>
                  <a:pt x="25" y="103"/>
                  <a:pt x="19" y="113"/>
                  <a:pt x="14" y="122"/>
                </a:cubicBezTo>
                <a:cubicBezTo>
                  <a:pt x="10" y="128"/>
                  <a:pt x="7" y="134"/>
                  <a:pt x="3" y="140"/>
                </a:cubicBezTo>
                <a:cubicBezTo>
                  <a:pt x="0" y="145"/>
                  <a:pt x="3" y="150"/>
                  <a:pt x="9" y="150"/>
                </a:cubicBezTo>
                <a:cubicBezTo>
                  <a:pt x="10" y="150"/>
                  <a:pt x="10" y="150"/>
                  <a:pt x="11" y="150"/>
                </a:cubicBezTo>
                <a:cubicBezTo>
                  <a:pt x="14" y="150"/>
                  <a:pt x="16" y="149"/>
                  <a:pt x="18" y="146"/>
                </a:cubicBezTo>
                <a:cubicBezTo>
                  <a:pt x="21" y="141"/>
                  <a:pt x="23" y="137"/>
                  <a:pt x="26" y="132"/>
                </a:cubicBezTo>
                <a:cubicBezTo>
                  <a:pt x="27" y="131"/>
                  <a:pt x="27" y="131"/>
                  <a:pt x="28" y="131"/>
                </a:cubicBezTo>
                <a:cubicBezTo>
                  <a:pt x="33" y="131"/>
                  <a:pt x="37" y="131"/>
                  <a:pt x="42" y="131"/>
                </a:cubicBezTo>
                <a:cubicBezTo>
                  <a:pt x="46" y="131"/>
                  <a:pt x="46" y="131"/>
                  <a:pt x="46" y="131"/>
                </a:cubicBezTo>
                <a:cubicBezTo>
                  <a:pt x="46" y="132"/>
                  <a:pt x="46" y="132"/>
                  <a:pt x="46" y="132"/>
                </a:cubicBezTo>
                <a:cubicBezTo>
                  <a:pt x="46" y="136"/>
                  <a:pt x="46" y="140"/>
                  <a:pt x="46" y="144"/>
                </a:cubicBezTo>
                <a:cubicBezTo>
                  <a:pt x="46" y="147"/>
                  <a:pt x="48" y="150"/>
                  <a:pt x="52" y="150"/>
                </a:cubicBezTo>
                <a:cubicBezTo>
                  <a:pt x="52" y="150"/>
                  <a:pt x="53" y="150"/>
                  <a:pt x="54" y="150"/>
                </a:cubicBezTo>
                <a:cubicBezTo>
                  <a:pt x="57" y="150"/>
                  <a:pt x="60" y="147"/>
                  <a:pt x="60" y="143"/>
                </a:cubicBezTo>
                <a:cubicBezTo>
                  <a:pt x="60" y="140"/>
                  <a:pt x="60" y="136"/>
                  <a:pt x="60" y="132"/>
                </a:cubicBezTo>
                <a:cubicBezTo>
                  <a:pt x="60" y="131"/>
                  <a:pt x="60" y="131"/>
                  <a:pt x="60" y="131"/>
                </a:cubicBezTo>
                <a:cubicBezTo>
                  <a:pt x="66" y="131"/>
                  <a:pt x="72" y="131"/>
                  <a:pt x="78" y="131"/>
                </a:cubicBezTo>
                <a:cubicBezTo>
                  <a:pt x="78" y="131"/>
                  <a:pt x="79" y="131"/>
                  <a:pt x="79" y="132"/>
                </a:cubicBezTo>
                <a:cubicBezTo>
                  <a:pt x="82" y="137"/>
                  <a:pt x="85" y="141"/>
                  <a:pt x="88" y="146"/>
                </a:cubicBezTo>
                <a:cubicBezTo>
                  <a:pt x="89" y="148"/>
                  <a:pt x="90" y="149"/>
                  <a:pt x="92" y="150"/>
                </a:cubicBezTo>
                <a:cubicBezTo>
                  <a:pt x="94" y="150"/>
                  <a:pt x="97" y="150"/>
                  <a:pt x="99" y="150"/>
                </a:cubicBezTo>
                <a:cubicBezTo>
                  <a:pt x="103" y="149"/>
                  <a:pt x="105" y="144"/>
                  <a:pt x="102" y="140"/>
                </a:cubicBezTo>
                <a:cubicBezTo>
                  <a:pt x="94" y="126"/>
                  <a:pt x="85" y="111"/>
                  <a:pt x="77" y="97"/>
                </a:cubicBezTo>
                <a:close/>
                <a:moveTo>
                  <a:pt x="94" y="5"/>
                </a:moveTo>
                <a:cubicBezTo>
                  <a:pt x="94" y="7"/>
                  <a:pt x="94" y="7"/>
                  <a:pt x="94" y="7"/>
                </a:cubicBezTo>
                <a:cubicBezTo>
                  <a:pt x="94" y="20"/>
                  <a:pt x="94" y="33"/>
                  <a:pt x="94" y="46"/>
                </a:cubicBezTo>
                <a:cubicBezTo>
                  <a:pt x="94" y="46"/>
                  <a:pt x="94" y="47"/>
                  <a:pt x="93" y="47"/>
                </a:cubicBezTo>
                <a:cubicBezTo>
                  <a:pt x="82" y="55"/>
                  <a:pt x="71" y="63"/>
                  <a:pt x="60" y="70"/>
                </a:cubicBezTo>
                <a:cubicBezTo>
                  <a:pt x="60" y="70"/>
                  <a:pt x="60" y="70"/>
                  <a:pt x="60" y="70"/>
                </a:cubicBezTo>
                <a:cubicBezTo>
                  <a:pt x="54" y="58"/>
                  <a:pt x="54" y="45"/>
                  <a:pt x="59" y="33"/>
                </a:cubicBezTo>
                <a:cubicBezTo>
                  <a:pt x="66" y="16"/>
                  <a:pt x="82" y="7"/>
                  <a:pt x="94" y="5"/>
                </a:cubicBezTo>
                <a:close/>
                <a:moveTo>
                  <a:pt x="7" y="19"/>
                </a:moveTo>
                <a:cubicBezTo>
                  <a:pt x="7" y="10"/>
                  <a:pt x="7" y="10"/>
                  <a:pt x="7" y="10"/>
                </a:cubicBezTo>
                <a:cubicBezTo>
                  <a:pt x="70" y="10"/>
                  <a:pt x="70" y="10"/>
                  <a:pt x="70" y="10"/>
                </a:cubicBezTo>
                <a:cubicBezTo>
                  <a:pt x="68" y="12"/>
                  <a:pt x="65" y="15"/>
                  <a:pt x="63" y="18"/>
                </a:cubicBezTo>
                <a:cubicBezTo>
                  <a:pt x="61" y="19"/>
                  <a:pt x="60" y="19"/>
                  <a:pt x="59" y="19"/>
                </a:cubicBezTo>
                <a:cubicBezTo>
                  <a:pt x="42" y="19"/>
                  <a:pt x="25" y="19"/>
                  <a:pt x="9" y="19"/>
                </a:cubicBezTo>
                <a:lnTo>
                  <a:pt x="7" y="19"/>
                </a:lnTo>
                <a:close/>
                <a:moveTo>
                  <a:pt x="14" y="143"/>
                </a:moveTo>
                <a:cubicBezTo>
                  <a:pt x="13" y="145"/>
                  <a:pt x="12" y="145"/>
                  <a:pt x="11" y="145"/>
                </a:cubicBezTo>
                <a:cubicBezTo>
                  <a:pt x="10" y="145"/>
                  <a:pt x="9" y="145"/>
                  <a:pt x="9" y="145"/>
                </a:cubicBezTo>
                <a:cubicBezTo>
                  <a:pt x="7" y="145"/>
                  <a:pt x="6" y="144"/>
                  <a:pt x="7" y="143"/>
                </a:cubicBezTo>
                <a:cubicBezTo>
                  <a:pt x="10" y="139"/>
                  <a:pt x="12" y="135"/>
                  <a:pt x="14" y="131"/>
                </a:cubicBezTo>
                <a:cubicBezTo>
                  <a:pt x="22" y="118"/>
                  <a:pt x="29" y="106"/>
                  <a:pt x="36" y="93"/>
                </a:cubicBezTo>
                <a:cubicBezTo>
                  <a:pt x="37" y="92"/>
                  <a:pt x="38" y="92"/>
                  <a:pt x="39" y="92"/>
                </a:cubicBezTo>
                <a:cubicBezTo>
                  <a:pt x="40" y="92"/>
                  <a:pt x="42" y="92"/>
                  <a:pt x="44" y="92"/>
                </a:cubicBezTo>
                <a:cubicBezTo>
                  <a:pt x="43" y="92"/>
                  <a:pt x="43" y="93"/>
                  <a:pt x="43" y="93"/>
                </a:cubicBezTo>
                <a:cubicBezTo>
                  <a:pt x="33" y="110"/>
                  <a:pt x="23" y="127"/>
                  <a:pt x="14" y="143"/>
                </a:cubicBezTo>
                <a:close/>
                <a:moveTo>
                  <a:pt x="45" y="126"/>
                </a:moveTo>
                <a:cubicBezTo>
                  <a:pt x="30" y="126"/>
                  <a:pt x="30" y="126"/>
                  <a:pt x="30" y="126"/>
                </a:cubicBezTo>
                <a:cubicBezTo>
                  <a:pt x="35" y="117"/>
                  <a:pt x="40" y="108"/>
                  <a:pt x="45" y="99"/>
                </a:cubicBezTo>
                <a:lnTo>
                  <a:pt x="45" y="126"/>
                </a:lnTo>
                <a:close/>
                <a:moveTo>
                  <a:pt x="51" y="92"/>
                </a:moveTo>
                <a:cubicBezTo>
                  <a:pt x="55" y="92"/>
                  <a:pt x="55" y="92"/>
                  <a:pt x="55" y="92"/>
                </a:cubicBezTo>
                <a:cubicBezTo>
                  <a:pt x="55" y="126"/>
                  <a:pt x="55" y="126"/>
                  <a:pt x="55" y="126"/>
                </a:cubicBezTo>
                <a:cubicBezTo>
                  <a:pt x="51" y="126"/>
                  <a:pt x="51" y="126"/>
                  <a:pt x="51" y="126"/>
                </a:cubicBezTo>
                <a:lnTo>
                  <a:pt x="51" y="92"/>
                </a:lnTo>
                <a:close/>
                <a:moveTo>
                  <a:pt x="55" y="144"/>
                </a:moveTo>
                <a:cubicBezTo>
                  <a:pt x="55" y="144"/>
                  <a:pt x="54" y="145"/>
                  <a:pt x="54" y="145"/>
                </a:cubicBezTo>
                <a:cubicBezTo>
                  <a:pt x="53" y="145"/>
                  <a:pt x="53" y="145"/>
                  <a:pt x="52" y="145"/>
                </a:cubicBezTo>
                <a:cubicBezTo>
                  <a:pt x="51" y="145"/>
                  <a:pt x="50" y="145"/>
                  <a:pt x="50" y="144"/>
                </a:cubicBezTo>
                <a:cubicBezTo>
                  <a:pt x="50" y="139"/>
                  <a:pt x="50" y="135"/>
                  <a:pt x="50" y="131"/>
                </a:cubicBezTo>
                <a:cubicBezTo>
                  <a:pt x="55" y="131"/>
                  <a:pt x="55" y="131"/>
                  <a:pt x="55" y="131"/>
                </a:cubicBezTo>
                <a:cubicBezTo>
                  <a:pt x="55" y="135"/>
                  <a:pt x="55" y="139"/>
                  <a:pt x="55" y="144"/>
                </a:cubicBezTo>
                <a:close/>
                <a:moveTo>
                  <a:pt x="101" y="59"/>
                </a:moveTo>
                <a:cubicBezTo>
                  <a:pt x="112" y="67"/>
                  <a:pt x="123" y="74"/>
                  <a:pt x="134" y="82"/>
                </a:cubicBezTo>
                <a:cubicBezTo>
                  <a:pt x="119" y="100"/>
                  <a:pt x="87" y="103"/>
                  <a:pt x="68" y="82"/>
                </a:cubicBezTo>
                <a:cubicBezTo>
                  <a:pt x="79" y="74"/>
                  <a:pt x="90" y="67"/>
                  <a:pt x="101" y="59"/>
                </a:cubicBezTo>
                <a:close/>
                <a:moveTo>
                  <a:pt x="60" y="126"/>
                </a:moveTo>
                <a:cubicBezTo>
                  <a:pt x="60" y="99"/>
                  <a:pt x="60" y="99"/>
                  <a:pt x="60" y="99"/>
                </a:cubicBezTo>
                <a:cubicBezTo>
                  <a:pt x="66" y="108"/>
                  <a:pt x="71" y="117"/>
                  <a:pt x="76" y="126"/>
                </a:cubicBezTo>
                <a:lnTo>
                  <a:pt x="60" y="126"/>
                </a:lnTo>
                <a:close/>
                <a:moveTo>
                  <a:pt x="96" y="145"/>
                </a:moveTo>
                <a:cubicBezTo>
                  <a:pt x="94" y="145"/>
                  <a:pt x="92" y="144"/>
                  <a:pt x="91" y="142"/>
                </a:cubicBezTo>
                <a:cubicBezTo>
                  <a:pt x="82" y="126"/>
                  <a:pt x="72" y="110"/>
                  <a:pt x="63" y="94"/>
                </a:cubicBezTo>
                <a:cubicBezTo>
                  <a:pt x="63" y="93"/>
                  <a:pt x="62" y="93"/>
                  <a:pt x="62" y="92"/>
                </a:cubicBezTo>
                <a:cubicBezTo>
                  <a:pt x="64" y="92"/>
                  <a:pt x="65" y="92"/>
                  <a:pt x="67" y="92"/>
                </a:cubicBezTo>
                <a:cubicBezTo>
                  <a:pt x="68" y="92"/>
                  <a:pt x="69" y="92"/>
                  <a:pt x="69" y="93"/>
                </a:cubicBezTo>
                <a:cubicBezTo>
                  <a:pt x="76" y="104"/>
                  <a:pt x="82" y="115"/>
                  <a:pt x="89" y="126"/>
                </a:cubicBezTo>
                <a:cubicBezTo>
                  <a:pt x="92" y="131"/>
                  <a:pt x="95" y="137"/>
                  <a:pt x="98" y="142"/>
                </a:cubicBezTo>
                <a:cubicBezTo>
                  <a:pt x="99" y="144"/>
                  <a:pt x="99" y="145"/>
                  <a:pt x="96" y="145"/>
                </a:cubicBezTo>
                <a:close/>
                <a:moveTo>
                  <a:pt x="26" y="29"/>
                </a:moveTo>
                <a:cubicBezTo>
                  <a:pt x="17" y="29"/>
                  <a:pt x="17" y="29"/>
                  <a:pt x="17" y="29"/>
                </a:cubicBezTo>
                <a:cubicBezTo>
                  <a:pt x="17" y="34"/>
                  <a:pt x="17" y="34"/>
                  <a:pt x="17" y="34"/>
                </a:cubicBezTo>
                <a:cubicBezTo>
                  <a:pt x="26" y="34"/>
                  <a:pt x="26" y="34"/>
                  <a:pt x="26" y="34"/>
                </a:cubicBezTo>
                <a:lnTo>
                  <a:pt x="26" y="29"/>
                </a:lnTo>
                <a:close/>
                <a:moveTo>
                  <a:pt x="50" y="77"/>
                </a:moveTo>
                <a:cubicBezTo>
                  <a:pt x="46" y="77"/>
                  <a:pt x="46" y="77"/>
                  <a:pt x="46" y="77"/>
                </a:cubicBezTo>
                <a:cubicBezTo>
                  <a:pt x="46" y="48"/>
                  <a:pt x="46" y="48"/>
                  <a:pt x="46" y="48"/>
                </a:cubicBezTo>
                <a:cubicBezTo>
                  <a:pt x="41" y="48"/>
                  <a:pt x="41" y="48"/>
                  <a:pt x="41" y="48"/>
                </a:cubicBezTo>
                <a:cubicBezTo>
                  <a:pt x="41" y="77"/>
                  <a:pt x="41" y="77"/>
                  <a:pt x="41" y="77"/>
                </a:cubicBezTo>
                <a:cubicBezTo>
                  <a:pt x="36" y="77"/>
                  <a:pt x="36" y="77"/>
                  <a:pt x="36" y="77"/>
                </a:cubicBezTo>
                <a:cubicBezTo>
                  <a:pt x="36" y="58"/>
                  <a:pt x="36" y="58"/>
                  <a:pt x="36" y="58"/>
                </a:cubicBezTo>
                <a:cubicBezTo>
                  <a:pt x="31" y="58"/>
                  <a:pt x="31" y="58"/>
                  <a:pt x="31" y="58"/>
                </a:cubicBezTo>
                <a:cubicBezTo>
                  <a:pt x="31" y="77"/>
                  <a:pt x="31" y="77"/>
                  <a:pt x="31" y="77"/>
                </a:cubicBezTo>
                <a:cubicBezTo>
                  <a:pt x="26" y="77"/>
                  <a:pt x="26" y="77"/>
                  <a:pt x="26" y="77"/>
                </a:cubicBezTo>
                <a:cubicBezTo>
                  <a:pt x="26" y="68"/>
                  <a:pt x="26" y="68"/>
                  <a:pt x="26" y="68"/>
                </a:cubicBezTo>
                <a:cubicBezTo>
                  <a:pt x="21" y="68"/>
                  <a:pt x="21" y="68"/>
                  <a:pt x="21" y="68"/>
                </a:cubicBezTo>
                <a:cubicBezTo>
                  <a:pt x="21" y="77"/>
                  <a:pt x="21" y="77"/>
                  <a:pt x="21" y="77"/>
                </a:cubicBezTo>
                <a:cubicBezTo>
                  <a:pt x="17" y="77"/>
                  <a:pt x="17" y="77"/>
                  <a:pt x="17" y="77"/>
                </a:cubicBezTo>
                <a:cubicBezTo>
                  <a:pt x="17" y="82"/>
                  <a:pt x="17" y="82"/>
                  <a:pt x="17" y="82"/>
                </a:cubicBezTo>
                <a:cubicBezTo>
                  <a:pt x="50" y="82"/>
                  <a:pt x="50" y="82"/>
                  <a:pt x="50" y="82"/>
                </a:cubicBezTo>
                <a:lnTo>
                  <a:pt x="50" y="77"/>
                </a:lnTo>
                <a:close/>
                <a:moveTo>
                  <a:pt x="70" y="31"/>
                </a:moveTo>
                <a:cubicBezTo>
                  <a:pt x="70" y="35"/>
                  <a:pt x="72" y="38"/>
                  <a:pt x="77" y="39"/>
                </a:cubicBezTo>
                <a:cubicBezTo>
                  <a:pt x="78" y="39"/>
                  <a:pt x="79" y="40"/>
                  <a:pt x="79" y="41"/>
                </a:cubicBezTo>
                <a:cubicBezTo>
                  <a:pt x="79" y="42"/>
                  <a:pt x="79" y="43"/>
                  <a:pt x="79" y="44"/>
                </a:cubicBezTo>
                <a:cubicBezTo>
                  <a:pt x="78" y="43"/>
                  <a:pt x="76" y="44"/>
                  <a:pt x="76" y="43"/>
                </a:cubicBezTo>
                <a:cubicBezTo>
                  <a:pt x="75" y="42"/>
                  <a:pt x="75" y="40"/>
                  <a:pt x="74" y="39"/>
                </a:cubicBezTo>
                <a:cubicBezTo>
                  <a:pt x="70" y="39"/>
                  <a:pt x="70" y="39"/>
                  <a:pt x="70" y="39"/>
                </a:cubicBezTo>
                <a:cubicBezTo>
                  <a:pt x="69" y="43"/>
                  <a:pt x="70" y="46"/>
                  <a:pt x="74" y="48"/>
                </a:cubicBezTo>
                <a:cubicBezTo>
                  <a:pt x="74" y="48"/>
                  <a:pt x="75" y="49"/>
                  <a:pt x="75" y="49"/>
                </a:cubicBezTo>
                <a:cubicBezTo>
                  <a:pt x="75" y="50"/>
                  <a:pt x="75" y="52"/>
                  <a:pt x="75" y="53"/>
                </a:cubicBezTo>
                <a:cubicBezTo>
                  <a:pt x="79" y="53"/>
                  <a:pt x="79" y="53"/>
                  <a:pt x="79" y="53"/>
                </a:cubicBezTo>
                <a:cubicBezTo>
                  <a:pt x="79" y="48"/>
                  <a:pt x="79" y="48"/>
                  <a:pt x="79" y="48"/>
                </a:cubicBezTo>
                <a:cubicBezTo>
                  <a:pt x="84" y="48"/>
                  <a:pt x="84" y="48"/>
                  <a:pt x="84" y="48"/>
                </a:cubicBezTo>
                <a:cubicBezTo>
                  <a:pt x="84" y="46"/>
                  <a:pt x="84" y="44"/>
                  <a:pt x="84" y="42"/>
                </a:cubicBezTo>
                <a:cubicBezTo>
                  <a:pt x="84" y="37"/>
                  <a:pt x="82" y="34"/>
                  <a:pt x="77" y="34"/>
                </a:cubicBezTo>
                <a:cubicBezTo>
                  <a:pt x="75" y="34"/>
                  <a:pt x="75" y="33"/>
                  <a:pt x="75" y="31"/>
                </a:cubicBezTo>
                <a:cubicBezTo>
                  <a:pt x="75" y="31"/>
                  <a:pt x="75" y="30"/>
                  <a:pt x="75" y="29"/>
                </a:cubicBezTo>
                <a:cubicBezTo>
                  <a:pt x="76" y="29"/>
                  <a:pt x="78" y="29"/>
                  <a:pt x="78" y="30"/>
                </a:cubicBezTo>
                <a:cubicBezTo>
                  <a:pt x="79" y="31"/>
                  <a:pt x="79" y="32"/>
                  <a:pt x="80" y="34"/>
                </a:cubicBezTo>
                <a:cubicBezTo>
                  <a:pt x="84" y="34"/>
                  <a:pt x="84" y="34"/>
                  <a:pt x="84" y="34"/>
                </a:cubicBezTo>
                <a:cubicBezTo>
                  <a:pt x="85" y="30"/>
                  <a:pt x="84" y="27"/>
                  <a:pt x="80" y="25"/>
                </a:cubicBezTo>
                <a:cubicBezTo>
                  <a:pt x="80" y="25"/>
                  <a:pt x="79" y="24"/>
                  <a:pt x="79" y="24"/>
                </a:cubicBezTo>
                <a:cubicBezTo>
                  <a:pt x="79" y="22"/>
                  <a:pt x="79" y="21"/>
                  <a:pt x="79" y="19"/>
                </a:cubicBezTo>
                <a:cubicBezTo>
                  <a:pt x="75" y="19"/>
                  <a:pt x="75" y="19"/>
                  <a:pt x="75" y="19"/>
                </a:cubicBezTo>
                <a:cubicBezTo>
                  <a:pt x="75" y="24"/>
                  <a:pt x="75" y="24"/>
                  <a:pt x="75" y="24"/>
                </a:cubicBezTo>
                <a:cubicBezTo>
                  <a:pt x="70" y="24"/>
                  <a:pt x="70" y="24"/>
                  <a:pt x="70" y="24"/>
                </a:cubicBezTo>
                <a:cubicBezTo>
                  <a:pt x="70" y="27"/>
                  <a:pt x="70" y="29"/>
                  <a:pt x="70" y="3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3" name="Freeform 28"/>
          <p:cNvSpPr>
            <a:spLocks noEditPoints="1"/>
          </p:cNvSpPr>
          <p:nvPr/>
        </p:nvSpPr>
        <p:spPr bwMode="auto">
          <a:xfrm>
            <a:off x="6621936" y="4860200"/>
            <a:ext cx="519756" cy="527182"/>
          </a:xfrm>
          <a:custGeom>
            <a:avLst/>
            <a:gdLst>
              <a:gd name="T0" fmla="*/ 88 w 175"/>
              <a:gd name="T1" fmla="*/ 67 h 177"/>
              <a:gd name="T2" fmla="*/ 175 w 175"/>
              <a:gd name="T3" fmla="*/ 92 h 177"/>
              <a:gd name="T4" fmla="*/ 106 w 175"/>
              <a:gd name="T5" fmla="*/ 63 h 177"/>
              <a:gd name="T6" fmla="*/ 3 w 175"/>
              <a:gd name="T7" fmla="*/ 49 h 177"/>
              <a:gd name="T8" fmla="*/ 9 w 175"/>
              <a:gd name="T9" fmla="*/ 49 h 177"/>
              <a:gd name="T10" fmla="*/ 62 w 175"/>
              <a:gd name="T11" fmla="*/ 88 h 177"/>
              <a:gd name="T12" fmla="*/ 60 w 175"/>
              <a:gd name="T13" fmla="*/ 108 h 177"/>
              <a:gd name="T14" fmla="*/ 6 w 175"/>
              <a:gd name="T15" fmla="*/ 114 h 177"/>
              <a:gd name="T16" fmla="*/ 34 w 175"/>
              <a:gd name="T17" fmla="*/ 122 h 177"/>
              <a:gd name="T18" fmla="*/ 17 w 175"/>
              <a:gd name="T19" fmla="*/ 128 h 177"/>
              <a:gd name="T20" fmla="*/ 24 w 175"/>
              <a:gd name="T21" fmla="*/ 137 h 177"/>
              <a:gd name="T22" fmla="*/ 10 w 175"/>
              <a:gd name="T23" fmla="*/ 142 h 177"/>
              <a:gd name="T24" fmla="*/ 32 w 175"/>
              <a:gd name="T25" fmla="*/ 151 h 177"/>
              <a:gd name="T26" fmla="*/ 15 w 175"/>
              <a:gd name="T27" fmla="*/ 157 h 177"/>
              <a:gd name="T28" fmla="*/ 38 w 175"/>
              <a:gd name="T29" fmla="*/ 165 h 177"/>
              <a:gd name="T30" fmla="*/ 69 w 175"/>
              <a:gd name="T31" fmla="*/ 173 h 177"/>
              <a:gd name="T32" fmla="*/ 166 w 175"/>
              <a:gd name="T33" fmla="*/ 174 h 177"/>
              <a:gd name="T34" fmla="*/ 160 w 175"/>
              <a:gd name="T35" fmla="*/ 157 h 177"/>
              <a:gd name="T36" fmla="*/ 149 w 175"/>
              <a:gd name="T37" fmla="*/ 169 h 177"/>
              <a:gd name="T38" fmla="*/ 120 w 175"/>
              <a:gd name="T39" fmla="*/ 146 h 177"/>
              <a:gd name="T40" fmla="*/ 126 w 175"/>
              <a:gd name="T41" fmla="*/ 162 h 177"/>
              <a:gd name="T42" fmla="*/ 143 w 175"/>
              <a:gd name="T43" fmla="*/ 171 h 177"/>
              <a:gd name="T44" fmla="*/ 111 w 175"/>
              <a:gd name="T45" fmla="*/ 165 h 177"/>
              <a:gd name="T46" fmla="*/ 111 w 175"/>
              <a:gd name="T47" fmla="*/ 108 h 177"/>
              <a:gd name="T48" fmla="*/ 92 w 175"/>
              <a:gd name="T49" fmla="*/ 114 h 177"/>
              <a:gd name="T50" fmla="*/ 44 w 175"/>
              <a:gd name="T51" fmla="*/ 114 h 177"/>
              <a:gd name="T52" fmla="*/ 79 w 175"/>
              <a:gd name="T53" fmla="*/ 108 h 177"/>
              <a:gd name="T54" fmla="*/ 119 w 175"/>
              <a:gd name="T55" fmla="*/ 78 h 177"/>
              <a:gd name="T56" fmla="*/ 160 w 175"/>
              <a:gd name="T57" fmla="*/ 108 h 177"/>
              <a:gd name="T58" fmla="*/ 120 w 175"/>
              <a:gd name="T59" fmla="*/ 133 h 177"/>
              <a:gd name="T60" fmla="*/ 160 w 175"/>
              <a:gd name="T61" fmla="*/ 138 h 177"/>
              <a:gd name="T62" fmla="*/ 166 w 175"/>
              <a:gd name="T63" fmla="*/ 144 h 177"/>
              <a:gd name="T64" fmla="*/ 175 w 175"/>
              <a:gd name="T65" fmla="*/ 104 h 177"/>
              <a:gd name="T66" fmla="*/ 86 w 175"/>
              <a:gd name="T67" fmla="*/ 139 h 177"/>
              <a:gd name="T68" fmla="*/ 81 w 175"/>
              <a:gd name="T69" fmla="*/ 143 h 177"/>
              <a:gd name="T70" fmla="*/ 72 w 175"/>
              <a:gd name="T71" fmla="*/ 147 h 177"/>
              <a:gd name="T72" fmla="*/ 63 w 175"/>
              <a:gd name="T73" fmla="*/ 139 h 177"/>
              <a:gd name="T74" fmla="*/ 137 w 175"/>
              <a:gd name="T75" fmla="*/ 114 h 177"/>
              <a:gd name="T76" fmla="*/ 143 w 175"/>
              <a:gd name="T77" fmla="*/ 114 h 177"/>
              <a:gd name="T78" fmla="*/ 160 w 175"/>
              <a:gd name="T79" fmla="*/ 95 h 177"/>
              <a:gd name="T80" fmla="*/ 66 w 175"/>
              <a:gd name="T81" fmla="*/ 100 h 177"/>
              <a:gd name="T82" fmla="*/ 122 w 175"/>
              <a:gd name="T83" fmla="*/ 65 h 177"/>
              <a:gd name="T84" fmla="*/ 80 w 175"/>
              <a:gd name="T85" fmla="*/ 47 h 177"/>
              <a:gd name="T86" fmla="*/ 78 w 175"/>
              <a:gd name="T87" fmla="*/ 41 h 177"/>
              <a:gd name="T88" fmla="*/ 69 w 175"/>
              <a:gd name="T89" fmla="*/ 56 h 177"/>
              <a:gd name="T90" fmla="*/ 47 w 175"/>
              <a:gd name="T91" fmla="*/ 44 h 177"/>
              <a:gd name="T92" fmla="*/ 25 w 175"/>
              <a:gd name="T93" fmla="*/ 68 h 177"/>
              <a:gd name="T94" fmla="*/ 46 w 175"/>
              <a:gd name="T95" fmla="*/ 74 h 177"/>
              <a:gd name="T96" fmla="*/ 72 w 175"/>
              <a:gd name="T97" fmla="*/ 73 h 177"/>
              <a:gd name="T98" fmla="*/ 66 w 175"/>
              <a:gd name="T99" fmla="*/ 69 h 177"/>
              <a:gd name="T100" fmla="*/ 49 w 175"/>
              <a:gd name="T101" fmla="*/ 49 h 177"/>
              <a:gd name="T102" fmla="*/ 20 w 175"/>
              <a:gd name="T103" fmla="*/ 56 h 177"/>
              <a:gd name="T104" fmla="*/ 36 w 175"/>
              <a:gd name="T105" fmla="*/ 78 h 177"/>
              <a:gd name="T106" fmla="*/ 41 w 175"/>
              <a:gd name="T107" fmla="*/ 76 h 177"/>
              <a:gd name="T108" fmla="*/ 32 w 175"/>
              <a:gd name="T109" fmla="*/ 51 h 177"/>
              <a:gd name="T110" fmla="*/ 86 w 175"/>
              <a:gd name="T111" fmla="*/ 58 h 177"/>
              <a:gd name="T112" fmla="*/ 80 w 175"/>
              <a:gd name="T113"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 h="177">
                <a:moveTo>
                  <a:pt x="79" y="69"/>
                </a:moveTo>
                <a:cubicBezTo>
                  <a:pt x="81" y="70"/>
                  <a:pt x="83" y="71"/>
                  <a:pt x="85" y="72"/>
                </a:cubicBezTo>
                <a:cubicBezTo>
                  <a:pt x="87" y="73"/>
                  <a:pt x="89" y="71"/>
                  <a:pt x="89" y="69"/>
                </a:cubicBezTo>
                <a:cubicBezTo>
                  <a:pt x="89" y="68"/>
                  <a:pt x="88" y="67"/>
                  <a:pt x="88" y="67"/>
                </a:cubicBezTo>
                <a:cubicBezTo>
                  <a:pt x="85" y="66"/>
                  <a:pt x="83" y="65"/>
                  <a:pt x="81" y="64"/>
                </a:cubicBezTo>
                <a:cubicBezTo>
                  <a:pt x="80" y="63"/>
                  <a:pt x="78" y="64"/>
                  <a:pt x="78" y="65"/>
                </a:cubicBezTo>
                <a:cubicBezTo>
                  <a:pt x="77" y="66"/>
                  <a:pt x="77" y="68"/>
                  <a:pt x="79" y="69"/>
                </a:cubicBezTo>
                <a:close/>
                <a:moveTo>
                  <a:pt x="175" y="92"/>
                </a:moveTo>
                <a:cubicBezTo>
                  <a:pt x="175" y="90"/>
                  <a:pt x="174" y="89"/>
                  <a:pt x="172" y="87"/>
                </a:cubicBezTo>
                <a:cubicBezTo>
                  <a:pt x="155" y="77"/>
                  <a:pt x="137" y="67"/>
                  <a:pt x="120" y="57"/>
                </a:cubicBezTo>
                <a:cubicBezTo>
                  <a:pt x="118" y="56"/>
                  <a:pt x="117" y="56"/>
                  <a:pt x="115" y="57"/>
                </a:cubicBezTo>
                <a:cubicBezTo>
                  <a:pt x="112" y="59"/>
                  <a:pt x="109" y="61"/>
                  <a:pt x="106" y="63"/>
                </a:cubicBezTo>
                <a:cubicBezTo>
                  <a:pt x="106" y="62"/>
                  <a:pt x="106" y="62"/>
                  <a:pt x="106" y="61"/>
                </a:cubicBezTo>
                <a:cubicBezTo>
                  <a:pt x="106" y="57"/>
                  <a:pt x="106" y="53"/>
                  <a:pt x="105" y="50"/>
                </a:cubicBezTo>
                <a:cubicBezTo>
                  <a:pt x="102" y="20"/>
                  <a:pt x="74" y="0"/>
                  <a:pt x="44" y="6"/>
                </a:cubicBezTo>
                <a:cubicBezTo>
                  <a:pt x="23" y="10"/>
                  <a:pt x="7" y="27"/>
                  <a:pt x="3" y="49"/>
                </a:cubicBezTo>
                <a:cubicBezTo>
                  <a:pt x="0" y="69"/>
                  <a:pt x="10" y="91"/>
                  <a:pt x="29" y="101"/>
                </a:cubicBezTo>
                <a:cubicBezTo>
                  <a:pt x="31" y="103"/>
                  <a:pt x="33" y="102"/>
                  <a:pt x="34" y="101"/>
                </a:cubicBezTo>
                <a:cubicBezTo>
                  <a:pt x="35" y="99"/>
                  <a:pt x="34" y="98"/>
                  <a:pt x="32" y="96"/>
                </a:cubicBezTo>
                <a:cubicBezTo>
                  <a:pt x="15" y="87"/>
                  <a:pt x="6" y="68"/>
                  <a:pt x="9" y="49"/>
                </a:cubicBezTo>
                <a:cubicBezTo>
                  <a:pt x="12" y="24"/>
                  <a:pt x="35" y="7"/>
                  <a:pt x="60" y="10"/>
                </a:cubicBezTo>
                <a:cubicBezTo>
                  <a:pt x="86" y="14"/>
                  <a:pt x="104" y="39"/>
                  <a:pt x="99" y="65"/>
                </a:cubicBezTo>
                <a:cubicBezTo>
                  <a:pt x="99" y="66"/>
                  <a:pt x="99" y="67"/>
                  <a:pt x="97" y="68"/>
                </a:cubicBezTo>
                <a:cubicBezTo>
                  <a:pt x="86" y="74"/>
                  <a:pt x="74" y="81"/>
                  <a:pt x="62" y="88"/>
                </a:cubicBezTo>
                <a:cubicBezTo>
                  <a:pt x="61" y="89"/>
                  <a:pt x="60" y="90"/>
                  <a:pt x="60" y="92"/>
                </a:cubicBezTo>
                <a:cubicBezTo>
                  <a:pt x="60" y="96"/>
                  <a:pt x="60" y="100"/>
                  <a:pt x="60" y="104"/>
                </a:cubicBezTo>
                <a:cubicBezTo>
                  <a:pt x="60" y="105"/>
                  <a:pt x="61" y="106"/>
                  <a:pt x="61" y="108"/>
                </a:cubicBezTo>
                <a:cubicBezTo>
                  <a:pt x="61" y="108"/>
                  <a:pt x="60" y="108"/>
                  <a:pt x="60" y="108"/>
                </a:cubicBezTo>
                <a:cubicBezTo>
                  <a:pt x="42" y="108"/>
                  <a:pt x="25" y="108"/>
                  <a:pt x="7" y="108"/>
                </a:cubicBezTo>
                <a:cubicBezTo>
                  <a:pt x="7" y="108"/>
                  <a:pt x="6" y="108"/>
                  <a:pt x="5" y="108"/>
                </a:cubicBezTo>
                <a:cubicBezTo>
                  <a:pt x="4" y="108"/>
                  <a:pt x="3" y="109"/>
                  <a:pt x="3" y="111"/>
                </a:cubicBezTo>
                <a:cubicBezTo>
                  <a:pt x="3" y="112"/>
                  <a:pt x="4" y="114"/>
                  <a:pt x="6" y="114"/>
                </a:cubicBezTo>
                <a:cubicBezTo>
                  <a:pt x="6" y="114"/>
                  <a:pt x="6" y="114"/>
                  <a:pt x="7" y="114"/>
                </a:cubicBezTo>
                <a:cubicBezTo>
                  <a:pt x="15" y="114"/>
                  <a:pt x="24" y="114"/>
                  <a:pt x="32" y="114"/>
                </a:cubicBezTo>
                <a:cubicBezTo>
                  <a:pt x="33" y="114"/>
                  <a:pt x="33" y="114"/>
                  <a:pt x="34" y="114"/>
                </a:cubicBezTo>
                <a:cubicBezTo>
                  <a:pt x="34" y="117"/>
                  <a:pt x="34" y="119"/>
                  <a:pt x="34" y="122"/>
                </a:cubicBezTo>
                <a:cubicBezTo>
                  <a:pt x="33" y="122"/>
                  <a:pt x="32" y="122"/>
                  <a:pt x="32" y="122"/>
                </a:cubicBezTo>
                <a:cubicBezTo>
                  <a:pt x="27" y="122"/>
                  <a:pt x="22" y="122"/>
                  <a:pt x="17" y="122"/>
                </a:cubicBezTo>
                <a:cubicBezTo>
                  <a:pt x="15" y="122"/>
                  <a:pt x="14" y="124"/>
                  <a:pt x="14" y="125"/>
                </a:cubicBezTo>
                <a:cubicBezTo>
                  <a:pt x="14" y="127"/>
                  <a:pt x="15" y="128"/>
                  <a:pt x="17" y="128"/>
                </a:cubicBezTo>
                <a:cubicBezTo>
                  <a:pt x="18" y="128"/>
                  <a:pt x="19" y="128"/>
                  <a:pt x="20" y="128"/>
                </a:cubicBezTo>
                <a:cubicBezTo>
                  <a:pt x="25" y="128"/>
                  <a:pt x="29" y="128"/>
                  <a:pt x="34" y="128"/>
                </a:cubicBezTo>
                <a:cubicBezTo>
                  <a:pt x="34" y="131"/>
                  <a:pt x="34" y="134"/>
                  <a:pt x="34" y="137"/>
                </a:cubicBezTo>
                <a:cubicBezTo>
                  <a:pt x="31" y="137"/>
                  <a:pt x="28" y="137"/>
                  <a:pt x="24" y="137"/>
                </a:cubicBezTo>
                <a:cubicBezTo>
                  <a:pt x="19" y="137"/>
                  <a:pt x="14" y="137"/>
                  <a:pt x="9" y="137"/>
                </a:cubicBezTo>
                <a:cubicBezTo>
                  <a:pt x="7" y="137"/>
                  <a:pt x="6" y="138"/>
                  <a:pt x="6" y="140"/>
                </a:cubicBezTo>
                <a:cubicBezTo>
                  <a:pt x="6" y="141"/>
                  <a:pt x="7" y="142"/>
                  <a:pt x="9" y="142"/>
                </a:cubicBezTo>
                <a:cubicBezTo>
                  <a:pt x="9" y="142"/>
                  <a:pt x="10" y="142"/>
                  <a:pt x="10" y="142"/>
                </a:cubicBezTo>
                <a:cubicBezTo>
                  <a:pt x="17" y="142"/>
                  <a:pt x="25" y="142"/>
                  <a:pt x="32" y="142"/>
                </a:cubicBezTo>
                <a:cubicBezTo>
                  <a:pt x="33" y="142"/>
                  <a:pt x="34" y="142"/>
                  <a:pt x="34" y="142"/>
                </a:cubicBezTo>
                <a:cubicBezTo>
                  <a:pt x="34" y="145"/>
                  <a:pt x="34" y="148"/>
                  <a:pt x="34" y="151"/>
                </a:cubicBezTo>
                <a:cubicBezTo>
                  <a:pt x="33" y="151"/>
                  <a:pt x="33" y="151"/>
                  <a:pt x="32" y="151"/>
                </a:cubicBezTo>
                <a:cubicBezTo>
                  <a:pt x="27" y="151"/>
                  <a:pt x="21" y="151"/>
                  <a:pt x="15" y="151"/>
                </a:cubicBezTo>
                <a:cubicBezTo>
                  <a:pt x="15" y="151"/>
                  <a:pt x="15" y="151"/>
                  <a:pt x="14" y="151"/>
                </a:cubicBezTo>
                <a:cubicBezTo>
                  <a:pt x="12" y="151"/>
                  <a:pt x="11" y="152"/>
                  <a:pt x="11" y="154"/>
                </a:cubicBezTo>
                <a:cubicBezTo>
                  <a:pt x="11" y="156"/>
                  <a:pt x="13" y="157"/>
                  <a:pt x="15" y="157"/>
                </a:cubicBezTo>
                <a:cubicBezTo>
                  <a:pt x="20" y="157"/>
                  <a:pt x="26" y="157"/>
                  <a:pt x="32" y="157"/>
                </a:cubicBezTo>
                <a:cubicBezTo>
                  <a:pt x="33" y="157"/>
                  <a:pt x="34" y="157"/>
                  <a:pt x="34" y="157"/>
                </a:cubicBezTo>
                <a:cubicBezTo>
                  <a:pt x="34" y="158"/>
                  <a:pt x="34" y="160"/>
                  <a:pt x="34" y="161"/>
                </a:cubicBezTo>
                <a:cubicBezTo>
                  <a:pt x="34" y="164"/>
                  <a:pt x="35" y="165"/>
                  <a:pt x="38" y="165"/>
                </a:cubicBezTo>
                <a:cubicBezTo>
                  <a:pt x="48" y="165"/>
                  <a:pt x="57" y="165"/>
                  <a:pt x="67" y="165"/>
                </a:cubicBezTo>
                <a:cubicBezTo>
                  <a:pt x="67" y="165"/>
                  <a:pt x="68" y="165"/>
                  <a:pt x="69" y="165"/>
                </a:cubicBezTo>
                <a:cubicBezTo>
                  <a:pt x="69" y="166"/>
                  <a:pt x="69" y="166"/>
                  <a:pt x="69" y="166"/>
                </a:cubicBezTo>
                <a:cubicBezTo>
                  <a:pt x="69" y="168"/>
                  <a:pt x="69" y="170"/>
                  <a:pt x="69" y="173"/>
                </a:cubicBezTo>
                <a:cubicBezTo>
                  <a:pt x="69" y="176"/>
                  <a:pt x="69" y="177"/>
                  <a:pt x="73" y="177"/>
                </a:cubicBezTo>
                <a:cubicBezTo>
                  <a:pt x="103" y="177"/>
                  <a:pt x="132" y="177"/>
                  <a:pt x="162" y="177"/>
                </a:cubicBezTo>
                <a:cubicBezTo>
                  <a:pt x="162" y="177"/>
                  <a:pt x="163" y="177"/>
                  <a:pt x="163" y="177"/>
                </a:cubicBezTo>
                <a:cubicBezTo>
                  <a:pt x="165" y="177"/>
                  <a:pt x="166" y="176"/>
                  <a:pt x="166" y="174"/>
                </a:cubicBezTo>
                <a:cubicBezTo>
                  <a:pt x="166" y="173"/>
                  <a:pt x="166" y="172"/>
                  <a:pt x="166" y="171"/>
                </a:cubicBezTo>
                <a:cubicBezTo>
                  <a:pt x="166" y="166"/>
                  <a:pt x="166" y="162"/>
                  <a:pt x="166" y="157"/>
                </a:cubicBezTo>
                <a:cubicBezTo>
                  <a:pt x="166" y="155"/>
                  <a:pt x="165" y="154"/>
                  <a:pt x="163" y="154"/>
                </a:cubicBezTo>
                <a:cubicBezTo>
                  <a:pt x="162" y="154"/>
                  <a:pt x="161" y="155"/>
                  <a:pt x="160" y="157"/>
                </a:cubicBezTo>
                <a:cubicBezTo>
                  <a:pt x="160" y="158"/>
                  <a:pt x="160" y="159"/>
                  <a:pt x="160" y="159"/>
                </a:cubicBezTo>
                <a:cubicBezTo>
                  <a:pt x="160" y="163"/>
                  <a:pt x="160" y="167"/>
                  <a:pt x="160" y="171"/>
                </a:cubicBezTo>
                <a:cubicBezTo>
                  <a:pt x="157" y="171"/>
                  <a:pt x="153" y="171"/>
                  <a:pt x="149" y="171"/>
                </a:cubicBezTo>
                <a:cubicBezTo>
                  <a:pt x="149" y="170"/>
                  <a:pt x="149" y="170"/>
                  <a:pt x="149" y="169"/>
                </a:cubicBezTo>
                <a:cubicBezTo>
                  <a:pt x="149" y="161"/>
                  <a:pt x="149" y="154"/>
                  <a:pt x="149" y="146"/>
                </a:cubicBezTo>
                <a:cubicBezTo>
                  <a:pt x="149" y="143"/>
                  <a:pt x="148" y="142"/>
                  <a:pt x="146" y="142"/>
                </a:cubicBezTo>
                <a:cubicBezTo>
                  <a:pt x="138" y="142"/>
                  <a:pt x="131" y="142"/>
                  <a:pt x="124" y="142"/>
                </a:cubicBezTo>
                <a:cubicBezTo>
                  <a:pt x="121" y="142"/>
                  <a:pt x="120" y="143"/>
                  <a:pt x="120" y="146"/>
                </a:cubicBezTo>
                <a:cubicBezTo>
                  <a:pt x="120" y="150"/>
                  <a:pt x="120" y="153"/>
                  <a:pt x="120" y="157"/>
                </a:cubicBezTo>
                <a:cubicBezTo>
                  <a:pt x="120" y="159"/>
                  <a:pt x="120" y="160"/>
                  <a:pt x="120" y="162"/>
                </a:cubicBezTo>
                <a:cubicBezTo>
                  <a:pt x="120" y="164"/>
                  <a:pt x="122" y="165"/>
                  <a:pt x="123" y="165"/>
                </a:cubicBezTo>
                <a:cubicBezTo>
                  <a:pt x="125" y="165"/>
                  <a:pt x="126" y="164"/>
                  <a:pt x="126" y="162"/>
                </a:cubicBezTo>
                <a:cubicBezTo>
                  <a:pt x="126" y="161"/>
                  <a:pt x="126" y="160"/>
                  <a:pt x="126" y="159"/>
                </a:cubicBezTo>
                <a:cubicBezTo>
                  <a:pt x="126" y="155"/>
                  <a:pt x="126" y="152"/>
                  <a:pt x="126" y="148"/>
                </a:cubicBezTo>
                <a:cubicBezTo>
                  <a:pt x="132" y="148"/>
                  <a:pt x="138" y="148"/>
                  <a:pt x="143" y="148"/>
                </a:cubicBezTo>
                <a:cubicBezTo>
                  <a:pt x="143" y="156"/>
                  <a:pt x="143" y="163"/>
                  <a:pt x="143" y="171"/>
                </a:cubicBezTo>
                <a:cubicBezTo>
                  <a:pt x="120" y="171"/>
                  <a:pt x="97" y="171"/>
                  <a:pt x="75" y="171"/>
                </a:cubicBezTo>
                <a:cubicBezTo>
                  <a:pt x="75" y="169"/>
                  <a:pt x="75" y="167"/>
                  <a:pt x="75" y="165"/>
                </a:cubicBezTo>
                <a:cubicBezTo>
                  <a:pt x="75" y="165"/>
                  <a:pt x="76" y="165"/>
                  <a:pt x="77" y="165"/>
                </a:cubicBezTo>
                <a:cubicBezTo>
                  <a:pt x="88" y="165"/>
                  <a:pt x="99" y="165"/>
                  <a:pt x="111" y="165"/>
                </a:cubicBezTo>
                <a:cubicBezTo>
                  <a:pt x="114" y="165"/>
                  <a:pt x="115" y="164"/>
                  <a:pt x="115" y="161"/>
                </a:cubicBezTo>
                <a:cubicBezTo>
                  <a:pt x="115" y="148"/>
                  <a:pt x="115" y="134"/>
                  <a:pt x="115" y="120"/>
                </a:cubicBezTo>
                <a:cubicBezTo>
                  <a:pt x="115" y="117"/>
                  <a:pt x="115" y="114"/>
                  <a:pt x="115" y="112"/>
                </a:cubicBezTo>
                <a:cubicBezTo>
                  <a:pt x="115" y="109"/>
                  <a:pt x="114" y="108"/>
                  <a:pt x="111" y="108"/>
                </a:cubicBezTo>
                <a:cubicBezTo>
                  <a:pt x="105" y="108"/>
                  <a:pt x="100" y="108"/>
                  <a:pt x="94" y="108"/>
                </a:cubicBezTo>
                <a:cubicBezTo>
                  <a:pt x="93" y="108"/>
                  <a:pt x="93" y="108"/>
                  <a:pt x="92" y="108"/>
                </a:cubicBezTo>
                <a:cubicBezTo>
                  <a:pt x="90" y="108"/>
                  <a:pt x="89" y="109"/>
                  <a:pt x="89" y="111"/>
                </a:cubicBezTo>
                <a:cubicBezTo>
                  <a:pt x="89" y="113"/>
                  <a:pt x="90" y="114"/>
                  <a:pt x="92" y="114"/>
                </a:cubicBezTo>
                <a:cubicBezTo>
                  <a:pt x="96" y="114"/>
                  <a:pt x="99" y="114"/>
                  <a:pt x="102" y="114"/>
                </a:cubicBezTo>
                <a:cubicBezTo>
                  <a:pt x="103" y="114"/>
                  <a:pt x="103" y="114"/>
                  <a:pt x="104" y="114"/>
                </a:cubicBezTo>
                <a:cubicBezTo>
                  <a:pt x="94" y="123"/>
                  <a:pt x="84" y="132"/>
                  <a:pt x="74" y="141"/>
                </a:cubicBezTo>
                <a:cubicBezTo>
                  <a:pt x="64" y="132"/>
                  <a:pt x="55" y="123"/>
                  <a:pt x="44" y="114"/>
                </a:cubicBezTo>
                <a:cubicBezTo>
                  <a:pt x="46" y="114"/>
                  <a:pt x="46" y="114"/>
                  <a:pt x="47" y="114"/>
                </a:cubicBezTo>
                <a:cubicBezTo>
                  <a:pt x="58" y="114"/>
                  <a:pt x="68" y="114"/>
                  <a:pt x="79" y="114"/>
                </a:cubicBezTo>
                <a:cubicBezTo>
                  <a:pt x="82" y="114"/>
                  <a:pt x="83" y="113"/>
                  <a:pt x="83" y="111"/>
                </a:cubicBezTo>
                <a:cubicBezTo>
                  <a:pt x="83" y="109"/>
                  <a:pt x="82" y="108"/>
                  <a:pt x="79" y="108"/>
                </a:cubicBezTo>
                <a:cubicBezTo>
                  <a:pt x="75" y="108"/>
                  <a:pt x="70" y="108"/>
                  <a:pt x="66" y="108"/>
                </a:cubicBezTo>
                <a:cubicBezTo>
                  <a:pt x="65" y="108"/>
                  <a:pt x="65" y="108"/>
                  <a:pt x="64" y="108"/>
                </a:cubicBezTo>
                <a:cubicBezTo>
                  <a:pt x="82" y="98"/>
                  <a:pt x="99" y="87"/>
                  <a:pt x="117" y="77"/>
                </a:cubicBezTo>
                <a:cubicBezTo>
                  <a:pt x="117" y="77"/>
                  <a:pt x="118" y="77"/>
                  <a:pt x="119" y="78"/>
                </a:cubicBezTo>
                <a:cubicBezTo>
                  <a:pt x="122" y="79"/>
                  <a:pt x="124" y="81"/>
                  <a:pt x="127" y="82"/>
                </a:cubicBezTo>
                <a:cubicBezTo>
                  <a:pt x="138" y="89"/>
                  <a:pt x="148" y="95"/>
                  <a:pt x="159" y="101"/>
                </a:cubicBezTo>
                <a:cubicBezTo>
                  <a:pt x="160" y="101"/>
                  <a:pt x="160" y="102"/>
                  <a:pt x="160" y="102"/>
                </a:cubicBezTo>
                <a:cubicBezTo>
                  <a:pt x="161" y="104"/>
                  <a:pt x="160" y="106"/>
                  <a:pt x="160" y="108"/>
                </a:cubicBezTo>
                <a:cubicBezTo>
                  <a:pt x="160" y="108"/>
                  <a:pt x="159" y="108"/>
                  <a:pt x="158" y="108"/>
                </a:cubicBezTo>
                <a:cubicBezTo>
                  <a:pt x="147" y="108"/>
                  <a:pt x="136" y="108"/>
                  <a:pt x="124" y="108"/>
                </a:cubicBezTo>
                <a:cubicBezTo>
                  <a:pt x="121" y="108"/>
                  <a:pt x="120" y="109"/>
                  <a:pt x="120" y="112"/>
                </a:cubicBezTo>
                <a:cubicBezTo>
                  <a:pt x="120" y="119"/>
                  <a:pt x="120" y="126"/>
                  <a:pt x="120" y="133"/>
                </a:cubicBezTo>
                <a:cubicBezTo>
                  <a:pt x="120" y="136"/>
                  <a:pt x="121" y="137"/>
                  <a:pt x="124" y="137"/>
                </a:cubicBezTo>
                <a:cubicBezTo>
                  <a:pt x="136" y="137"/>
                  <a:pt x="147" y="137"/>
                  <a:pt x="158" y="137"/>
                </a:cubicBezTo>
                <a:cubicBezTo>
                  <a:pt x="159" y="137"/>
                  <a:pt x="160" y="137"/>
                  <a:pt x="160" y="137"/>
                </a:cubicBezTo>
                <a:cubicBezTo>
                  <a:pt x="160" y="137"/>
                  <a:pt x="160" y="137"/>
                  <a:pt x="160" y="138"/>
                </a:cubicBezTo>
                <a:cubicBezTo>
                  <a:pt x="160" y="140"/>
                  <a:pt x="160" y="143"/>
                  <a:pt x="161" y="145"/>
                </a:cubicBezTo>
                <a:cubicBezTo>
                  <a:pt x="161" y="147"/>
                  <a:pt x="162" y="148"/>
                  <a:pt x="163" y="148"/>
                </a:cubicBezTo>
                <a:cubicBezTo>
                  <a:pt x="165" y="148"/>
                  <a:pt x="166" y="147"/>
                  <a:pt x="166" y="145"/>
                </a:cubicBezTo>
                <a:cubicBezTo>
                  <a:pt x="166" y="145"/>
                  <a:pt x="166" y="144"/>
                  <a:pt x="166" y="144"/>
                </a:cubicBezTo>
                <a:cubicBezTo>
                  <a:pt x="166" y="132"/>
                  <a:pt x="166" y="119"/>
                  <a:pt x="166" y="107"/>
                </a:cubicBezTo>
                <a:cubicBezTo>
                  <a:pt x="166" y="107"/>
                  <a:pt x="166" y="106"/>
                  <a:pt x="166" y="105"/>
                </a:cubicBezTo>
                <a:cubicBezTo>
                  <a:pt x="168" y="106"/>
                  <a:pt x="169" y="107"/>
                  <a:pt x="170" y="107"/>
                </a:cubicBezTo>
                <a:cubicBezTo>
                  <a:pt x="173" y="109"/>
                  <a:pt x="175" y="108"/>
                  <a:pt x="175" y="104"/>
                </a:cubicBezTo>
                <a:cubicBezTo>
                  <a:pt x="175" y="100"/>
                  <a:pt x="175" y="96"/>
                  <a:pt x="175" y="92"/>
                </a:cubicBezTo>
                <a:close/>
                <a:moveTo>
                  <a:pt x="109" y="118"/>
                </a:moveTo>
                <a:cubicBezTo>
                  <a:pt x="109" y="131"/>
                  <a:pt x="109" y="143"/>
                  <a:pt x="109" y="157"/>
                </a:cubicBezTo>
                <a:cubicBezTo>
                  <a:pt x="101" y="151"/>
                  <a:pt x="93" y="145"/>
                  <a:pt x="86" y="139"/>
                </a:cubicBezTo>
                <a:cubicBezTo>
                  <a:pt x="93" y="132"/>
                  <a:pt x="101" y="125"/>
                  <a:pt x="109" y="118"/>
                </a:cubicBezTo>
                <a:close/>
                <a:moveTo>
                  <a:pt x="72" y="147"/>
                </a:moveTo>
                <a:cubicBezTo>
                  <a:pt x="74" y="149"/>
                  <a:pt x="75" y="149"/>
                  <a:pt x="77" y="147"/>
                </a:cubicBezTo>
                <a:cubicBezTo>
                  <a:pt x="78" y="146"/>
                  <a:pt x="80" y="144"/>
                  <a:pt x="81" y="143"/>
                </a:cubicBezTo>
                <a:cubicBezTo>
                  <a:pt x="89" y="148"/>
                  <a:pt x="96" y="154"/>
                  <a:pt x="103" y="159"/>
                </a:cubicBezTo>
                <a:cubicBezTo>
                  <a:pt x="84" y="159"/>
                  <a:pt x="65" y="159"/>
                  <a:pt x="46" y="159"/>
                </a:cubicBezTo>
                <a:cubicBezTo>
                  <a:pt x="53" y="154"/>
                  <a:pt x="60" y="148"/>
                  <a:pt x="67" y="143"/>
                </a:cubicBezTo>
                <a:cubicBezTo>
                  <a:pt x="69" y="144"/>
                  <a:pt x="71" y="146"/>
                  <a:pt x="72" y="147"/>
                </a:cubicBezTo>
                <a:close/>
                <a:moveTo>
                  <a:pt x="63" y="139"/>
                </a:moveTo>
                <a:cubicBezTo>
                  <a:pt x="55" y="145"/>
                  <a:pt x="48" y="151"/>
                  <a:pt x="40" y="157"/>
                </a:cubicBezTo>
                <a:cubicBezTo>
                  <a:pt x="40" y="143"/>
                  <a:pt x="40" y="131"/>
                  <a:pt x="40" y="117"/>
                </a:cubicBezTo>
                <a:cubicBezTo>
                  <a:pt x="48" y="125"/>
                  <a:pt x="55" y="132"/>
                  <a:pt x="63" y="139"/>
                </a:cubicBezTo>
                <a:close/>
                <a:moveTo>
                  <a:pt x="137" y="131"/>
                </a:moveTo>
                <a:cubicBezTo>
                  <a:pt x="134" y="131"/>
                  <a:pt x="130" y="131"/>
                  <a:pt x="126" y="131"/>
                </a:cubicBezTo>
                <a:cubicBezTo>
                  <a:pt x="126" y="125"/>
                  <a:pt x="126" y="120"/>
                  <a:pt x="126" y="114"/>
                </a:cubicBezTo>
                <a:cubicBezTo>
                  <a:pt x="130" y="114"/>
                  <a:pt x="134" y="114"/>
                  <a:pt x="137" y="114"/>
                </a:cubicBezTo>
                <a:cubicBezTo>
                  <a:pt x="137" y="119"/>
                  <a:pt x="137" y="125"/>
                  <a:pt x="137" y="131"/>
                </a:cubicBezTo>
                <a:close/>
                <a:moveTo>
                  <a:pt x="160" y="131"/>
                </a:moveTo>
                <a:cubicBezTo>
                  <a:pt x="155" y="131"/>
                  <a:pt x="149" y="131"/>
                  <a:pt x="143" y="131"/>
                </a:cubicBezTo>
                <a:cubicBezTo>
                  <a:pt x="143" y="125"/>
                  <a:pt x="143" y="120"/>
                  <a:pt x="143" y="114"/>
                </a:cubicBezTo>
                <a:cubicBezTo>
                  <a:pt x="149" y="114"/>
                  <a:pt x="155" y="114"/>
                  <a:pt x="160" y="114"/>
                </a:cubicBezTo>
                <a:cubicBezTo>
                  <a:pt x="160" y="119"/>
                  <a:pt x="160" y="125"/>
                  <a:pt x="160" y="131"/>
                </a:cubicBezTo>
                <a:close/>
                <a:moveTo>
                  <a:pt x="169" y="100"/>
                </a:moveTo>
                <a:cubicBezTo>
                  <a:pt x="166" y="98"/>
                  <a:pt x="163" y="97"/>
                  <a:pt x="160" y="95"/>
                </a:cubicBezTo>
                <a:cubicBezTo>
                  <a:pt x="147" y="87"/>
                  <a:pt x="133" y="80"/>
                  <a:pt x="120" y="72"/>
                </a:cubicBezTo>
                <a:cubicBezTo>
                  <a:pt x="118" y="71"/>
                  <a:pt x="117" y="71"/>
                  <a:pt x="115" y="72"/>
                </a:cubicBezTo>
                <a:cubicBezTo>
                  <a:pt x="99" y="81"/>
                  <a:pt x="84" y="90"/>
                  <a:pt x="68" y="99"/>
                </a:cubicBezTo>
                <a:cubicBezTo>
                  <a:pt x="68" y="99"/>
                  <a:pt x="67" y="99"/>
                  <a:pt x="66" y="100"/>
                </a:cubicBezTo>
                <a:cubicBezTo>
                  <a:pt x="66" y="98"/>
                  <a:pt x="66" y="95"/>
                  <a:pt x="66" y="93"/>
                </a:cubicBezTo>
                <a:cubicBezTo>
                  <a:pt x="66" y="92"/>
                  <a:pt x="67" y="92"/>
                  <a:pt x="67" y="92"/>
                </a:cubicBezTo>
                <a:cubicBezTo>
                  <a:pt x="82" y="83"/>
                  <a:pt x="98" y="74"/>
                  <a:pt x="113" y="65"/>
                </a:cubicBezTo>
                <a:cubicBezTo>
                  <a:pt x="116" y="63"/>
                  <a:pt x="119" y="63"/>
                  <a:pt x="122" y="65"/>
                </a:cubicBezTo>
                <a:cubicBezTo>
                  <a:pt x="137" y="74"/>
                  <a:pt x="152" y="83"/>
                  <a:pt x="168" y="92"/>
                </a:cubicBezTo>
                <a:cubicBezTo>
                  <a:pt x="169" y="92"/>
                  <a:pt x="169" y="93"/>
                  <a:pt x="169" y="94"/>
                </a:cubicBezTo>
                <a:cubicBezTo>
                  <a:pt x="169" y="96"/>
                  <a:pt x="169" y="98"/>
                  <a:pt x="169" y="100"/>
                </a:cubicBezTo>
                <a:close/>
                <a:moveTo>
                  <a:pt x="80" y="47"/>
                </a:moveTo>
                <a:cubicBezTo>
                  <a:pt x="83" y="45"/>
                  <a:pt x="86" y="44"/>
                  <a:pt x="88" y="42"/>
                </a:cubicBezTo>
                <a:cubicBezTo>
                  <a:pt x="89" y="42"/>
                  <a:pt x="89" y="40"/>
                  <a:pt x="88" y="39"/>
                </a:cubicBezTo>
                <a:cubicBezTo>
                  <a:pt x="88" y="38"/>
                  <a:pt x="86" y="38"/>
                  <a:pt x="86" y="38"/>
                </a:cubicBezTo>
                <a:cubicBezTo>
                  <a:pt x="83" y="39"/>
                  <a:pt x="81" y="40"/>
                  <a:pt x="78" y="41"/>
                </a:cubicBezTo>
                <a:cubicBezTo>
                  <a:pt x="78" y="42"/>
                  <a:pt x="77" y="44"/>
                  <a:pt x="78" y="44"/>
                </a:cubicBezTo>
                <a:cubicBezTo>
                  <a:pt x="78" y="45"/>
                  <a:pt x="79" y="46"/>
                  <a:pt x="80" y="47"/>
                </a:cubicBezTo>
                <a:close/>
                <a:moveTo>
                  <a:pt x="66" y="53"/>
                </a:moveTo>
                <a:cubicBezTo>
                  <a:pt x="66" y="55"/>
                  <a:pt x="67" y="56"/>
                  <a:pt x="69" y="56"/>
                </a:cubicBezTo>
                <a:cubicBezTo>
                  <a:pt x="70" y="56"/>
                  <a:pt x="72" y="55"/>
                  <a:pt x="72" y="53"/>
                </a:cubicBezTo>
                <a:cubicBezTo>
                  <a:pt x="72" y="49"/>
                  <a:pt x="72" y="44"/>
                  <a:pt x="72" y="40"/>
                </a:cubicBezTo>
                <a:cubicBezTo>
                  <a:pt x="72" y="37"/>
                  <a:pt x="70" y="36"/>
                  <a:pt x="67" y="37"/>
                </a:cubicBezTo>
                <a:cubicBezTo>
                  <a:pt x="60" y="39"/>
                  <a:pt x="53" y="42"/>
                  <a:pt x="47" y="44"/>
                </a:cubicBezTo>
                <a:cubicBezTo>
                  <a:pt x="46" y="45"/>
                  <a:pt x="45" y="45"/>
                  <a:pt x="44" y="45"/>
                </a:cubicBezTo>
                <a:cubicBezTo>
                  <a:pt x="38" y="45"/>
                  <a:pt x="32" y="45"/>
                  <a:pt x="26" y="45"/>
                </a:cubicBezTo>
                <a:cubicBezTo>
                  <a:pt x="19" y="45"/>
                  <a:pt x="14" y="50"/>
                  <a:pt x="14" y="56"/>
                </a:cubicBezTo>
                <a:cubicBezTo>
                  <a:pt x="14" y="62"/>
                  <a:pt x="19" y="67"/>
                  <a:pt x="25" y="68"/>
                </a:cubicBezTo>
                <a:cubicBezTo>
                  <a:pt x="26" y="68"/>
                  <a:pt x="27" y="68"/>
                  <a:pt x="27" y="69"/>
                </a:cubicBezTo>
                <a:cubicBezTo>
                  <a:pt x="28" y="73"/>
                  <a:pt x="29" y="76"/>
                  <a:pt x="30" y="79"/>
                </a:cubicBezTo>
                <a:cubicBezTo>
                  <a:pt x="32" y="84"/>
                  <a:pt x="36" y="86"/>
                  <a:pt x="41" y="85"/>
                </a:cubicBezTo>
                <a:cubicBezTo>
                  <a:pt x="45" y="83"/>
                  <a:pt x="47" y="78"/>
                  <a:pt x="46" y="74"/>
                </a:cubicBezTo>
                <a:cubicBezTo>
                  <a:pt x="45" y="72"/>
                  <a:pt x="45" y="70"/>
                  <a:pt x="44" y="68"/>
                </a:cubicBezTo>
                <a:cubicBezTo>
                  <a:pt x="45" y="68"/>
                  <a:pt x="46" y="68"/>
                  <a:pt x="47" y="68"/>
                </a:cubicBezTo>
                <a:cubicBezTo>
                  <a:pt x="53" y="71"/>
                  <a:pt x="60" y="73"/>
                  <a:pt x="67" y="76"/>
                </a:cubicBezTo>
                <a:cubicBezTo>
                  <a:pt x="70" y="77"/>
                  <a:pt x="72" y="76"/>
                  <a:pt x="72" y="73"/>
                </a:cubicBezTo>
                <a:cubicBezTo>
                  <a:pt x="72" y="70"/>
                  <a:pt x="72" y="68"/>
                  <a:pt x="72" y="65"/>
                </a:cubicBezTo>
                <a:cubicBezTo>
                  <a:pt x="72" y="63"/>
                  <a:pt x="70" y="62"/>
                  <a:pt x="69" y="62"/>
                </a:cubicBezTo>
                <a:cubicBezTo>
                  <a:pt x="67" y="62"/>
                  <a:pt x="66" y="63"/>
                  <a:pt x="66" y="65"/>
                </a:cubicBezTo>
                <a:cubicBezTo>
                  <a:pt x="66" y="67"/>
                  <a:pt x="66" y="68"/>
                  <a:pt x="66" y="69"/>
                </a:cubicBezTo>
                <a:cubicBezTo>
                  <a:pt x="60" y="67"/>
                  <a:pt x="55" y="65"/>
                  <a:pt x="49" y="63"/>
                </a:cubicBezTo>
                <a:cubicBezTo>
                  <a:pt x="49" y="63"/>
                  <a:pt x="49" y="62"/>
                  <a:pt x="49" y="62"/>
                </a:cubicBezTo>
                <a:cubicBezTo>
                  <a:pt x="49" y="58"/>
                  <a:pt x="49" y="54"/>
                  <a:pt x="49" y="51"/>
                </a:cubicBezTo>
                <a:cubicBezTo>
                  <a:pt x="49" y="50"/>
                  <a:pt x="49" y="50"/>
                  <a:pt x="49" y="49"/>
                </a:cubicBezTo>
                <a:cubicBezTo>
                  <a:pt x="55" y="47"/>
                  <a:pt x="60" y="45"/>
                  <a:pt x="66" y="43"/>
                </a:cubicBezTo>
                <a:cubicBezTo>
                  <a:pt x="66" y="47"/>
                  <a:pt x="66" y="50"/>
                  <a:pt x="66" y="53"/>
                </a:cubicBezTo>
                <a:close/>
                <a:moveTo>
                  <a:pt x="26" y="62"/>
                </a:moveTo>
                <a:cubicBezTo>
                  <a:pt x="22" y="62"/>
                  <a:pt x="20" y="59"/>
                  <a:pt x="20" y="56"/>
                </a:cubicBezTo>
                <a:cubicBezTo>
                  <a:pt x="20" y="54"/>
                  <a:pt x="22" y="51"/>
                  <a:pt x="26" y="51"/>
                </a:cubicBezTo>
                <a:cubicBezTo>
                  <a:pt x="26" y="54"/>
                  <a:pt x="26" y="58"/>
                  <a:pt x="26" y="62"/>
                </a:cubicBezTo>
                <a:close/>
                <a:moveTo>
                  <a:pt x="39" y="79"/>
                </a:moveTo>
                <a:cubicBezTo>
                  <a:pt x="38" y="80"/>
                  <a:pt x="36" y="79"/>
                  <a:pt x="36" y="78"/>
                </a:cubicBezTo>
                <a:cubicBezTo>
                  <a:pt x="35" y="75"/>
                  <a:pt x="34" y="71"/>
                  <a:pt x="32" y="68"/>
                </a:cubicBezTo>
                <a:cubicBezTo>
                  <a:pt x="34" y="68"/>
                  <a:pt x="36" y="68"/>
                  <a:pt x="37" y="68"/>
                </a:cubicBezTo>
                <a:cubicBezTo>
                  <a:pt x="37" y="68"/>
                  <a:pt x="38" y="68"/>
                  <a:pt x="38" y="69"/>
                </a:cubicBezTo>
                <a:cubicBezTo>
                  <a:pt x="39" y="71"/>
                  <a:pt x="40" y="73"/>
                  <a:pt x="41" y="76"/>
                </a:cubicBezTo>
                <a:cubicBezTo>
                  <a:pt x="41" y="77"/>
                  <a:pt x="41" y="78"/>
                  <a:pt x="39" y="79"/>
                </a:cubicBezTo>
                <a:close/>
                <a:moveTo>
                  <a:pt x="43" y="62"/>
                </a:moveTo>
                <a:cubicBezTo>
                  <a:pt x="39" y="62"/>
                  <a:pt x="35" y="62"/>
                  <a:pt x="32" y="62"/>
                </a:cubicBezTo>
                <a:cubicBezTo>
                  <a:pt x="32" y="58"/>
                  <a:pt x="32" y="55"/>
                  <a:pt x="32" y="51"/>
                </a:cubicBezTo>
                <a:cubicBezTo>
                  <a:pt x="35" y="51"/>
                  <a:pt x="39" y="51"/>
                  <a:pt x="43" y="51"/>
                </a:cubicBezTo>
                <a:cubicBezTo>
                  <a:pt x="43" y="54"/>
                  <a:pt x="43" y="58"/>
                  <a:pt x="43" y="62"/>
                </a:cubicBezTo>
                <a:close/>
                <a:moveTo>
                  <a:pt x="80" y="58"/>
                </a:moveTo>
                <a:cubicBezTo>
                  <a:pt x="82" y="58"/>
                  <a:pt x="84" y="58"/>
                  <a:pt x="86" y="58"/>
                </a:cubicBezTo>
                <a:cubicBezTo>
                  <a:pt x="88" y="58"/>
                  <a:pt x="89" y="56"/>
                  <a:pt x="89" y="55"/>
                </a:cubicBezTo>
                <a:cubicBezTo>
                  <a:pt x="89" y="53"/>
                  <a:pt x="88" y="52"/>
                  <a:pt x="86" y="52"/>
                </a:cubicBezTo>
                <a:cubicBezTo>
                  <a:pt x="85" y="52"/>
                  <a:pt x="84" y="52"/>
                  <a:pt x="83" y="52"/>
                </a:cubicBezTo>
                <a:cubicBezTo>
                  <a:pt x="82" y="52"/>
                  <a:pt x="81" y="52"/>
                  <a:pt x="80" y="52"/>
                </a:cubicBezTo>
                <a:cubicBezTo>
                  <a:pt x="79" y="52"/>
                  <a:pt x="77" y="53"/>
                  <a:pt x="77" y="55"/>
                </a:cubicBezTo>
                <a:cubicBezTo>
                  <a:pt x="77" y="56"/>
                  <a:pt x="78" y="58"/>
                  <a:pt x="80" y="58"/>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 name="Freeform 29"/>
          <p:cNvSpPr>
            <a:spLocks noEditPoints="1"/>
          </p:cNvSpPr>
          <p:nvPr/>
        </p:nvSpPr>
        <p:spPr bwMode="auto">
          <a:xfrm>
            <a:off x="5655189" y="5792791"/>
            <a:ext cx="435111" cy="546487"/>
          </a:xfrm>
          <a:custGeom>
            <a:avLst/>
            <a:gdLst>
              <a:gd name="T0" fmla="*/ 73 w 146"/>
              <a:gd name="T1" fmla="*/ 66 h 184"/>
              <a:gd name="T2" fmla="*/ 73 w 146"/>
              <a:gd name="T3" fmla="*/ 61 h 184"/>
              <a:gd name="T4" fmla="*/ 82 w 146"/>
              <a:gd name="T5" fmla="*/ 52 h 184"/>
              <a:gd name="T6" fmla="*/ 100 w 146"/>
              <a:gd name="T7" fmla="*/ 61 h 184"/>
              <a:gd name="T8" fmla="*/ 94 w 146"/>
              <a:gd name="T9" fmla="*/ 37 h 184"/>
              <a:gd name="T10" fmla="*/ 93 w 146"/>
              <a:gd name="T11" fmla="*/ 62 h 184"/>
              <a:gd name="T12" fmla="*/ 59 w 146"/>
              <a:gd name="T13" fmla="*/ 94 h 184"/>
              <a:gd name="T14" fmla="*/ 59 w 146"/>
              <a:gd name="T15" fmla="*/ 23 h 184"/>
              <a:gd name="T16" fmla="*/ 86 w 146"/>
              <a:gd name="T17" fmla="*/ 22 h 184"/>
              <a:gd name="T18" fmla="*/ 93 w 146"/>
              <a:gd name="T19" fmla="*/ 26 h 184"/>
              <a:gd name="T20" fmla="*/ 71 w 146"/>
              <a:gd name="T21" fmla="*/ 0 h 184"/>
              <a:gd name="T22" fmla="*/ 45 w 146"/>
              <a:gd name="T23" fmla="*/ 61 h 184"/>
              <a:gd name="T24" fmla="*/ 0 w 146"/>
              <a:gd name="T25" fmla="*/ 176 h 184"/>
              <a:gd name="T26" fmla="*/ 146 w 146"/>
              <a:gd name="T27" fmla="*/ 176 h 184"/>
              <a:gd name="T28" fmla="*/ 71 w 146"/>
              <a:gd name="T29" fmla="*/ 6 h 184"/>
              <a:gd name="T30" fmla="*/ 82 w 146"/>
              <a:gd name="T31" fmla="*/ 16 h 184"/>
              <a:gd name="T32" fmla="*/ 96 w 146"/>
              <a:gd name="T33" fmla="*/ 75 h 184"/>
              <a:gd name="T34" fmla="*/ 96 w 146"/>
              <a:gd name="T35" fmla="*/ 75 h 184"/>
              <a:gd name="T36" fmla="*/ 90 w 146"/>
              <a:gd name="T37" fmla="*/ 107 h 184"/>
              <a:gd name="T38" fmla="*/ 111 w 146"/>
              <a:gd name="T39" fmla="*/ 107 h 184"/>
              <a:gd name="T40" fmla="*/ 99 w 146"/>
              <a:gd name="T41" fmla="*/ 70 h 184"/>
              <a:gd name="T42" fmla="*/ 98 w 146"/>
              <a:gd name="T43" fmla="*/ 66 h 184"/>
              <a:gd name="T44" fmla="*/ 86 w 146"/>
              <a:gd name="T45" fmla="*/ 122 h 184"/>
              <a:gd name="T46" fmla="*/ 85 w 146"/>
              <a:gd name="T47" fmla="*/ 106 h 184"/>
              <a:gd name="T48" fmla="*/ 75 w 146"/>
              <a:gd name="T49" fmla="*/ 106 h 184"/>
              <a:gd name="T50" fmla="*/ 65 w 146"/>
              <a:gd name="T51" fmla="*/ 106 h 184"/>
              <a:gd name="T52" fmla="*/ 60 w 146"/>
              <a:gd name="T53" fmla="*/ 100 h 184"/>
              <a:gd name="T54" fmla="*/ 81 w 146"/>
              <a:gd name="T55" fmla="*/ 120 h 184"/>
              <a:gd name="T56" fmla="*/ 64 w 146"/>
              <a:gd name="T57" fmla="*/ 111 h 184"/>
              <a:gd name="T58" fmla="*/ 53 w 146"/>
              <a:gd name="T59" fmla="*/ 94 h 184"/>
              <a:gd name="T60" fmla="*/ 53 w 146"/>
              <a:gd name="T61" fmla="*/ 94 h 184"/>
              <a:gd name="T62" fmla="*/ 7 w 146"/>
              <a:gd name="T63" fmla="*/ 98 h 184"/>
              <a:gd name="T64" fmla="*/ 32 w 146"/>
              <a:gd name="T65" fmla="*/ 112 h 184"/>
              <a:gd name="T66" fmla="*/ 11 w 146"/>
              <a:gd name="T67" fmla="*/ 94 h 184"/>
              <a:gd name="T68" fmla="*/ 48 w 146"/>
              <a:gd name="T69" fmla="*/ 69 h 184"/>
              <a:gd name="T70" fmla="*/ 28 w 146"/>
              <a:gd name="T71" fmla="*/ 102 h 184"/>
              <a:gd name="T72" fmla="*/ 50 w 146"/>
              <a:gd name="T73" fmla="*/ 100 h 184"/>
              <a:gd name="T74" fmla="*/ 59 w 146"/>
              <a:gd name="T75" fmla="*/ 111 h 184"/>
              <a:gd name="T76" fmla="*/ 43 w 146"/>
              <a:gd name="T77" fmla="*/ 117 h 184"/>
              <a:gd name="T78" fmla="*/ 39 w 146"/>
              <a:gd name="T79" fmla="*/ 120 h 184"/>
              <a:gd name="T80" fmla="*/ 5 w 146"/>
              <a:gd name="T81" fmla="*/ 176 h 184"/>
              <a:gd name="T82" fmla="*/ 116 w 146"/>
              <a:gd name="T83" fmla="*/ 159 h 184"/>
              <a:gd name="T84" fmla="*/ 112 w 146"/>
              <a:gd name="T85" fmla="*/ 163 h 184"/>
              <a:gd name="T86" fmla="*/ 11 w 146"/>
              <a:gd name="T87" fmla="*/ 178 h 184"/>
              <a:gd name="T88" fmla="*/ 75 w 146"/>
              <a:gd name="T89" fmla="*/ 137 h 184"/>
              <a:gd name="T90" fmla="*/ 106 w 146"/>
              <a:gd name="T91" fmla="*/ 155 h 184"/>
              <a:gd name="T92" fmla="*/ 86 w 146"/>
              <a:gd name="T93" fmla="*/ 138 h 184"/>
              <a:gd name="T94" fmla="*/ 140 w 146"/>
              <a:gd name="T9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184">
                <a:moveTo>
                  <a:pt x="73" y="38"/>
                </a:moveTo>
                <a:cubicBezTo>
                  <a:pt x="65" y="38"/>
                  <a:pt x="58" y="44"/>
                  <a:pt x="58" y="52"/>
                </a:cubicBezTo>
                <a:cubicBezTo>
                  <a:pt x="58" y="60"/>
                  <a:pt x="65" y="66"/>
                  <a:pt x="73" y="66"/>
                </a:cubicBezTo>
                <a:cubicBezTo>
                  <a:pt x="81" y="66"/>
                  <a:pt x="87" y="60"/>
                  <a:pt x="87" y="52"/>
                </a:cubicBezTo>
                <a:cubicBezTo>
                  <a:pt x="87" y="44"/>
                  <a:pt x="81" y="38"/>
                  <a:pt x="73" y="38"/>
                </a:cubicBezTo>
                <a:close/>
                <a:moveTo>
                  <a:pt x="73" y="61"/>
                </a:moveTo>
                <a:cubicBezTo>
                  <a:pt x="68" y="61"/>
                  <a:pt x="64" y="57"/>
                  <a:pt x="64" y="52"/>
                </a:cubicBezTo>
                <a:cubicBezTo>
                  <a:pt x="64" y="47"/>
                  <a:pt x="68" y="43"/>
                  <a:pt x="73" y="43"/>
                </a:cubicBezTo>
                <a:cubicBezTo>
                  <a:pt x="78" y="43"/>
                  <a:pt x="82" y="47"/>
                  <a:pt x="82" y="52"/>
                </a:cubicBezTo>
                <a:cubicBezTo>
                  <a:pt x="82" y="57"/>
                  <a:pt x="78" y="61"/>
                  <a:pt x="73" y="61"/>
                </a:cubicBezTo>
                <a:close/>
                <a:moveTo>
                  <a:pt x="142" y="90"/>
                </a:moveTo>
                <a:cubicBezTo>
                  <a:pt x="128" y="80"/>
                  <a:pt x="114" y="70"/>
                  <a:pt x="100" y="61"/>
                </a:cubicBezTo>
                <a:cubicBezTo>
                  <a:pt x="99" y="60"/>
                  <a:pt x="98" y="59"/>
                  <a:pt x="98" y="58"/>
                </a:cubicBezTo>
                <a:cubicBezTo>
                  <a:pt x="98" y="52"/>
                  <a:pt x="98" y="46"/>
                  <a:pt x="97" y="40"/>
                </a:cubicBezTo>
                <a:cubicBezTo>
                  <a:pt x="97" y="38"/>
                  <a:pt x="96" y="37"/>
                  <a:pt x="94" y="37"/>
                </a:cubicBezTo>
                <a:cubicBezTo>
                  <a:pt x="93" y="38"/>
                  <a:pt x="92" y="39"/>
                  <a:pt x="92" y="41"/>
                </a:cubicBezTo>
                <a:cubicBezTo>
                  <a:pt x="92" y="41"/>
                  <a:pt x="92" y="41"/>
                  <a:pt x="92" y="41"/>
                </a:cubicBezTo>
                <a:cubicBezTo>
                  <a:pt x="93" y="48"/>
                  <a:pt x="94" y="55"/>
                  <a:pt x="93" y="62"/>
                </a:cubicBezTo>
                <a:cubicBezTo>
                  <a:pt x="91" y="70"/>
                  <a:pt x="90" y="77"/>
                  <a:pt x="89" y="84"/>
                </a:cubicBezTo>
                <a:cubicBezTo>
                  <a:pt x="88" y="87"/>
                  <a:pt x="87" y="91"/>
                  <a:pt x="87" y="94"/>
                </a:cubicBezTo>
                <a:cubicBezTo>
                  <a:pt x="59" y="94"/>
                  <a:pt x="59" y="94"/>
                  <a:pt x="59" y="94"/>
                </a:cubicBezTo>
                <a:cubicBezTo>
                  <a:pt x="58" y="89"/>
                  <a:pt x="57" y="84"/>
                  <a:pt x="56" y="79"/>
                </a:cubicBezTo>
                <a:cubicBezTo>
                  <a:pt x="54" y="72"/>
                  <a:pt x="52" y="64"/>
                  <a:pt x="52" y="56"/>
                </a:cubicBezTo>
                <a:cubicBezTo>
                  <a:pt x="52" y="44"/>
                  <a:pt x="54" y="33"/>
                  <a:pt x="59" y="23"/>
                </a:cubicBezTo>
                <a:cubicBezTo>
                  <a:pt x="60" y="22"/>
                  <a:pt x="60" y="21"/>
                  <a:pt x="61" y="22"/>
                </a:cubicBezTo>
                <a:cubicBezTo>
                  <a:pt x="69" y="22"/>
                  <a:pt x="77" y="22"/>
                  <a:pt x="84" y="22"/>
                </a:cubicBezTo>
                <a:cubicBezTo>
                  <a:pt x="85" y="22"/>
                  <a:pt x="86" y="22"/>
                  <a:pt x="86" y="22"/>
                </a:cubicBezTo>
                <a:cubicBezTo>
                  <a:pt x="87" y="24"/>
                  <a:pt x="87" y="26"/>
                  <a:pt x="88" y="28"/>
                </a:cubicBezTo>
                <a:cubicBezTo>
                  <a:pt x="89" y="30"/>
                  <a:pt x="90" y="31"/>
                  <a:pt x="92" y="30"/>
                </a:cubicBezTo>
                <a:cubicBezTo>
                  <a:pt x="94" y="30"/>
                  <a:pt x="94" y="28"/>
                  <a:pt x="93" y="26"/>
                </a:cubicBezTo>
                <a:cubicBezTo>
                  <a:pt x="90" y="18"/>
                  <a:pt x="86" y="11"/>
                  <a:pt x="80" y="4"/>
                </a:cubicBezTo>
                <a:cubicBezTo>
                  <a:pt x="79" y="2"/>
                  <a:pt x="77" y="1"/>
                  <a:pt x="74" y="0"/>
                </a:cubicBezTo>
                <a:cubicBezTo>
                  <a:pt x="71" y="0"/>
                  <a:pt x="71" y="0"/>
                  <a:pt x="71" y="0"/>
                </a:cubicBezTo>
                <a:cubicBezTo>
                  <a:pt x="68" y="1"/>
                  <a:pt x="67" y="2"/>
                  <a:pt x="65" y="5"/>
                </a:cubicBezTo>
                <a:cubicBezTo>
                  <a:pt x="52" y="20"/>
                  <a:pt x="46" y="37"/>
                  <a:pt x="47" y="57"/>
                </a:cubicBezTo>
                <a:cubicBezTo>
                  <a:pt x="47" y="59"/>
                  <a:pt x="47" y="60"/>
                  <a:pt x="45" y="61"/>
                </a:cubicBezTo>
                <a:cubicBezTo>
                  <a:pt x="31" y="71"/>
                  <a:pt x="17" y="80"/>
                  <a:pt x="3" y="90"/>
                </a:cubicBezTo>
                <a:cubicBezTo>
                  <a:pt x="1" y="92"/>
                  <a:pt x="0" y="94"/>
                  <a:pt x="0" y="97"/>
                </a:cubicBezTo>
                <a:cubicBezTo>
                  <a:pt x="0" y="123"/>
                  <a:pt x="0" y="149"/>
                  <a:pt x="0" y="176"/>
                </a:cubicBezTo>
                <a:cubicBezTo>
                  <a:pt x="0" y="180"/>
                  <a:pt x="3" y="184"/>
                  <a:pt x="8" y="184"/>
                </a:cubicBezTo>
                <a:cubicBezTo>
                  <a:pt x="51" y="184"/>
                  <a:pt x="94" y="184"/>
                  <a:pt x="138" y="184"/>
                </a:cubicBezTo>
                <a:cubicBezTo>
                  <a:pt x="143" y="184"/>
                  <a:pt x="146" y="181"/>
                  <a:pt x="146" y="176"/>
                </a:cubicBezTo>
                <a:cubicBezTo>
                  <a:pt x="146" y="149"/>
                  <a:pt x="146" y="123"/>
                  <a:pt x="146" y="97"/>
                </a:cubicBezTo>
                <a:cubicBezTo>
                  <a:pt x="146" y="94"/>
                  <a:pt x="145" y="92"/>
                  <a:pt x="142" y="90"/>
                </a:cubicBezTo>
                <a:close/>
                <a:moveTo>
                  <a:pt x="71" y="6"/>
                </a:moveTo>
                <a:cubicBezTo>
                  <a:pt x="72" y="5"/>
                  <a:pt x="74" y="5"/>
                  <a:pt x="75" y="6"/>
                </a:cubicBezTo>
                <a:cubicBezTo>
                  <a:pt x="77" y="9"/>
                  <a:pt x="80" y="13"/>
                  <a:pt x="82" y="16"/>
                </a:cubicBezTo>
                <a:cubicBezTo>
                  <a:pt x="82" y="16"/>
                  <a:pt x="82" y="16"/>
                  <a:pt x="82" y="16"/>
                </a:cubicBezTo>
                <a:cubicBezTo>
                  <a:pt x="63" y="16"/>
                  <a:pt x="63" y="16"/>
                  <a:pt x="63" y="16"/>
                </a:cubicBezTo>
                <a:cubicBezTo>
                  <a:pt x="65" y="12"/>
                  <a:pt x="68" y="9"/>
                  <a:pt x="71" y="6"/>
                </a:cubicBezTo>
                <a:close/>
                <a:moveTo>
                  <a:pt x="96" y="75"/>
                </a:moveTo>
                <a:cubicBezTo>
                  <a:pt x="106" y="77"/>
                  <a:pt x="113" y="89"/>
                  <a:pt x="112" y="101"/>
                </a:cubicBezTo>
                <a:cubicBezTo>
                  <a:pt x="106" y="97"/>
                  <a:pt x="100" y="94"/>
                  <a:pt x="92" y="94"/>
                </a:cubicBezTo>
                <a:cubicBezTo>
                  <a:pt x="94" y="88"/>
                  <a:pt x="95" y="81"/>
                  <a:pt x="96" y="75"/>
                </a:cubicBezTo>
                <a:close/>
                <a:moveTo>
                  <a:pt x="87" y="112"/>
                </a:moveTo>
                <a:cubicBezTo>
                  <a:pt x="87" y="111"/>
                  <a:pt x="87" y="111"/>
                  <a:pt x="88" y="111"/>
                </a:cubicBezTo>
                <a:cubicBezTo>
                  <a:pt x="88" y="110"/>
                  <a:pt x="89" y="109"/>
                  <a:pt x="90" y="107"/>
                </a:cubicBezTo>
                <a:cubicBezTo>
                  <a:pt x="90" y="105"/>
                  <a:pt x="91" y="102"/>
                  <a:pt x="91" y="100"/>
                </a:cubicBezTo>
                <a:cubicBezTo>
                  <a:pt x="96" y="99"/>
                  <a:pt x="101" y="101"/>
                  <a:pt x="106" y="103"/>
                </a:cubicBezTo>
                <a:cubicBezTo>
                  <a:pt x="107" y="104"/>
                  <a:pt x="109" y="105"/>
                  <a:pt x="111" y="107"/>
                </a:cubicBezTo>
                <a:cubicBezTo>
                  <a:pt x="114" y="108"/>
                  <a:pt x="117" y="107"/>
                  <a:pt x="117" y="103"/>
                </a:cubicBezTo>
                <a:cubicBezTo>
                  <a:pt x="118" y="97"/>
                  <a:pt x="118" y="91"/>
                  <a:pt x="115" y="86"/>
                </a:cubicBezTo>
                <a:cubicBezTo>
                  <a:pt x="112" y="78"/>
                  <a:pt x="107" y="73"/>
                  <a:pt x="99" y="70"/>
                </a:cubicBezTo>
                <a:cubicBezTo>
                  <a:pt x="98" y="70"/>
                  <a:pt x="98" y="70"/>
                  <a:pt x="97" y="69"/>
                </a:cubicBezTo>
                <a:cubicBezTo>
                  <a:pt x="97" y="69"/>
                  <a:pt x="97" y="68"/>
                  <a:pt x="97" y="68"/>
                </a:cubicBezTo>
                <a:cubicBezTo>
                  <a:pt x="97" y="67"/>
                  <a:pt x="98" y="66"/>
                  <a:pt x="98" y="66"/>
                </a:cubicBezTo>
                <a:cubicBezTo>
                  <a:pt x="111" y="75"/>
                  <a:pt x="124" y="84"/>
                  <a:pt x="137" y="93"/>
                </a:cubicBezTo>
                <a:cubicBezTo>
                  <a:pt x="119" y="105"/>
                  <a:pt x="102" y="117"/>
                  <a:pt x="84" y="129"/>
                </a:cubicBezTo>
                <a:cubicBezTo>
                  <a:pt x="85" y="127"/>
                  <a:pt x="85" y="124"/>
                  <a:pt x="86" y="122"/>
                </a:cubicBezTo>
                <a:cubicBezTo>
                  <a:pt x="86" y="119"/>
                  <a:pt x="86" y="115"/>
                  <a:pt x="87" y="112"/>
                </a:cubicBezTo>
                <a:close/>
                <a:moveTo>
                  <a:pt x="86" y="100"/>
                </a:moveTo>
                <a:cubicBezTo>
                  <a:pt x="85" y="102"/>
                  <a:pt x="85" y="104"/>
                  <a:pt x="85" y="106"/>
                </a:cubicBezTo>
                <a:cubicBezTo>
                  <a:pt x="80" y="106"/>
                  <a:pt x="80" y="106"/>
                  <a:pt x="80" y="106"/>
                </a:cubicBezTo>
                <a:cubicBezTo>
                  <a:pt x="80" y="104"/>
                  <a:pt x="81" y="101"/>
                  <a:pt x="78" y="101"/>
                </a:cubicBezTo>
                <a:cubicBezTo>
                  <a:pt x="76" y="101"/>
                  <a:pt x="75" y="102"/>
                  <a:pt x="75" y="106"/>
                </a:cubicBezTo>
                <a:cubicBezTo>
                  <a:pt x="71" y="106"/>
                  <a:pt x="71" y="106"/>
                  <a:pt x="71" y="106"/>
                </a:cubicBezTo>
                <a:cubicBezTo>
                  <a:pt x="70" y="102"/>
                  <a:pt x="69" y="101"/>
                  <a:pt x="68" y="101"/>
                </a:cubicBezTo>
                <a:cubicBezTo>
                  <a:pt x="66" y="101"/>
                  <a:pt x="65" y="102"/>
                  <a:pt x="65" y="106"/>
                </a:cubicBezTo>
                <a:cubicBezTo>
                  <a:pt x="64" y="106"/>
                  <a:pt x="63" y="106"/>
                  <a:pt x="62" y="106"/>
                </a:cubicBezTo>
                <a:cubicBezTo>
                  <a:pt x="61" y="106"/>
                  <a:pt x="61" y="105"/>
                  <a:pt x="61" y="105"/>
                </a:cubicBezTo>
                <a:cubicBezTo>
                  <a:pt x="60" y="103"/>
                  <a:pt x="60" y="102"/>
                  <a:pt x="60" y="100"/>
                </a:cubicBezTo>
                <a:lnTo>
                  <a:pt x="86" y="100"/>
                </a:lnTo>
                <a:close/>
                <a:moveTo>
                  <a:pt x="81" y="113"/>
                </a:moveTo>
                <a:cubicBezTo>
                  <a:pt x="81" y="115"/>
                  <a:pt x="81" y="117"/>
                  <a:pt x="81" y="120"/>
                </a:cubicBezTo>
                <a:cubicBezTo>
                  <a:pt x="80" y="124"/>
                  <a:pt x="79" y="128"/>
                  <a:pt x="78" y="132"/>
                </a:cubicBezTo>
                <a:cubicBezTo>
                  <a:pt x="74" y="130"/>
                  <a:pt x="71" y="130"/>
                  <a:pt x="68" y="132"/>
                </a:cubicBezTo>
                <a:cubicBezTo>
                  <a:pt x="66" y="125"/>
                  <a:pt x="63" y="118"/>
                  <a:pt x="64" y="111"/>
                </a:cubicBezTo>
                <a:cubicBezTo>
                  <a:pt x="70" y="111"/>
                  <a:pt x="75" y="111"/>
                  <a:pt x="80" y="111"/>
                </a:cubicBezTo>
                <a:cubicBezTo>
                  <a:pt x="81" y="111"/>
                  <a:pt x="81" y="112"/>
                  <a:pt x="81" y="113"/>
                </a:cubicBezTo>
                <a:close/>
                <a:moveTo>
                  <a:pt x="53" y="94"/>
                </a:moveTo>
                <a:cubicBezTo>
                  <a:pt x="46" y="94"/>
                  <a:pt x="39" y="97"/>
                  <a:pt x="33" y="101"/>
                </a:cubicBezTo>
                <a:cubicBezTo>
                  <a:pt x="32" y="89"/>
                  <a:pt x="39" y="77"/>
                  <a:pt x="49" y="75"/>
                </a:cubicBezTo>
                <a:cubicBezTo>
                  <a:pt x="51" y="81"/>
                  <a:pt x="52" y="88"/>
                  <a:pt x="53" y="94"/>
                </a:cubicBezTo>
                <a:close/>
                <a:moveTo>
                  <a:pt x="5" y="176"/>
                </a:moveTo>
                <a:cubicBezTo>
                  <a:pt x="5" y="97"/>
                  <a:pt x="5" y="97"/>
                  <a:pt x="5" y="97"/>
                </a:cubicBezTo>
                <a:cubicBezTo>
                  <a:pt x="6" y="97"/>
                  <a:pt x="6" y="98"/>
                  <a:pt x="7" y="98"/>
                </a:cubicBezTo>
                <a:cubicBezTo>
                  <a:pt x="14" y="103"/>
                  <a:pt x="20" y="108"/>
                  <a:pt x="27" y="112"/>
                </a:cubicBezTo>
                <a:cubicBezTo>
                  <a:pt x="28" y="113"/>
                  <a:pt x="28" y="113"/>
                  <a:pt x="29" y="113"/>
                </a:cubicBezTo>
                <a:cubicBezTo>
                  <a:pt x="30" y="114"/>
                  <a:pt x="31" y="114"/>
                  <a:pt x="32" y="112"/>
                </a:cubicBezTo>
                <a:cubicBezTo>
                  <a:pt x="33" y="111"/>
                  <a:pt x="33" y="110"/>
                  <a:pt x="32" y="109"/>
                </a:cubicBezTo>
                <a:cubicBezTo>
                  <a:pt x="31" y="109"/>
                  <a:pt x="31" y="108"/>
                  <a:pt x="30" y="108"/>
                </a:cubicBezTo>
                <a:cubicBezTo>
                  <a:pt x="24" y="103"/>
                  <a:pt x="17" y="99"/>
                  <a:pt x="11" y="94"/>
                </a:cubicBezTo>
                <a:cubicBezTo>
                  <a:pt x="10" y="94"/>
                  <a:pt x="9" y="93"/>
                  <a:pt x="9" y="93"/>
                </a:cubicBezTo>
                <a:cubicBezTo>
                  <a:pt x="22" y="84"/>
                  <a:pt x="35" y="75"/>
                  <a:pt x="48" y="66"/>
                </a:cubicBezTo>
                <a:cubicBezTo>
                  <a:pt x="48" y="67"/>
                  <a:pt x="48" y="68"/>
                  <a:pt x="48" y="69"/>
                </a:cubicBezTo>
                <a:cubicBezTo>
                  <a:pt x="46" y="70"/>
                  <a:pt x="43" y="71"/>
                  <a:pt x="41" y="73"/>
                </a:cubicBezTo>
                <a:cubicBezTo>
                  <a:pt x="33" y="78"/>
                  <a:pt x="28" y="86"/>
                  <a:pt x="28" y="96"/>
                </a:cubicBezTo>
                <a:cubicBezTo>
                  <a:pt x="28" y="98"/>
                  <a:pt x="28" y="100"/>
                  <a:pt x="28" y="102"/>
                </a:cubicBezTo>
                <a:cubicBezTo>
                  <a:pt x="28" y="104"/>
                  <a:pt x="28" y="106"/>
                  <a:pt x="30" y="107"/>
                </a:cubicBezTo>
                <a:cubicBezTo>
                  <a:pt x="32" y="108"/>
                  <a:pt x="34" y="107"/>
                  <a:pt x="35" y="106"/>
                </a:cubicBezTo>
                <a:cubicBezTo>
                  <a:pt x="40" y="103"/>
                  <a:pt x="44" y="101"/>
                  <a:pt x="50" y="100"/>
                </a:cubicBezTo>
                <a:cubicBezTo>
                  <a:pt x="51" y="100"/>
                  <a:pt x="53" y="100"/>
                  <a:pt x="54" y="99"/>
                </a:cubicBezTo>
                <a:cubicBezTo>
                  <a:pt x="55" y="102"/>
                  <a:pt x="55" y="104"/>
                  <a:pt x="55" y="106"/>
                </a:cubicBezTo>
                <a:cubicBezTo>
                  <a:pt x="56" y="108"/>
                  <a:pt x="56" y="110"/>
                  <a:pt x="59" y="111"/>
                </a:cubicBezTo>
                <a:cubicBezTo>
                  <a:pt x="58" y="117"/>
                  <a:pt x="60" y="123"/>
                  <a:pt x="61" y="129"/>
                </a:cubicBezTo>
                <a:cubicBezTo>
                  <a:pt x="61" y="129"/>
                  <a:pt x="60" y="129"/>
                  <a:pt x="60" y="128"/>
                </a:cubicBezTo>
                <a:cubicBezTo>
                  <a:pt x="54" y="124"/>
                  <a:pt x="49" y="121"/>
                  <a:pt x="43" y="117"/>
                </a:cubicBezTo>
                <a:cubicBezTo>
                  <a:pt x="43" y="116"/>
                  <a:pt x="42" y="116"/>
                  <a:pt x="42" y="116"/>
                </a:cubicBezTo>
                <a:cubicBezTo>
                  <a:pt x="40" y="115"/>
                  <a:pt x="39" y="115"/>
                  <a:pt x="38" y="117"/>
                </a:cubicBezTo>
                <a:cubicBezTo>
                  <a:pt x="37" y="118"/>
                  <a:pt x="37" y="119"/>
                  <a:pt x="39" y="120"/>
                </a:cubicBezTo>
                <a:cubicBezTo>
                  <a:pt x="40" y="122"/>
                  <a:pt x="42" y="123"/>
                  <a:pt x="44" y="124"/>
                </a:cubicBezTo>
                <a:cubicBezTo>
                  <a:pt x="50" y="128"/>
                  <a:pt x="56" y="132"/>
                  <a:pt x="62" y="136"/>
                </a:cubicBezTo>
                <a:cubicBezTo>
                  <a:pt x="43" y="149"/>
                  <a:pt x="24" y="162"/>
                  <a:pt x="5" y="176"/>
                </a:cubicBezTo>
                <a:close/>
                <a:moveTo>
                  <a:pt x="140" y="176"/>
                </a:moveTo>
                <a:cubicBezTo>
                  <a:pt x="140" y="175"/>
                  <a:pt x="139" y="175"/>
                  <a:pt x="138" y="174"/>
                </a:cubicBezTo>
                <a:cubicBezTo>
                  <a:pt x="131" y="169"/>
                  <a:pt x="124" y="164"/>
                  <a:pt x="116" y="159"/>
                </a:cubicBezTo>
                <a:cubicBezTo>
                  <a:pt x="115" y="158"/>
                  <a:pt x="114" y="158"/>
                  <a:pt x="114" y="158"/>
                </a:cubicBezTo>
                <a:cubicBezTo>
                  <a:pt x="113" y="158"/>
                  <a:pt x="112" y="159"/>
                  <a:pt x="111" y="160"/>
                </a:cubicBezTo>
                <a:cubicBezTo>
                  <a:pt x="111" y="161"/>
                  <a:pt x="112" y="162"/>
                  <a:pt x="112" y="163"/>
                </a:cubicBezTo>
                <a:cubicBezTo>
                  <a:pt x="115" y="164"/>
                  <a:pt x="117" y="166"/>
                  <a:pt x="119" y="167"/>
                </a:cubicBezTo>
                <a:cubicBezTo>
                  <a:pt x="124" y="171"/>
                  <a:pt x="129" y="174"/>
                  <a:pt x="134" y="178"/>
                </a:cubicBezTo>
                <a:cubicBezTo>
                  <a:pt x="11" y="178"/>
                  <a:pt x="11" y="178"/>
                  <a:pt x="11" y="178"/>
                </a:cubicBezTo>
                <a:cubicBezTo>
                  <a:pt x="14" y="176"/>
                  <a:pt x="16" y="175"/>
                  <a:pt x="18" y="173"/>
                </a:cubicBezTo>
                <a:cubicBezTo>
                  <a:pt x="36" y="161"/>
                  <a:pt x="53" y="149"/>
                  <a:pt x="70" y="137"/>
                </a:cubicBezTo>
                <a:cubicBezTo>
                  <a:pt x="72" y="135"/>
                  <a:pt x="73" y="135"/>
                  <a:pt x="75" y="137"/>
                </a:cubicBezTo>
                <a:cubicBezTo>
                  <a:pt x="84" y="143"/>
                  <a:pt x="92" y="149"/>
                  <a:pt x="101" y="155"/>
                </a:cubicBezTo>
                <a:cubicBezTo>
                  <a:pt x="101" y="155"/>
                  <a:pt x="101" y="155"/>
                  <a:pt x="102" y="155"/>
                </a:cubicBezTo>
                <a:cubicBezTo>
                  <a:pt x="103" y="156"/>
                  <a:pt x="105" y="156"/>
                  <a:pt x="106" y="155"/>
                </a:cubicBezTo>
                <a:cubicBezTo>
                  <a:pt x="107" y="154"/>
                  <a:pt x="106" y="152"/>
                  <a:pt x="105" y="151"/>
                </a:cubicBezTo>
                <a:cubicBezTo>
                  <a:pt x="104" y="150"/>
                  <a:pt x="103" y="150"/>
                  <a:pt x="102" y="149"/>
                </a:cubicBezTo>
                <a:cubicBezTo>
                  <a:pt x="96" y="145"/>
                  <a:pt x="91" y="141"/>
                  <a:pt x="86" y="138"/>
                </a:cubicBezTo>
                <a:cubicBezTo>
                  <a:pt x="85" y="137"/>
                  <a:pt x="84" y="137"/>
                  <a:pt x="84" y="136"/>
                </a:cubicBezTo>
                <a:cubicBezTo>
                  <a:pt x="103" y="123"/>
                  <a:pt x="121" y="110"/>
                  <a:pt x="140" y="97"/>
                </a:cubicBezTo>
                <a:lnTo>
                  <a:pt x="140" y="176"/>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 name="TextBox 35"/>
          <p:cNvSpPr txBox="1"/>
          <p:nvPr/>
        </p:nvSpPr>
        <p:spPr>
          <a:xfrm>
            <a:off x="6795059" y="1768202"/>
            <a:ext cx="1210588"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品牌方管理</a:t>
            </a:r>
            <a:endParaRPr lang="en-US" sz="1500" b="1" dirty="0">
              <a:latin typeface="微软雅黑" panose="020B0503020204020204" charset="-122"/>
              <a:ea typeface="微软雅黑" panose="020B0503020204020204" charset="-122"/>
            </a:endParaRPr>
          </a:p>
        </p:txBody>
      </p:sp>
      <p:sp>
        <p:nvSpPr>
          <p:cNvPr id="16" name="Subtitle 2"/>
          <p:cNvSpPr txBox="1"/>
          <p:nvPr/>
        </p:nvSpPr>
        <p:spPr>
          <a:xfrm>
            <a:off x="6785287" y="2139084"/>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渠道参数</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结算规则等</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17" name="TextBox 37"/>
          <p:cNvSpPr txBox="1"/>
          <p:nvPr/>
        </p:nvSpPr>
        <p:spPr>
          <a:xfrm>
            <a:off x="7704990" y="2757524"/>
            <a:ext cx="2129109"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门店管理</a:t>
            </a:r>
            <a:r>
              <a:rPr kumimoji="1" lang="en-US" altLang="zh-CN" sz="1600" b="1" dirty="0">
                <a:latin typeface="微软雅黑" panose="020B0503020204020204" charset="-122"/>
                <a:ea typeface="微软雅黑" panose="020B0503020204020204" charset="-122"/>
              </a:rPr>
              <a:t>/</a:t>
            </a:r>
            <a:r>
              <a:rPr kumimoji="1" lang="zh-CN" altLang="en-US" sz="1600" b="1" dirty="0">
                <a:latin typeface="微软雅黑" panose="020B0503020204020204" charset="-122"/>
                <a:ea typeface="微软雅黑" panose="020B0503020204020204" charset="-122"/>
              </a:rPr>
              <a:t>供应商管理</a:t>
            </a:r>
            <a:endParaRPr lang="en-US" sz="1500" b="1" dirty="0">
              <a:latin typeface="微软雅黑" panose="020B0503020204020204" charset="-122"/>
              <a:ea typeface="微软雅黑" panose="020B0503020204020204" charset="-122"/>
            </a:endParaRPr>
          </a:p>
        </p:txBody>
      </p:sp>
      <p:sp>
        <p:nvSpPr>
          <p:cNvPr id="18" name="Subtitle 2"/>
          <p:cNvSpPr txBox="1"/>
          <p:nvPr/>
        </p:nvSpPr>
        <p:spPr>
          <a:xfrm>
            <a:off x="7702609" y="3166781"/>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银行子账号线上开户、信息变更、抽佣费率等</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19" name="TextBox 39"/>
          <p:cNvSpPr txBox="1"/>
          <p:nvPr/>
        </p:nvSpPr>
        <p:spPr>
          <a:xfrm>
            <a:off x="8842566" y="3883883"/>
            <a:ext cx="1005403"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订单管理</a:t>
            </a:r>
            <a:endParaRPr lang="en-US" sz="1500" b="1" dirty="0">
              <a:latin typeface="微软雅黑" panose="020B0503020204020204" charset="-122"/>
              <a:ea typeface="微软雅黑" panose="020B0503020204020204" charset="-122"/>
            </a:endParaRPr>
          </a:p>
        </p:txBody>
      </p:sp>
      <p:sp>
        <p:nvSpPr>
          <p:cNvPr id="20" name="Subtitle 2"/>
          <p:cNvSpPr txBox="1"/>
          <p:nvPr/>
        </p:nvSpPr>
        <p:spPr>
          <a:xfrm>
            <a:off x="8859793" y="4255491"/>
            <a:ext cx="3350277"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1400" dirty="0">
                <a:latin typeface="微软雅黑" panose="020B0503020204020204" charset="-122"/>
                <a:ea typeface="微软雅黑" panose="020B0503020204020204" charset="-122"/>
              </a:rPr>
              <a:t>渠道收款订单</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储值卡订单</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供应链支付订单</a:t>
            </a:r>
            <a:endParaRPr kumimoji="1" lang="zh-CN" altLang="en-US" sz="1400" dirty="0">
              <a:latin typeface="微软雅黑" panose="020B0503020204020204" charset="-122"/>
              <a:ea typeface="微软雅黑" panose="020B0503020204020204" charset="-122"/>
            </a:endParaRPr>
          </a:p>
        </p:txBody>
      </p:sp>
      <p:sp>
        <p:nvSpPr>
          <p:cNvPr id="21" name="TextBox 41"/>
          <p:cNvSpPr txBox="1"/>
          <p:nvPr/>
        </p:nvSpPr>
        <p:spPr>
          <a:xfrm>
            <a:off x="7704990" y="4927573"/>
            <a:ext cx="1005403"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对账管理</a:t>
            </a:r>
            <a:endParaRPr lang="en-US" sz="1500" b="1" dirty="0">
              <a:latin typeface="微软雅黑" panose="020B0503020204020204" charset="-122"/>
              <a:ea typeface="微软雅黑" panose="020B0503020204020204" charset="-122"/>
            </a:endParaRPr>
          </a:p>
        </p:txBody>
      </p:sp>
      <p:sp>
        <p:nvSpPr>
          <p:cNvPr id="22" name="Subtitle 2"/>
          <p:cNvSpPr txBox="1"/>
          <p:nvPr/>
        </p:nvSpPr>
        <p:spPr>
          <a:xfrm>
            <a:off x="7702609" y="5298870"/>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渠道对账</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门店对账</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23" name="TextBox 43"/>
          <p:cNvSpPr txBox="1"/>
          <p:nvPr/>
        </p:nvSpPr>
        <p:spPr>
          <a:xfrm>
            <a:off x="6793157" y="5925217"/>
            <a:ext cx="954107" cy="323165"/>
          </a:xfrm>
          <a:prstGeom prst="rect">
            <a:avLst/>
          </a:prstGeom>
          <a:noFill/>
        </p:spPr>
        <p:txBody>
          <a:bodyPr wrap="none" rtlCol="0">
            <a:spAutoFit/>
          </a:bodyPr>
          <a:lstStyle/>
          <a:p>
            <a:r>
              <a:rPr lang="en-US" sz="1500" b="1" dirty="0" err="1">
                <a:latin typeface="微软雅黑" panose="020B0503020204020204" charset="-122"/>
                <a:ea typeface="微软雅黑" panose="020B0503020204020204" charset="-122"/>
              </a:rPr>
              <a:t>结算管理</a:t>
            </a:r>
            <a:endParaRPr lang="en-US" sz="1500" b="1" dirty="0">
              <a:latin typeface="微软雅黑" panose="020B0503020204020204" charset="-122"/>
              <a:ea typeface="微软雅黑" panose="020B0503020204020204" charset="-122"/>
            </a:endParaRPr>
          </a:p>
        </p:txBody>
      </p:sp>
      <p:sp>
        <p:nvSpPr>
          <p:cNvPr id="24" name="Subtitle 2"/>
          <p:cNvSpPr txBox="1"/>
          <p:nvPr/>
        </p:nvSpPr>
        <p:spPr>
          <a:xfrm>
            <a:off x="6790776" y="6277905"/>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门店结算单</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资金结算管理。</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25" name="文本框 24"/>
          <p:cNvSpPr txBox="1"/>
          <p:nvPr/>
        </p:nvSpPr>
        <p:spPr>
          <a:xfrm>
            <a:off x="764540" y="1171575"/>
            <a:ext cx="10638790" cy="368300"/>
          </a:xfrm>
          <a:prstGeom prst="rect">
            <a:avLst/>
          </a:prstGeom>
          <a:noFill/>
        </p:spPr>
        <p:txBody>
          <a:bodyPr wrap="square" rtlCol="0">
            <a:spAutoFit/>
          </a:bodyPr>
          <a:lstStyle/>
          <a:p>
            <a:r>
              <a:rPr kumimoji="1" lang="zh-CN" altLang="en-US" b="1" dirty="0">
                <a:latin typeface="微软雅黑" panose="020B0503020204020204" charset="-122"/>
                <a:ea typeface="微软雅黑" panose="020B0503020204020204" charset="-122"/>
              </a:rPr>
              <a:t>面向</a:t>
            </a:r>
            <a:r>
              <a:rPr lang="zh-CN" altLang="en-US" b="1" dirty="0">
                <a:latin typeface="微软雅黑" panose="020B0503020204020204" charset="-122"/>
                <a:ea typeface="微软雅黑" panose="020B0503020204020204" charset="-122"/>
              </a:rPr>
              <a:t>平台型、集团型、加盟连锁型企业</a:t>
            </a:r>
            <a:r>
              <a:rPr kumimoji="1" lang="zh-CN" altLang="en-US" b="1" dirty="0">
                <a:latin typeface="微软雅黑" panose="020B0503020204020204" charset="-122"/>
                <a:ea typeface="微软雅黑" panose="020B0503020204020204" charset="-122"/>
              </a:rPr>
              <a:t>客户</a:t>
            </a:r>
            <a:r>
              <a:rPr kumimoji="1" lang="zh-CN" altLang="en-US" b="1" dirty="0">
                <a:solidFill>
                  <a:srgbClr val="0962AD"/>
                </a:solidFill>
                <a:latin typeface="微软雅黑" panose="020B0503020204020204" charset="-122"/>
                <a:ea typeface="微软雅黑" panose="020B0503020204020204" charset="-122"/>
              </a:rPr>
              <a:t>，</a:t>
            </a:r>
            <a:r>
              <a:rPr kumimoji="1" lang="zh-CN" altLang="en-US" b="1" dirty="0">
                <a:solidFill>
                  <a:schemeClr val="tx1"/>
                </a:solidFill>
                <a:latin typeface="微软雅黑" panose="020B0503020204020204" charset="-122"/>
                <a:ea typeface="微软雅黑" panose="020B0503020204020204" charset="-122"/>
              </a:rPr>
              <a:t>主要服务于</a:t>
            </a:r>
            <a:r>
              <a:rPr kumimoji="1" lang="zh-CN" altLang="en-US" b="1" dirty="0">
                <a:solidFill>
                  <a:srgbClr val="0157E4"/>
                </a:solidFill>
                <a:latin typeface="微软雅黑" panose="020B0503020204020204" charset="-122"/>
                <a:ea typeface="微软雅黑" panose="020B0503020204020204" charset="-122"/>
              </a:rPr>
              <a:t>餐饮、零售行业</a:t>
            </a:r>
            <a:r>
              <a:rPr kumimoji="1" lang="zh-CN" altLang="en-US" dirty="0">
                <a:latin typeface="微软雅黑" panose="020B0503020204020204" charset="-122"/>
                <a:ea typeface="微软雅黑" panose="020B0503020204020204" charset="-122"/>
              </a:rPr>
              <a:t>，客户</a:t>
            </a:r>
            <a:r>
              <a:rPr kumimoji="1" lang="zh-CN" altLang="en-US" b="1" dirty="0">
                <a:solidFill>
                  <a:schemeClr val="tx1"/>
                </a:solidFill>
                <a:latin typeface="微软雅黑" panose="020B0503020204020204" charset="-122"/>
                <a:ea typeface="微软雅黑" panose="020B0503020204020204" charset="-122"/>
              </a:rPr>
              <a:t>无需对接，即开即用。</a:t>
            </a:r>
            <a:endParaRPr kumimoji="1" lang="zh-CN" altLang="en-US" b="1" dirty="0">
              <a:solidFill>
                <a:schemeClr val="tx1"/>
              </a:solidFill>
              <a:latin typeface="微软雅黑" panose="020B0503020204020204" charset="-122"/>
              <a:ea typeface="微软雅黑" panose="020B0503020204020204" charset="-122"/>
            </a:endParaRPr>
          </a:p>
        </p:txBody>
      </p:sp>
      <p:sp>
        <p:nvSpPr>
          <p:cNvPr id="26" name="Freeform 18"/>
          <p:cNvSpPr/>
          <p:nvPr/>
        </p:nvSpPr>
        <p:spPr bwMode="auto">
          <a:xfrm>
            <a:off x="4271152" y="2354973"/>
            <a:ext cx="1104854" cy="510846"/>
          </a:xfrm>
          <a:custGeom>
            <a:avLst/>
            <a:gdLst>
              <a:gd name="T0" fmla="*/ 744 w 744"/>
              <a:gd name="T1" fmla="*/ 0 h 344"/>
              <a:gd name="T2" fmla="*/ 292 w 744"/>
              <a:gd name="T3" fmla="*/ 0 h 344"/>
              <a:gd name="T4" fmla="*/ 0 w 744"/>
              <a:gd name="T5" fmla="*/ 344 h 344"/>
            </a:gdLst>
            <a:ahLst/>
            <a:cxnLst>
              <a:cxn ang="0">
                <a:pos x="T0" y="T1"/>
              </a:cxn>
              <a:cxn ang="0">
                <a:pos x="T2" y="T3"/>
              </a:cxn>
              <a:cxn ang="0">
                <a:pos x="T4" y="T5"/>
              </a:cxn>
            </a:cxnLst>
            <a:rect l="0" t="0" r="r" b="b"/>
            <a:pathLst>
              <a:path w="744" h="344">
                <a:moveTo>
                  <a:pt x="744" y="0"/>
                </a:moveTo>
                <a:lnTo>
                  <a:pt x="292" y="0"/>
                </a:lnTo>
                <a:lnTo>
                  <a:pt x="0" y="344"/>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27" name="Freeform 19"/>
          <p:cNvSpPr/>
          <p:nvPr/>
        </p:nvSpPr>
        <p:spPr bwMode="auto">
          <a:xfrm>
            <a:off x="5179983" y="3277169"/>
            <a:ext cx="1159800" cy="213843"/>
          </a:xfrm>
          <a:custGeom>
            <a:avLst/>
            <a:gdLst>
              <a:gd name="T0" fmla="*/ 781 w 781"/>
              <a:gd name="T1" fmla="*/ 0 h 144"/>
              <a:gd name="T2" fmla="*/ 142 w 781"/>
              <a:gd name="T3" fmla="*/ 0 h 144"/>
              <a:gd name="T4" fmla="*/ 0 w 781"/>
              <a:gd name="T5" fmla="*/ 144 h 144"/>
            </a:gdLst>
            <a:ahLst/>
            <a:cxnLst>
              <a:cxn ang="0">
                <a:pos x="T0" y="T1"/>
              </a:cxn>
              <a:cxn ang="0">
                <a:pos x="T2" y="T3"/>
              </a:cxn>
              <a:cxn ang="0">
                <a:pos x="T4" y="T5"/>
              </a:cxn>
            </a:cxnLst>
            <a:rect l="0" t="0" r="r" b="b"/>
            <a:pathLst>
              <a:path w="781" h="144">
                <a:moveTo>
                  <a:pt x="781" y="0"/>
                </a:moveTo>
                <a:lnTo>
                  <a:pt x="142" y="0"/>
                </a:lnTo>
                <a:lnTo>
                  <a:pt x="0" y="144"/>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28" name="Line 20"/>
          <p:cNvSpPr>
            <a:spLocks noChangeShapeType="1"/>
          </p:cNvSpPr>
          <p:nvPr/>
        </p:nvSpPr>
        <p:spPr bwMode="auto">
          <a:xfrm flipH="1">
            <a:off x="5321581" y="4226096"/>
            <a:ext cx="2092391" cy="0"/>
          </a:xfrm>
          <a:prstGeom prst="line">
            <a:avLst/>
          </a:prstGeom>
          <a:noFill/>
          <a:ln w="12700" cap="flat">
            <a:solidFill>
              <a:srgbClr val="256BF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29" name="Freeform 21"/>
          <p:cNvSpPr/>
          <p:nvPr/>
        </p:nvSpPr>
        <p:spPr bwMode="auto">
          <a:xfrm>
            <a:off x="5179983" y="4949301"/>
            <a:ext cx="1139009" cy="230178"/>
          </a:xfrm>
          <a:custGeom>
            <a:avLst/>
            <a:gdLst>
              <a:gd name="T0" fmla="*/ 767 w 767"/>
              <a:gd name="T1" fmla="*/ 155 h 155"/>
              <a:gd name="T2" fmla="*/ 150 w 767"/>
              <a:gd name="T3" fmla="*/ 155 h 155"/>
              <a:gd name="T4" fmla="*/ 0 w 767"/>
              <a:gd name="T5" fmla="*/ 0 h 155"/>
            </a:gdLst>
            <a:ahLst/>
            <a:cxnLst>
              <a:cxn ang="0">
                <a:pos x="T0" y="T1"/>
              </a:cxn>
              <a:cxn ang="0">
                <a:pos x="T2" y="T3"/>
              </a:cxn>
              <a:cxn ang="0">
                <a:pos x="T4" y="T5"/>
              </a:cxn>
            </a:cxnLst>
            <a:rect l="0" t="0" r="r" b="b"/>
            <a:pathLst>
              <a:path w="767" h="155">
                <a:moveTo>
                  <a:pt x="767" y="155"/>
                </a:moveTo>
                <a:lnTo>
                  <a:pt x="150" y="155"/>
                </a:lnTo>
                <a:lnTo>
                  <a:pt x="0" y="0"/>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0" name="Freeform 22"/>
          <p:cNvSpPr/>
          <p:nvPr/>
        </p:nvSpPr>
        <p:spPr bwMode="auto">
          <a:xfrm>
            <a:off x="4262241" y="5574493"/>
            <a:ext cx="1063273" cy="524212"/>
          </a:xfrm>
          <a:custGeom>
            <a:avLst/>
            <a:gdLst>
              <a:gd name="T0" fmla="*/ 716 w 716"/>
              <a:gd name="T1" fmla="*/ 353 h 353"/>
              <a:gd name="T2" fmla="*/ 300 w 716"/>
              <a:gd name="T3" fmla="*/ 353 h 353"/>
              <a:gd name="T4" fmla="*/ 0 w 716"/>
              <a:gd name="T5" fmla="*/ 0 h 353"/>
            </a:gdLst>
            <a:ahLst/>
            <a:cxnLst>
              <a:cxn ang="0">
                <a:pos x="T0" y="T1"/>
              </a:cxn>
              <a:cxn ang="0">
                <a:pos x="T2" y="T3"/>
              </a:cxn>
              <a:cxn ang="0">
                <a:pos x="T4" y="T5"/>
              </a:cxn>
            </a:cxnLst>
            <a:rect l="0" t="0" r="r" b="b"/>
            <a:pathLst>
              <a:path w="716" h="353">
                <a:moveTo>
                  <a:pt x="716" y="353"/>
                </a:moveTo>
                <a:lnTo>
                  <a:pt x="300" y="353"/>
                </a:lnTo>
                <a:lnTo>
                  <a:pt x="0" y="0"/>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1" name="Oval 14"/>
          <p:cNvSpPr>
            <a:spLocks noChangeArrowheads="1"/>
          </p:cNvSpPr>
          <p:nvPr/>
        </p:nvSpPr>
        <p:spPr bwMode="auto">
          <a:xfrm>
            <a:off x="4229571" y="2824239"/>
            <a:ext cx="86131" cy="87617"/>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2" name="Oval 15"/>
          <p:cNvSpPr>
            <a:spLocks noChangeArrowheads="1"/>
          </p:cNvSpPr>
          <p:nvPr/>
        </p:nvSpPr>
        <p:spPr bwMode="auto">
          <a:xfrm>
            <a:off x="5138402" y="3449431"/>
            <a:ext cx="83161" cy="83161"/>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3" name="Oval 16"/>
          <p:cNvSpPr>
            <a:spLocks noChangeArrowheads="1"/>
          </p:cNvSpPr>
          <p:nvPr/>
        </p:nvSpPr>
        <p:spPr bwMode="auto">
          <a:xfrm>
            <a:off x="5277031" y="4184516"/>
            <a:ext cx="86131" cy="83161"/>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4" name="Oval 17"/>
          <p:cNvSpPr>
            <a:spLocks noChangeArrowheads="1"/>
          </p:cNvSpPr>
          <p:nvPr/>
        </p:nvSpPr>
        <p:spPr bwMode="auto">
          <a:xfrm>
            <a:off x="4229571" y="5535883"/>
            <a:ext cx="86131" cy="8613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5" name="Oval 23"/>
          <p:cNvSpPr>
            <a:spLocks noChangeArrowheads="1"/>
          </p:cNvSpPr>
          <p:nvPr/>
        </p:nvSpPr>
        <p:spPr bwMode="auto">
          <a:xfrm>
            <a:off x="5138402" y="4907720"/>
            <a:ext cx="83161" cy="84647"/>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金小满</a:t>
            </a:r>
            <a:endParaRPr lang="zh-CN" altLang="en-US" dirty="0"/>
          </a:p>
        </p:txBody>
      </p:sp>
      <p:grpSp>
        <p:nvGrpSpPr>
          <p:cNvPr id="111" name="组合 110"/>
          <p:cNvGrpSpPr/>
          <p:nvPr/>
        </p:nvGrpSpPr>
        <p:grpSpPr>
          <a:xfrm>
            <a:off x="1115129" y="1609868"/>
            <a:ext cx="2017078" cy="4247908"/>
            <a:chOff x="1366147" y="1354239"/>
            <a:chExt cx="2017078" cy="4247908"/>
          </a:xfrm>
        </p:grpSpPr>
        <p:cxnSp>
          <p:nvCxnSpPr>
            <p:cNvPr id="112" name="直接连接符 4"/>
            <p:cNvCxnSpPr/>
            <p:nvPr/>
          </p:nvCxnSpPr>
          <p:spPr>
            <a:xfrm flipV="1">
              <a:off x="2180829" y="1354239"/>
              <a:ext cx="0" cy="4247908"/>
            </a:xfrm>
            <a:prstGeom prst="line">
              <a:avLst/>
            </a:prstGeom>
            <a:ln w="19050">
              <a:solidFill>
                <a:srgbClr val="0D75FF"/>
              </a:solidFill>
            </a:ln>
          </p:spPr>
          <p:style>
            <a:lnRef idx="1">
              <a:schemeClr val="accent1"/>
            </a:lnRef>
            <a:fillRef idx="0">
              <a:schemeClr val="accent1"/>
            </a:fillRef>
            <a:effectRef idx="0">
              <a:schemeClr val="accent1"/>
            </a:effectRef>
            <a:fontRef idx="minor">
              <a:schemeClr val="tx1"/>
            </a:fontRef>
          </p:style>
        </p:cxnSp>
        <p:cxnSp>
          <p:nvCxnSpPr>
            <p:cNvPr id="113" name="直接连接符 5"/>
            <p:cNvCxnSpPr/>
            <p:nvPr/>
          </p:nvCxnSpPr>
          <p:spPr>
            <a:xfrm>
              <a:off x="1366147" y="3473533"/>
              <a:ext cx="814682" cy="0"/>
            </a:xfrm>
            <a:prstGeom prst="line">
              <a:avLst/>
            </a:prstGeom>
            <a:ln w="19050">
              <a:solidFill>
                <a:srgbClr val="0D75FF"/>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2180829" y="1354239"/>
              <a:ext cx="1202396" cy="4247908"/>
              <a:chOff x="2180829" y="1496191"/>
              <a:chExt cx="1202396" cy="3893585"/>
            </a:xfrm>
          </p:grpSpPr>
          <p:cxnSp>
            <p:nvCxnSpPr>
              <p:cNvPr id="115" name="直接箭头连接符 8"/>
              <p:cNvCxnSpPr/>
              <p:nvPr/>
            </p:nvCxnSpPr>
            <p:spPr>
              <a:xfrm>
                <a:off x="2180829" y="1496191"/>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直接箭头连接符 9"/>
              <p:cNvCxnSpPr/>
              <p:nvPr/>
            </p:nvCxnSpPr>
            <p:spPr>
              <a:xfrm>
                <a:off x="2180829" y="2469587"/>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0"/>
              <p:cNvCxnSpPr/>
              <p:nvPr/>
            </p:nvCxnSpPr>
            <p:spPr>
              <a:xfrm>
                <a:off x="2180829" y="3442983"/>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
              <p:cNvCxnSpPr/>
              <p:nvPr/>
            </p:nvCxnSpPr>
            <p:spPr>
              <a:xfrm>
                <a:off x="2180829" y="4416379"/>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2"/>
              <p:cNvCxnSpPr/>
              <p:nvPr/>
            </p:nvCxnSpPr>
            <p:spPr>
              <a:xfrm>
                <a:off x="2180829" y="5389776"/>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120" name="组合 119"/>
          <p:cNvGrpSpPr/>
          <p:nvPr/>
        </p:nvGrpSpPr>
        <p:grpSpPr>
          <a:xfrm>
            <a:off x="4893604" y="1609868"/>
            <a:ext cx="1202396" cy="4247908"/>
            <a:chOff x="2180829" y="1496191"/>
            <a:chExt cx="1202396" cy="3893585"/>
          </a:xfrm>
        </p:grpSpPr>
        <p:cxnSp>
          <p:nvCxnSpPr>
            <p:cNvPr id="121" name="直接箭头连接符 15"/>
            <p:cNvCxnSpPr/>
            <p:nvPr/>
          </p:nvCxnSpPr>
          <p:spPr>
            <a:xfrm>
              <a:off x="2180829" y="1496191"/>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直接箭头连接符 16"/>
            <p:cNvCxnSpPr/>
            <p:nvPr/>
          </p:nvCxnSpPr>
          <p:spPr>
            <a:xfrm>
              <a:off x="2180829" y="2469587"/>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17"/>
            <p:cNvCxnSpPr/>
            <p:nvPr/>
          </p:nvCxnSpPr>
          <p:spPr>
            <a:xfrm>
              <a:off x="2180829" y="3442983"/>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18"/>
            <p:cNvCxnSpPr/>
            <p:nvPr/>
          </p:nvCxnSpPr>
          <p:spPr>
            <a:xfrm>
              <a:off x="2180829" y="4416379"/>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9"/>
            <p:cNvCxnSpPr/>
            <p:nvPr/>
          </p:nvCxnSpPr>
          <p:spPr>
            <a:xfrm>
              <a:off x="2180829" y="5389776"/>
              <a:ext cx="1202396" cy="0"/>
            </a:xfrm>
            <a:prstGeom prst="straightConnector1">
              <a:avLst/>
            </a:prstGeom>
            <a:ln w="19050">
              <a:solidFill>
                <a:srgbClr val="0D75FF"/>
              </a:solidFill>
              <a:tailEnd type="triangle"/>
            </a:ln>
          </p:spPr>
          <p:style>
            <a:lnRef idx="1">
              <a:schemeClr val="accent1"/>
            </a:lnRef>
            <a:fillRef idx="0">
              <a:schemeClr val="accent1"/>
            </a:fillRef>
            <a:effectRef idx="0">
              <a:schemeClr val="accent1"/>
            </a:effectRef>
            <a:fontRef idx="minor">
              <a:schemeClr val="tx1"/>
            </a:fontRef>
          </p:style>
        </p:cxnSp>
      </p:grpSp>
      <p:sp>
        <p:nvSpPr>
          <p:cNvPr id="126" name="任意多边形 3"/>
          <p:cNvSpPr>
            <a:spLocks noChangeArrowheads="1"/>
          </p:cNvSpPr>
          <p:nvPr/>
        </p:nvSpPr>
        <p:spPr bwMode="auto">
          <a:xfrm rot="5400000">
            <a:off x="-429352" y="3377960"/>
            <a:ext cx="2947751" cy="702404"/>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27" name="文本框 126"/>
          <p:cNvSpPr txBox="1"/>
          <p:nvPr/>
        </p:nvSpPr>
        <p:spPr>
          <a:xfrm>
            <a:off x="814615" y="3053431"/>
            <a:ext cx="445836" cy="1383665"/>
          </a:xfrm>
          <a:prstGeom prst="rect">
            <a:avLst/>
          </a:prstGeom>
          <a:noFill/>
        </p:spPr>
        <p:txBody>
          <a:bodyPr wrap="square">
            <a:spAutoFit/>
          </a:bodyPr>
          <a:lstStyle/>
          <a:p>
            <a:pPr algn="ctr" eaLnBrk="1" hangingPunct="1"/>
            <a:r>
              <a:rPr lang="zh-CN" altLang="en-US" sz="2800" dirty="0">
                <a:solidFill>
                  <a:srgbClr val="FFFFFF"/>
                </a:solidFill>
                <a:latin typeface="微软雅黑" panose="020B0503020204020204" charset="-122"/>
                <a:ea typeface="微软雅黑" panose="020B0503020204020204" charset="-122"/>
                <a:sym typeface="MS PGothic" panose="020B0600070205080204" pitchFamily="34" charset="-128"/>
              </a:rPr>
              <a:t>金小满</a:t>
            </a:r>
            <a:endParaRPr lang="zh-CN" altLang="en-US" sz="28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28" name="任意多边形 3"/>
          <p:cNvSpPr>
            <a:spLocks noChangeArrowheads="1"/>
          </p:cNvSpPr>
          <p:nvPr/>
        </p:nvSpPr>
        <p:spPr bwMode="auto">
          <a:xfrm>
            <a:off x="2585565" y="1304749"/>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rPr>
              <a:t>品牌方管理</a:t>
            </a:r>
            <a:endPar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29" name="任意多边形 3"/>
          <p:cNvSpPr>
            <a:spLocks noChangeArrowheads="1"/>
          </p:cNvSpPr>
          <p:nvPr/>
        </p:nvSpPr>
        <p:spPr bwMode="auto">
          <a:xfrm>
            <a:off x="2585566" y="2349308"/>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rPr>
              <a:t>门店及供应商管理</a:t>
            </a:r>
            <a:endPar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30" name="任意多边形 3"/>
          <p:cNvSpPr>
            <a:spLocks noChangeArrowheads="1"/>
          </p:cNvSpPr>
          <p:nvPr/>
        </p:nvSpPr>
        <p:spPr bwMode="auto">
          <a:xfrm>
            <a:off x="2585566" y="3393867"/>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rPr>
              <a:t>多渠道资金管理</a:t>
            </a:r>
            <a:endPar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31" name="任意多边形 3"/>
          <p:cNvSpPr>
            <a:spLocks noChangeArrowheads="1"/>
          </p:cNvSpPr>
          <p:nvPr/>
        </p:nvSpPr>
        <p:spPr bwMode="auto">
          <a:xfrm>
            <a:off x="2585566" y="4438426"/>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rPr>
              <a:t>门店资金清分</a:t>
            </a:r>
            <a:endPar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32" name="任意多边形 3"/>
          <p:cNvSpPr>
            <a:spLocks noChangeArrowheads="1"/>
          </p:cNvSpPr>
          <p:nvPr/>
        </p:nvSpPr>
        <p:spPr bwMode="auto">
          <a:xfrm>
            <a:off x="2585565" y="5482984"/>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rPr>
              <a:t>储值卡</a:t>
            </a:r>
            <a:r>
              <a:rPr lang="en-US" altLang="zh-CN" sz="1600" dirty="0">
                <a:solidFill>
                  <a:srgbClr val="FFFFFF"/>
                </a:solidFill>
                <a:latin typeface="微软雅黑" panose="020B0503020204020204" charset="-122"/>
                <a:ea typeface="微软雅黑" panose="020B0503020204020204" charset="-122"/>
                <a:sym typeface="MS PGothic" panose="020B0600070205080204" pitchFamily="34" charset="-128"/>
              </a:rPr>
              <a:t>\</a:t>
            </a:r>
            <a:r>
              <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rPr>
              <a:t>供应链资金管理</a:t>
            </a:r>
            <a:endParaRPr lang="zh-CN" altLang="en-US" sz="16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grpSp>
        <p:nvGrpSpPr>
          <p:cNvPr id="133" name="组合 132"/>
          <p:cNvGrpSpPr/>
          <p:nvPr/>
        </p:nvGrpSpPr>
        <p:grpSpPr>
          <a:xfrm>
            <a:off x="5845216" y="1215442"/>
            <a:ext cx="5795104" cy="4951230"/>
            <a:chOff x="6380548" y="959813"/>
            <a:chExt cx="5259772" cy="4951230"/>
          </a:xfrm>
        </p:grpSpPr>
        <p:sp>
          <p:nvSpPr>
            <p:cNvPr id="134" name="矩形: 圆角 32"/>
            <p:cNvSpPr/>
            <p:nvPr/>
          </p:nvSpPr>
          <p:spPr>
            <a:xfrm>
              <a:off x="6380548" y="959813"/>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任意多边形 3"/>
            <p:cNvSpPr>
              <a:spLocks noChangeArrowheads="1"/>
            </p:cNvSpPr>
            <p:nvPr/>
          </p:nvSpPr>
          <p:spPr bwMode="auto">
            <a:xfrm>
              <a:off x="6529830" y="1135073"/>
              <a:ext cx="1457566"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品牌方银行开户</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36" name="任意多边形 3"/>
            <p:cNvSpPr>
              <a:spLocks noChangeArrowheads="1"/>
            </p:cNvSpPr>
            <p:nvPr/>
          </p:nvSpPr>
          <p:spPr bwMode="auto">
            <a:xfrm>
              <a:off x="8190835" y="1133168"/>
              <a:ext cx="1539406"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品牌方结算规则</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37" name="矩形: 圆角 33"/>
            <p:cNvSpPr/>
            <p:nvPr/>
          </p:nvSpPr>
          <p:spPr>
            <a:xfrm>
              <a:off x="6380548" y="1990621"/>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矩形: 圆角 34"/>
            <p:cNvSpPr/>
            <p:nvPr/>
          </p:nvSpPr>
          <p:spPr>
            <a:xfrm>
              <a:off x="6380548" y="3021429"/>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9" name="矩形: 圆角 35"/>
            <p:cNvSpPr/>
            <p:nvPr/>
          </p:nvSpPr>
          <p:spPr>
            <a:xfrm>
              <a:off x="6380548" y="4052237"/>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0" name="矩形: 圆角 36"/>
            <p:cNvSpPr/>
            <p:nvPr/>
          </p:nvSpPr>
          <p:spPr>
            <a:xfrm>
              <a:off x="6380548" y="5083043"/>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任意多边形 3"/>
            <p:cNvSpPr>
              <a:spLocks noChangeArrowheads="1"/>
            </p:cNvSpPr>
            <p:nvPr/>
          </p:nvSpPr>
          <p:spPr bwMode="auto">
            <a:xfrm>
              <a:off x="6506772" y="2140913"/>
              <a:ext cx="1927860"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门店个性化结算周期</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2" name="任意多边形 3"/>
            <p:cNvSpPr>
              <a:spLocks noChangeArrowheads="1"/>
            </p:cNvSpPr>
            <p:nvPr/>
          </p:nvSpPr>
          <p:spPr bwMode="auto">
            <a:xfrm>
              <a:off x="8581023" y="2140913"/>
              <a:ext cx="1414917"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门店及供应商银行账户</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3" name="任意多边形 3"/>
            <p:cNvSpPr>
              <a:spLocks noChangeArrowheads="1"/>
            </p:cNvSpPr>
            <p:nvPr/>
          </p:nvSpPr>
          <p:spPr bwMode="auto">
            <a:xfrm>
              <a:off x="6703875" y="3188663"/>
              <a:ext cx="1877142" cy="499745"/>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渠道对账单获取</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4" name="任意多边形 3"/>
            <p:cNvSpPr>
              <a:spLocks noChangeArrowheads="1"/>
            </p:cNvSpPr>
            <p:nvPr/>
          </p:nvSpPr>
          <p:spPr bwMode="auto">
            <a:xfrm>
              <a:off x="9169631" y="3188462"/>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按门店维度处理渠道文件</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5" name="任意多边形 3"/>
            <p:cNvSpPr>
              <a:spLocks noChangeArrowheads="1"/>
            </p:cNvSpPr>
            <p:nvPr/>
          </p:nvSpPr>
          <p:spPr bwMode="auto">
            <a:xfrm>
              <a:off x="6733122" y="423397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门店维度结算文件</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6" name="任意多边形 3"/>
            <p:cNvSpPr>
              <a:spLocks noChangeArrowheads="1"/>
            </p:cNvSpPr>
            <p:nvPr/>
          </p:nvSpPr>
          <p:spPr bwMode="auto">
            <a:xfrm>
              <a:off x="9169631" y="423397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D75FF"/>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自动或手动资金结算</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7" name="任意多边形 3"/>
            <p:cNvSpPr>
              <a:spLocks noChangeArrowheads="1"/>
            </p:cNvSpPr>
            <p:nvPr/>
          </p:nvSpPr>
          <p:spPr bwMode="auto">
            <a:xfrm>
              <a:off x="6732899" y="523760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订单查询</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48" name="任意多边形 3"/>
            <p:cNvSpPr>
              <a:spLocks noChangeArrowheads="1"/>
            </p:cNvSpPr>
            <p:nvPr/>
          </p:nvSpPr>
          <p:spPr bwMode="auto">
            <a:xfrm>
              <a:off x="9169408" y="523760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自动结算货款</a:t>
              </a:r>
              <a:r>
                <a:rPr lang="en-US" altLang="zh-CN" sz="1400" dirty="0">
                  <a:solidFill>
                    <a:srgbClr val="FFFFFF"/>
                  </a:solidFill>
                  <a:latin typeface="微软雅黑" panose="020B0503020204020204" charset="-122"/>
                  <a:ea typeface="微软雅黑" panose="020B0503020204020204" charset="-122"/>
                  <a:sym typeface="MS PGothic" panose="020B0600070205080204" pitchFamily="34" charset="-128"/>
                </a:rPr>
                <a:t>\</a:t>
              </a:r>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储值卡资金</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grpSp>
      <p:sp>
        <p:nvSpPr>
          <p:cNvPr id="149" name="任意多边形 3"/>
          <p:cNvSpPr>
            <a:spLocks noChangeArrowheads="1"/>
          </p:cNvSpPr>
          <p:nvPr/>
        </p:nvSpPr>
        <p:spPr bwMode="auto">
          <a:xfrm>
            <a:off x="9747926" y="1390702"/>
            <a:ext cx="1605915"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品牌方渠道信息</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50" name="任意多边形 3"/>
          <p:cNvSpPr>
            <a:spLocks noChangeArrowheads="1"/>
          </p:cNvSpPr>
          <p:nvPr/>
        </p:nvSpPr>
        <p:spPr bwMode="auto">
          <a:xfrm>
            <a:off x="9979700" y="2396542"/>
            <a:ext cx="1558925"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chemeClr val="accent1"/>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rPr>
              <a:t>信息变动审核</a:t>
            </a:r>
            <a:endParaRPr lang="zh-CN" altLang="en-US" sz="1400" dirty="0">
              <a:solidFill>
                <a:srgbClr val="FFFFFF"/>
              </a:solidFill>
              <a:latin typeface="微软雅黑" panose="020B0503020204020204" charset="-122"/>
              <a:ea typeface="微软雅黑" panose="020B0503020204020204" charset="-122"/>
              <a:sym typeface="MS PGothic" panose="020B0600070205080204" pitchFamily="34" charset="-128"/>
            </a:endParaRPr>
          </a:p>
        </p:txBody>
      </p:sp>
      <p:sp>
        <p:nvSpPr>
          <p:cNvPr id="151" name="矩形: 圆角 133"/>
          <p:cNvSpPr/>
          <p:nvPr/>
        </p:nvSpPr>
        <p:spPr>
          <a:xfrm>
            <a:off x="483446" y="6282862"/>
            <a:ext cx="6985845" cy="454661"/>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kumimoji="1" lang="zh-CN" altLang="en-US" sz="1200" dirty="0">
                <a:solidFill>
                  <a:schemeClr val="tx1"/>
                </a:solidFill>
                <a:latin typeface="微软雅黑" panose="020B0503020204020204" charset="-122"/>
                <a:ea typeface="微软雅黑" panose="020B0503020204020204" charset="-122"/>
              </a:rPr>
              <a:t>详细功能介绍，参见文档：</a:t>
            </a:r>
            <a:r>
              <a:rPr kumimoji="1" lang="en-US" altLang="zh-CN" sz="1200" dirty="0">
                <a:solidFill>
                  <a:schemeClr val="tx1"/>
                </a:solidFill>
                <a:latin typeface="微软雅黑" panose="020B0503020204020204" charset="-122"/>
                <a:ea typeface="微软雅黑" panose="020B0503020204020204" charset="-122"/>
              </a:rPr>
              <a:t>《【</a:t>
            </a:r>
            <a:r>
              <a:rPr kumimoji="1" lang="zh-CN" altLang="en-US" sz="1200" dirty="0">
                <a:solidFill>
                  <a:schemeClr val="tx1"/>
                </a:solidFill>
                <a:latin typeface="微软雅黑" panose="020B0503020204020204" charset="-122"/>
                <a:ea typeface="微软雅黑" panose="020B0503020204020204" charset="-122"/>
              </a:rPr>
              <a:t>行业解决方案</a:t>
            </a:r>
            <a:r>
              <a:rPr kumimoji="1" lang="en-US" altLang="zh-CN" sz="1200" dirty="0">
                <a:solidFill>
                  <a:schemeClr val="tx1"/>
                </a:solidFill>
                <a:latin typeface="微软雅黑" panose="020B0503020204020204" charset="-122"/>
                <a:ea typeface="微软雅黑" panose="020B0503020204020204" charset="-122"/>
              </a:rPr>
              <a:t>】</a:t>
            </a:r>
            <a:r>
              <a:rPr kumimoji="1" lang="zh-CN" altLang="en-US" sz="1200" dirty="0">
                <a:solidFill>
                  <a:schemeClr val="tx1"/>
                </a:solidFill>
                <a:latin typeface="微软雅黑" panose="020B0503020204020204" charset="-122"/>
                <a:ea typeface="微软雅黑" panose="020B0503020204020204" charset="-122"/>
              </a:rPr>
              <a:t>金小满</a:t>
            </a:r>
            <a:r>
              <a:rPr kumimoji="1" lang="en-US" altLang="zh-CN" sz="1200" dirty="0">
                <a:solidFill>
                  <a:schemeClr val="tx1"/>
                </a:solidFill>
                <a:latin typeface="微软雅黑" panose="020B0503020204020204" charset="-122"/>
                <a:ea typeface="微软雅黑" panose="020B0503020204020204" charset="-122"/>
              </a:rPr>
              <a:t>-</a:t>
            </a:r>
            <a:r>
              <a:rPr kumimoji="1" lang="zh-CN" altLang="en-US" sz="1200" dirty="0">
                <a:solidFill>
                  <a:schemeClr val="tx1"/>
                </a:solidFill>
                <a:latin typeface="微软雅黑" panose="020B0503020204020204" charset="-122"/>
                <a:ea typeface="微软雅黑" panose="020B0503020204020204" charset="-122"/>
              </a:rPr>
              <a:t>餐饮品牌连锁行业解决方案</a:t>
            </a:r>
            <a:r>
              <a:rPr kumimoji="1" lang="en-US" altLang="zh-CN" sz="1200" dirty="0">
                <a:solidFill>
                  <a:schemeClr val="tx1"/>
                </a:solidFill>
                <a:latin typeface="微软雅黑" panose="020B0503020204020204" charset="-122"/>
                <a:ea typeface="微软雅黑" panose="020B0503020204020204" charset="-122"/>
              </a:rPr>
              <a:t>_</a:t>
            </a:r>
            <a:r>
              <a:rPr kumimoji="1" lang="zh-CN" altLang="en-US" sz="1200" dirty="0">
                <a:solidFill>
                  <a:schemeClr val="tx1"/>
                </a:solidFill>
                <a:latin typeface="微软雅黑" panose="020B0503020204020204" charset="-122"/>
                <a:ea typeface="微软雅黑" panose="020B0503020204020204" charset="-122"/>
              </a:rPr>
              <a:t>分公司版</a:t>
            </a:r>
            <a:r>
              <a:rPr kumimoji="1" lang="en-US" altLang="zh-CN" sz="1200" dirty="0">
                <a:solidFill>
                  <a:schemeClr val="tx1"/>
                </a:solidFill>
                <a:latin typeface="微软雅黑" panose="020B0503020204020204" charset="-122"/>
                <a:ea typeface="微软雅黑" panose="020B0503020204020204" charset="-122"/>
              </a:rPr>
              <a:t>》</a:t>
            </a:r>
            <a:endParaRPr kumimoji="1" lang="zh-CN" altLang="en-US" sz="1200" dirty="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市场背景</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2892425"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01</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9"/>
          <p:cNvSpPr/>
          <p:nvPr/>
        </p:nvSpPr>
        <p:spPr>
          <a:xfrm>
            <a:off x="5013204" y="5185308"/>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会员卡合规咨询</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会员卡系统服务</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充值及跨门店核销结算*</a:t>
            </a:r>
            <a:endParaRPr lang="zh-CN" altLang="en-US" sz="1100" dirty="0">
              <a:solidFill>
                <a:schemeClr val="tx1">
                  <a:lumMod val="90000"/>
                  <a:lumOff val="10000"/>
                </a:schemeClr>
              </a:solidFill>
              <a:latin typeface="微软雅黑" panose="020B0503020204020204" charset="-122"/>
              <a:ea typeface="微软雅黑" panose="020B0503020204020204" charset="-122"/>
            </a:endParaRPr>
          </a:p>
        </p:txBody>
      </p:sp>
      <p:sp>
        <p:nvSpPr>
          <p:cNvPr id="7" name="矩形: 圆角 25"/>
          <p:cNvSpPr/>
          <p:nvPr/>
        </p:nvSpPr>
        <p:spPr>
          <a:xfrm>
            <a:off x="5013204" y="5318198"/>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8" name="矩形: 圆角 26"/>
          <p:cNvSpPr/>
          <p:nvPr/>
        </p:nvSpPr>
        <p:spPr>
          <a:xfrm>
            <a:off x="5013204" y="5187470"/>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9" name="文本框 8"/>
          <p:cNvSpPr txBox="1"/>
          <p:nvPr/>
        </p:nvSpPr>
        <p:spPr>
          <a:xfrm>
            <a:off x="5013204" y="5258810"/>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会员卡</a:t>
            </a:r>
            <a:endParaRPr lang="zh-CN" altLang="en-US" sz="1600" b="1" dirty="0">
              <a:solidFill>
                <a:schemeClr val="bg1"/>
              </a:solidFill>
            </a:endParaRPr>
          </a:p>
        </p:txBody>
      </p:sp>
      <p:sp>
        <p:nvSpPr>
          <p:cNvPr id="10" name="矩形: 圆角 14"/>
          <p:cNvSpPr/>
          <p:nvPr/>
        </p:nvSpPr>
        <p:spPr>
          <a:xfrm>
            <a:off x="5039325" y="3616535"/>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ctr"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美团、点评、抖音卡券统一核销</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核销数据统一对账</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11" name="矩形: 圆角 18"/>
          <p:cNvSpPr/>
          <p:nvPr/>
        </p:nvSpPr>
        <p:spPr>
          <a:xfrm>
            <a:off x="5039325" y="3747264"/>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2" name="矩形: 圆角 20"/>
          <p:cNvSpPr/>
          <p:nvPr/>
        </p:nvSpPr>
        <p:spPr>
          <a:xfrm>
            <a:off x="5039325" y="3616535"/>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3" name="文本框 12"/>
          <p:cNvSpPr txBox="1"/>
          <p:nvPr/>
        </p:nvSpPr>
        <p:spPr>
          <a:xfrm>
            <a:off x="5039325" y="3692075"/>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平台渠道</a:t>
            </a:r>
            <a:endParaRPr lang="zh-CN" altLang="en-US" sz="1600" b="1" dirty="0">
              <a:solidFill>
                <a:schemeClr val="bg1"/>
              </a:solidFill>
            </a:endParaRPr>
          </a:p>
        </p:txBody>
      </p:sp>
      <p:sp>
        <p:nvSpPr>
          <p:cNvPr id="14" name="矩形: 圆角 37"/>
          <p:cNvSpPr/>
          <p:nvPr/>
        </p:nvSpPr>
        <p:spPr>
          <a:xfrm>
            <a:off x="5039325" y="2047763"/>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charset="-122"/>
                <a:ea typeface="微软雅黑" panose="020B0503020204020204" charset="-122"/>
              </a:rPr>
              <a:t>连锁门店资金归集</a:t>
            </a:r>
            <a:endParaRPr lang="en-US" altLang="zh-CN" sz="1100" dirty="0">
              <a:solidFill>
                <a:schemeClr val="tx1"/>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charset="-122"/>
                <a:ea typeface="微软雅黑" panose="020B0503020204020204" charset="-122"/>
              </a:rPr>
              <a:t>连锁门店费用划拨</a:t>
            </a:r>
            <a:endParaRPr lang="en-US" altLang="zh-CN" sz="1100" dirty="0">
              <a:solidFill>
                <a:schemeClr val="tx1"/>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charset="-122"/>
                <a:ea typeface="微软雅黑" panose="020B0503020204020204" charset="-122"/>
              </a:rPr>
              <a:t>供应商</a:t>
            </a:r>
            <a:r>
              <a:rPr lang="en-US" altLang="zh-CN" sz="1100" dirty="0">
                <a:solidFill>
                  <a:schemeClr val="tx1"/>
                </a:solidFill>
                <a:latin typeface="微软雅黑" panose="020B0503020204020204" charset="-122"/>
                <a:ea typeface="微软雅黑" panose="020B0503020204020204" charset="-122"/>
              </a:rPr>
              <a:t>/</a:t>
            </a:r>
            <a:r>
              <a:rPr lang="zh-CN" altLang="en-US" sz="1100" dirty="0">
                <a:solidFill>
                  <a:schemeClr val="tx1"/>
                </a:solidFill>
                <a:latin typeface="微软雅黑" panose="020B0503020204020204" charset="-122"/>
                <a:ea typeface="微软雅黑" panose="020B0503020204020204" charset="-122"/>
              </a:rPr>
              <a:t>服务商订货</a:t>
            </a:r>
            <a:r>
              <a:rPr lang="en-US" altLang="zh-CN" sz="1100" dirty="0">
                <a:solidFill>
                  <a:schemeClr val="tx1"/>
                </a:solidFill>
                <a:latin typeface="微软雅黑" panose="020B0503020204020204" charset="-122"/>
                <a:ea typeface="微软雅黑" panose="020B0503020204020204" charset="-122"/>
              </a:rPr>
              <a:t>/</a:t>
            </a:r>
            <a:r>
              <a:rPr lang="zh-CN" altLang="en-US" sz="1100" dirty="0">
                <a:solidFill>
                  <a:schemeClr val="tx1"/>
                </a:solidFill>
                <a:latin typeface="微软雅黑" panose="020B0503020204020204" charset="-122"/>
                <a:ea typeface="微软雅黑" panose="020B0503020204020204" charset="-122"/>
              </a:rPr>
              <a:t>付款</a:t>
            </a:r>
            <a:endParaRPr lang="zh-CN" altLang="en-US" sz="1100" dirty="0">
              <a:solidFill>
                <a:schemeClr val="tx1"/>
              </a:solidFill>
              <a:latin typeface="微软雅黑" panose="020B0503020204020204" charset="-122"/>
              <a:ea typeface="微软雅黑" panose="020B0503020204020204" charset="-122"/>
            </a:endParaRPr>
          </a:p>
        </p:txBody>
      </p:sp>
      <p:sp>
        <p:nvSpPr>
          <p:cNvPr id="15" name="矩形: 圆角 48"/>
          <p:cNvSpPr/>
          <p:nvPr/>
        </p:nvSpPr>
        <p:spPr>
          <a:xfrm>
            <a:off x="5039325" y="2178492"/>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6" name="矩形: 圆角 49"/>
          <p:cNvSpPr/>
          <p:nvPr/>
        </p:nvSpPr>
        <p:spPr>
          <a:xfrm>
            <a:off x="5039325" y="2047763"/>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7" name="文本框 16"/>
          <p:cNvSpPr txBox="1"/>
          <p:nvPr/>
        </p:nvSpPr>
        <p:spPr>
          <a:xfrm>
            <a:off x="5039325" y="2123303"/>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defPPr>
              <a:defRPr lang="zh-CN"/>
            </a:defPPr>
            <a:lvl1pPr algn="ctr">
              <a:defRPr sz="2000">
                <a:solidFill>
                  <a:schemeClr val="bg1"/>
                </a:solidFill>
                <a:latin typeface="微软雅黑" panose="020B0503020204020204" charset="-122"/>
                <a:ea typeface="微软雅黑" panose="020B0503020204020204" charset="-122"/>
              </a:defRPr>
            </a:lvl1pPr>
          </a:lstStyle>
          <a:p>
            <a:r>
              <a:rPr lang="zh-CN" altLang="en-US" sz="1600" b="1" dirty="0"/>
              <a:t>连锁门店</a:t>
            </a:r>
            <a:endParaRPr lang="zh-CN" altLang="en-US" sz="1600" b="1" dirty="0"/>
          </a:p>
        </p:txBody>
      </p:sp>
      <p:sp>
        <p:nvSpPr>
          <p:cNvPr id="18" name="矩形: 圆角 73"/>
          <p:cNvSpPr/>
          <p:nvPr/>
        </p:nvSpPr>
        <p:spPr>
          <a:xfrm>
            <a:off x="8568026" y="2984928"/>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引流银行资源</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活动统一受理</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统一对账及资金结算</a:t>
            </a:r>
            <a:endParaRPr lang="zh-CN" altLang="en-US" sz="1100" dirty="0">
              <a:solidFill>
                <a:schemeClr val="tx1">
                  <a:lumMod val="90000"/>
                  <a:lumOff val="10000"/>
                </a:schemeClr>
              </a:solidFill>
              <a:latin typeface="微软雅黑" panose="020B0503020204020204" charset="-122"/>
              <a:ea typeface="微软雅黑" panose="020B0503020204020204" charset="-122"/>
            </a:endParaRPr>
          </a:p>
        </p:txBody>
      </p:sp>
      <p:sp>
        <p:nvSpPr>
          <p:cNvPr id="19" name="矩形: 圆角 28"/>
          <p:cNvSpPr/>
          <p:nvPr/>
        </p:nvSpPr>
        <p:spPr>
          <a:xfrm>
            <a:off x="8568026" y="3133233"/>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0" name="矩形: 圆角 29"/>
          <p:cNvSpPr/>
          <p:nvPr/>
        </p:nvSpPr>
        <p:spPr>
          <a:xfrm>
            <a:off x="8568026" y="2987341"/>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1" name="文本框 20"/>
          <p:cNvSpPr txBox="1"/>
          <p:nvPr/>
        </p:nvSpPr>
        <p:spPr>
          <a:xfrm>
            <a:off x="8568026" y="3066956"/>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银行活动引流</a:t>
            </a:r>
            <a:endParaRPr lang="zh-CN" altLang="en-US" sz="1600" b="1" dirty="0">
              <a:solidFill>
                <a:schemeClr val="bg1"/>
              </a:solidFill>
            </a:endParaRPr>
          </a:p>
        </p:txBody>
      </p:sp>
      <p:sp>
        <p:nvSpPr>
          <p:cNvPr id="22" name="矩形: 圆角 77"/>
          <p:cNvSpPr/>
          <p:nvPr/>
        </p:nvSpPr>
        <p:spPr>
          <a:xfrm>
            <a:off x="8568025" y="5034943"/>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线上订单收款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卡券在线分销</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优惠券传播引流</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23" name="矩形: 圆角 30"/>
          <p:cNvSpPr/>
          <p:nvPr/>
        </p:nvSpPr>
        <p:spPr>
          <a:xfrm>
            <a:off x="8568025" y="5183248"/>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4" name="矩形: 圆角 31"/>
          <p:cNvSpPr/>
          <p:nvPr/>
        </p:nvSpPr>
        <p:spPr>
          <a:xfrm>
            <a:off x="8568025" y="5037356"/>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5" name="文本框 24"/>
          <p:cNvSpPr txBox="1"/>
          <p:nvPr/>
        </p:nvSpPr>
        <p:spPr>
          <a:xfrm>
            <a:off x="8568025" y="5116971"/>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数字导购工具</a:t>
            </a:r>
            <a:endParaRPr lang="zh-CN" altLang="en-US" sz="1600" b="1" dirty="0">
              <a:solidFill>
                <a:schemeClr val="bg1"/>
              </a:solidFill>
            </a:endParaRPr>
          </a:p>
        </p:txBody>
      </p:sp>
      <p:sp>
        <p:nvSpPr>
          <p:cNvPr id="26" name="文本框 25"/>
          <p:cNvSpPr txBox="1"/>
          <p:nvPr/>
        </p:nvSpPr>
        <p:spPr>
          <a:xfrm flipH="1">
            <a:off x="5711563" y="1322652"/>
            <a:ext cx="1845481"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二、账务管理</a:t>
            </a:r>
            <a:endParaRPr lang="zh-CN" altLang="en-US" sz="2000" b="1" dirty="0">
              <a:latin typeface="+mn-ea"/>
              <a:cs typeface="+mn-ea"/>
              <a:sym typeface="+mn-lt"/>
            </a:endParaRPr>
          </a:p>
        </p:txBody>
      </p:sp>
      <p:sp>
        <p:nvSpPr>
          <p:cNvPr id="27" name="文本框 26"/>
          <p:cNvSpPr txBox="1"/>
          <p:nvPr/>
        </p:nvSpPr>
        <p:spPr>
          <a:xfrm flipH="1">
            <a:off x="1841806" y="2779051"/>
            <a:ext cx="1845479"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一、支付服务</a:t>
            </a:r>
            <a:endParaRPr lang="zh-CN" altLang="en-US" sz="2000" b="1" dirty="0">
              <a:latin typeface="+mn-ea"/>
              <a:cs typeface="+mn-ea"/>
              <a:sym typeface="+mn-lt"/>
            </a:endParaRPr>
          </a:p>
        </p:txBody>
      </p:sp>
      <p:sp>
        <p:nvSpPr>
          <p:cNvPr id="28" name="文本框 27"/>
          <p:cNvSpPr txBox="1"/>
          <p:nvPr/>
        </p:nvSpPr>
        <p:spPr>
          <a:xfrm flipH="1">
            <a:off x="9224440" y="1782031"/>
            <a:ext cx="1933076"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三、营销增值</a:t>
            </a:r>
            <a:endParaRPr lang="zh-CN" altLang="en-US" sz="2000" b="1" dirty="0">
              <a:latin typeface="+mn-ea"/>
              <a:cs typeface="+mn-ea"/>
              <a:sym typeface="+mn-lt"/>
            </a:endParaRPr>
          </a:p>
        </p:txBody>
      </p:sp>
      <p:sp>
        <p:nvSpPr>
          <p:cNvPr id="30" name="椭圆 29"/>
          <p:cNvSpPr/>
          <p:nvPr/>
        </p:nvSpPr>
        <p:spPr>
          <a:xfrm>
            <a:off x="8627010" y="1704157"/>
            <a:ext cx="540000" cy="540000"/>
          </a:xfrm>
          <a:prstGeom prst="ellipse">
            <a:avLst/>
          </a:prstGeom>
          <a:solidFill>
            <a:srgbClr val="0962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1228553" y="2701177"/>
            <a:ext cx="540000" cy="540000"/>
          </a:xfrm>
          <a:prstGeom prst="ellipse">
            <a:avLst/>
          </a:prstGeom>
          <a:solidFill>
            <a:schemeClr val="bg1"/>
          </a:solidFill>
          <a:ln>
            <a:noFill/>
          </a:ln>
          <a:effectLst>
            <a:outerShdw blurRad="228600" dist="38100" dir="5400000" algn="ctr" rotWithShape="0">
              <a:srgbClr val="0A67FE">
                <a:alpha val="6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p:cNvPicPr>
            <a:picLocks noChangeAspect="1"/>
          </p:cNvPicPr>
          <p:nvPr/>
        </p:nvPicPr>
        <p:blipFill>
          <a:blip r:embed="rId1"/>
          <a:stretch>
            <a:fillRect/>
          </a:stretch>
        </p:blipFill>
        <p:spPr>
          <a:xfrm>
            <a:off x="1364815" y="2826838"/>
            <a:ext cx="261894" cy="261894"/>
          </a:xfrm>
          <a:prstGeom prst="rect">
            <a:avLst/>
          </a:prstGeom>
          <a:solidFill>
            <a:srgbClr val="1A71FE"/>
          </a:solidFill>
        </p:spPr>
      </p:pic>
      <p:pic>
        <p:nvPicPr>
          <p:cNvPr id="34" name="图片 33"/>
          <p:cNvPicPr>
            <a:picLocks noChangeAspect="1"/>
          </p:cNvPicPr>
          <p:nvPr/>
        </p:nvPicPr>
        <p:blipFill>
          <a:blip r:embed="rId2"/>
          <a:stretch>
            <a:fillRect/>
          </a:stretch>
        </p:blipFill>
        <p:spPr>
          <a:xfrm>
            <a:off x="8735294" y="1848745"/>
            <a:ext cx="323432" cy="250825"/>
          </a:xfrm>
          <a:prstGeom prst="rect">
            <a:avLst/>
          </a:prstGeom>
        </p:spPr>
      </p:pic>
      <p:cxnSp>
        <p:nvCxnSpPr>
          <p:cNvPr id="35" name="连接符: 肘形 62"/>
          <p:cNvCxnSpPr>
            <a:stCxn id="31" idx="2"/>
            <a:endCxn id="51" idx="1"/>
          </p:cNvCxnSpPr>
          <p:nvPr/>
        </p:nvCxnSpPr>
        <p:spPr>
          <a:xfrm rot="10800000" flipV="1">
            <a:off x="1178365" y="2971176"/>
            <a:ext cx="50188" cy="2422889"/>
          </a:xfrm>
          <a:prstGeom prst="bentConnector3">
            <a:avLst>
              <a:gd name="adj1" fmla="val 555487"/>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cxnSp>
        <p:nvCxnSpPr>
          <p:cNvPr id="36" name="连接符: 肘形 64"/>
          <p:cNvCxnSpPr>
            <a:endCxn id="17" idx="1"/>
          </p:cNvCxnSpPr>
          <p:nvPr/>
        </p:nvCxnSpPr>
        <p:spPr>
          <a:xfrm rot="10800000" flipV="1">
            <a:off x="5039326" y="1514777"/>
            <a:ext cx="58985" cy="767501"/>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7" name="连接符: 肘形 82"/>
          <p:cNvCxnSpPr>
            <a:endCxn id="13" idx="1"/>
          </p:cNvCxnSpPr>
          <p:nvPr/>
        </p:nvCxnSpPr>
        <p:spPr>
          <a:xfrm rot="10800000" flipV="1">
            <a:off x="5039326" y="1514777"/>
            <a:ext cx="58985" cy="2336273"/>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8" name="连接符: 肘形 87"/>
          <p:cNvCxnSpPr>
            <a:stCxn id="30" idx="2"/>
            <a:endCxn id="21" idx="1"/>
          </p:cNvCxnSpPr>
          <p:nvPr/>
        </p:nvCxnSpPr>
        <p:spPr>
          <a:xfrm rot="10800000" flipV="1">
            <a:off x="8568026" y="1974156"/>
            <a:ext cx="58984" cy="1231347"/>
          </a:xfrm>
          <a:prstGeom prst="bentConnector3">
            <a:avLst>
              <a:gd name="adj1" fmla="val 487563"/>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9" name="连接符: 肘形 89"/>
          <p:cNvCxnSpPr>
            <a:stCxn id="30" idx="2"/>
            <a:endCxn id="25" idx="1"/>
          </p:cNvCxnSpPr>
          <p:nvPr/>
        </p:nvCxnSpPr>
        <p:spPr>
          <a:xfrm rot="10800000" flipV="1">
            <a:off x="8568026" y="1974157"/>
            <a:ext cx="58985" cy="3281362"/>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40" name="连接符: 肘形 92"/>
          <p:cNvCxnSpPr>
            <a:endCxn id="9" idx="1"/>
          </p:cNvCxnSpPr>
          <p:nvPr/>
        </p:nvCxnSpPr>
        <p:spPr>
          <a:xfrm rot="10800000" flipV="1">
            <a:off x="5013204" y="1514778"/>
            <a:ext cx="85106" cy="3903008"/>
          </a:xfrm>
          <a:prstGeom prst="bentConnector3">
            <a:avLst>
              <a:gd name="adj1" fmla="val 339035"/>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169567" y="3502095"/>
            <a:ext cx="2661124" cy="3052652"/>
            <a:chOff x="1118316" y="3251330"/>
            <a:chExt cx="2661124" cy="3358254"/>
          </a:xfrm>
        </p:grpSpPr>
        <p:grpSp>
          <p:nvGrpSpPr>
            <p:cNvPr id="42" name="组合 41"/>
            <p:cNvGrpSpPr/>
            <p:nvPr/>
          </p:nvGrpSpPr>
          <p:grpSpPr>
            <a:xfrm>
              <a:off x="1118316" y="5077275"/>
              <a:ext cx="2660633" cy="1532309"/>
              <a:chOff x="823447" y="3340947"/>
              <a:chExt cx="2660633" cy="1532309"/>
            </a:xfrm>
          </p:grpSpPr>
          <p:sp>
            <p:nvSpPr>
              <p:cNvPr id="48" name="矩形: 圆角 4"/>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多层级管理</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流水</a:t>
                </a:r>
                <a:r>
                  <a:rPr lang="en-US" altLang="zh-CN" sz="1100" dirty="0">
                    <a:solidFill>
                      <a:schemeClr val="tx1">
                        <a:lumMod val="90000"/>
                        <a:lumOff val="10000"/>
                      </a:schemeClr>
                    </a:solidFill>
                    <a:latin typeface="微软雅黑" panose="020B0503020204020204" charset="-122"/>
                    <a:ea typeface="微软雅黑" panose="020B0503020204020204" charset="-122"/>
                  </a:rPr>
                  <a:t>&amp;</a:t>
                </a:r>
                <a:r>
                  <a:rPr lang="zh-CN" altLang="en-US" sz="1100" dirty="0">
                    <a:solidFill>
                      <a:schemeClr val="tx1">
                        <a:lumMod val="90000"/>
                        <a:lumOff val="10000"/>
                      </a:schemeClr>
                    </a:solidFill>
                    <a:latin typeface="微软雅黑" panose="020B0503020204020204" charset="-122"/>
                    <a:ea typeface="微软雅黑" panose="020B0503020204020204" charset="-122"/>
                  </a:rPr>
                  <a:t>报表</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特色结算</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50" name="矩形: 圆角 10"/>
              <p:cNvSpPr/>
              <p:nvPr/>
            </p:nvSpPr>
            <p:spPr>
              <a:xfrm>
                <a:off x="823447" y="334094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51" name="文本框 50"/>
              <p:cNvSpPr txBox="1"/>
              <p:nvPr/>
            </p:nvSpPr>
            <p:spPr>
              <a:xfrm>
                <a:off x="832245" y="3410155"/>
                <a:ext cx="2651835" cy="372447"/>
              </a:xfrm>
              <a:prstGeom prst="rect">
                <a:avLst/>
              </a:prstGeom>
              <a:noFill/>
            </p:spPr>
            <p:txBody>
              <a:bodyPr wrap="square">
                <a:spAutoFit/>
              </a:bodyPr>
              <a:lstStyle/>
              <a:p>
                <a:pPr algn="ctr"/>
                <a:r>
                  <a:rPr lang="zh-CN" altLang="en-US" sz="1600" b="1" dirty="0">
                    <a:latin typeface="微软雅黑" panose="020B0503020204020204" charset="-122"/>
                    <a:ea typeface="微软雅黑" panose="020B0503020204020204" charset="-122"/>
                  </a:rPr>
                  <a:t>对账结算</a:t>
                </a:r>
                <a:endParaRPr lang="zh-CN" altLang="en-US" sz="1600" b="1" dirty="0"/>
              </a:p>
            </p:txBody>
          </p:sp>
        </p:grpSp>
        <p:grpSp>
          <p:nvGrpSpPr>
            <p:cNvPr id="43" name="组合 42"/>
            <p:cNvGrpSpPr/>
            <p:nvPr/>
          </p:nvGrpSpPr>
          <p:grpSpPr>
            <a:xfrm>
              <a:off x="1118317" y="3251330"/>
              <a:ext cx="2661123" cy="1524671"/>
              <a:chOff x="823448" y="3348585"/>
              <a:chExt cx="2661123" cy="1524671"/>
            </a:xfrm>
          </p:grpSpPr>
          <p:sp>
            <p:nvSpPr>
              <p:cNvPr id="44" name="矩形: 圆角 119"/>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门店终端收款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小程序商城收款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会员卡充值收款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46" name="矩形: 圆角 121"/>
              <p:cNvSpPr/>
              <p:nvPr/>
            </p:nvSpPr>
            <p:spPr>
              <a:xfrm>
                <a:off x="832736" y="335999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47" name="文本框 46"/>
              <p:cNvSpPr txBox="1"/>
              <p:nvPr/>
            </p:nvSpPr>
            <p:spPr>
              <a:xfrm>
                <a:off x="832736" y="3423979"/>
                <a:ext cx="2651835" cy="372447"/>
              </a:xfrm>
              <a:prstGeom prst="rect">
                <a:avLst/>
              </a:prstGeom>
              <a:noFill/>
            </p:spPr>
            <p:txBody>
              <a:bodyPr wrap="square">
                <a:spAutoFit/>
              </a:bodyPr>
              <a:lstStyle/>
              <a:p>
                <a:pPr algn="ctr"/>
                <a:r>
                  <a:rPr lang="zh-CN" altLang="en-US" sz="1600" b="1" dirty="0">
                    <a:latin typeface="微软雅黑" panose="020B0503020204020204" charset="-122"/>
                    <a:ea typeface="微软雅黑" panose="020B0503020204020204" charset="-122"/>
                  </a:rPr>
                  <a:t>聚合支付</a:t>
                </a:r>
                <a:endParaRPr lang="zh-CN" altLang="en-US" sz="1600" b="1" dirty="0"/>
              </a:p>
            </p:txBody>
          </p:sp>
        </p:grpSp>
      </p:grpSp>
      <p:cxnSp>
        <p:nvCxnSpPr>
          <p:cNvPr id="52" name="连接符: 肘形 124"/>
          <p:cNvCxnSpPr>
            <a:stCxn id="31" idx="2"/>
            <a:endCxn id="47" idx="1"/>
          </p:cNvCxnSpPr>
          <p:nvPr/>
        </p:nvCxnSpPr>
        <p:spPr>
          <a:xfrm rot="10800000" flipV="1">
            <a:off x="1178857" y="2971177"/>
            <a:ext cx="49697" cy="768728"/>
          </a:xfrm>
          <a:prstGeom prst="bentConnector3">
            <a:avLst>
              <a:gd name="adj1" fmla="val 559988"/>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sp>
        <p:nvSpPr>
          <p:cNvPr id="53" name="矩形: 圆角 133"/>
          <p:cNvSpPr/>
          <p:nvPr/>
        </p:nvSpPr>
        <p:spPr>
          <a:xfrm>
            <a:off x="669924" y="1163329"/>
            <a:ext cx="3563969" cy="14135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400" b="1" dirty="0">
                <a:solidFill>
                  <a:schemeClr val="tx1">
                    <a:lumMod val="90000"/>
                    <a:lumOff val="10000"/>
                  </a:schemeClr>
                </a:solidFill>
              </a:rPr>
              <a:t>   </a:t>
            </a:r>
            <a:r>
              <a:rPr lang="zh-CN" altLang="en-US" sz="1200" dirty="0">
                <a:solidFill>
                  <a:schemeClr val="tx1">
                    <a:lumMod val="90000"/>
                    <a:lumOff val="10000"/>
                  </a:schemeClr>
                </a:solidFill>
              </a:rPr>
              <a:t>面向</a:t>
            </a:r>
            <a:r>
              <a:rPr lang="zh-CN" altLang="en-US" sz="1400" b="1" dirty="0">
                <a:solidFill>
                  <a:srgbClr val="0157E4"/>
                </a:solidFill>
              </a:rPr>
              <a:t>连锁餐饮、零售、服务</a:t>
            </a:r>
            <a:r>
              <a:rPr lang="zh-CN" altLang="en-US" sz="1200" dirty="0">
                <a:solidFill>
                  <a:schemeClr val="tx1">
                    <a:lumMod val="90000"/>
                    <a:lumOff val="10000"/>
                  </a:schemeClr>
                </a:solidFill>
              </a:rPr>
              <a:t>等行业商户，提供</a:t>
            </a:r>
            <a:r>
              <a:rPr lang="zh-CN" altLang="en-US" sz="1400" b="1" dirty="0">
                <a:solidFill>
                  <a:schemeClr val="tx1">
                    <a:lumMod val="90000"/>
                    <a:lumOff val="10000"/>
                  </a:schemeClr>
                </a:solidFill>
              </a:rPr>
              <a:t>“支付</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账务</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营销”</a:t>
            </a:r>
            <a:r>
              <a:rPr lang="zh-CN" altLang="en-US" sz="1200" dirty="0">
                <a:solidFill>
                  <a:schemeClr val="tx1">
                    <a:lumMod val="90000"/>
                    <a:lumOff val="10000"/>
                  </a:schemeClr>
                </a:solidFill>
              </a:rPr>
              <a:t>一站式服务，协助企业</a:t>
            </a:r>
            <a:r>
              <a:rPr lang="zh-CN" altLang="en-US" sz="1400" b="1" dirty="0">
                <a:solidFill>
                  <a:schemeClr val="tx1">
                    <a:lumMod val="90000"/>
                    <a:lumOff val="10000"/>
                  </a:schemeClr>
                </a:solidFill>
              </a:rPr>
              <a:t>降本增效</a:t>
            </a:r>
            <a:r>
              <a:rPr lang="zh-CN" altLang="en-US" sz="1400" dirty="0">
                <a:solidFill>
                  <a:schemeClr val="tx1">
                    <a:lumMod val="90000"/>
                    <a:lumOff val="10000"/>
                  </a:schemeClr>
                </a:solidFill>
              </a:rPr>
              <a:t>。</a:t>
            </a:r>
            <a:endParaRPr lang="zh-CN" altLang="en-US" sz="1400" dirty="0">
              <a:solidFill>
                <a:schemeClr val="tx1">
                  <a:lumMod val="90000"/>
                  <a:lumOff val="10000"/>
                </a:schemeClr>
              </a:solidFill>
            </a:endParaRPr>
          </a:p>
        </p:txBody>
      </p:sp>
      <p:grpSp>
        <p:nvGrpSpPr>
          <p:cNvPr id="57" name="组合 56"/>
          <p:cNvGrpSpPr/>
          <p:nvPr/>
        </p:nvGrpSpPr>
        <p:grpSpPr>
          <a:xfrm>
            <a:off x="5098310" y="1244797"/>
            <a:ext cx="540000" cy="540000"/>
            <a:chOff x="4391041" y="1559570"/>
            <a:chExt cx="540000" cy="540000"/>
          </a:xfrm>
        </p:grpSpPr>
        <p:sp>
          <p:nvSpPr>
            <p:cNvPr id="55" name="椭圆 54"/>
            <p:cNvSpPr/>
            <p:nvPr/>
          </p:nvSpPr>
          <p:spPr>
            <a:xfrm>
              <a:off x="4391041" y="1559570"/>
              <a:ext cx="540000" cy="540000"/>
            </a:xfrm>
            <a:prstGeom prst="ellipse">
              <a:avLst/>
            </a:prstGeom>
            <a:gradFill>
              <a:gsLst>
                <a:gs pos="0">
                  <a:schemeClr val="accent1"/>
                </a:gs>
                <a:gs pos="100000">
                  <a:schemeClr val="accent3"/>
                </a:gs>
              </a:gsLst>
              <a:lin ang="16200000" scaled="0"/>
            </a:gradFill>
            <a:ln>
              <a:noFill/>
            </a:ln>
            <a:effectLst>
              <a:outerShdw blurRad="238634" dist="38100" dir="5400000" algn="t" rotWithShape="0">
                <a:schemeClr val="accent3">
                  <a:alpha val="67029"/>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kumimoji="1" lang="zh-CN" altLang="en-US" sz="2200" b="1" dirty="0">
                <a:latin typeface="微软雅黑" panose="020B0503020204020204" charset="-122"/>
                <a:ea typeface="微软雅黑" panose="020B0503020204020204" charset="-122"/>
              </a:endParaRPr>
            </a:p>
          </p:txBody>
        </p:sp>
        <p:pic>
          <p:nvPicPr>
            <p:cNvPr id="33" name="图片 32"/>
            <p:cNvPicPr>
              <a:picLocks noChangeAspect="1"/>
            </p:cNvPicPr>
            <p:nvPr/>
          </p:nvPicPr>
          <p:blipFill>
            <a:blip r:embed="rId3"/>
            <a:stretch>
              <a:fillRect/>
            </a:stretch>
          </p:blipFill>
          <p:spPr>
            <a:xfrm>
              <a:off x="4531984" y="1680022"/>
              <a:ext cx="246871" cy="289598"/>
            </a:xfrm>
            <a:prstGeom prst="rect">
              <a:avLst/>
            </a:prstGeom>
          </p:spPr>
        </p:pic>
      </p:grpSp>
      <p:sp>
        <p:nvSpPr>
          <p:cNvPr id="3" name="标题 1"/>
          <p:cNvSpPr txBox="1"/>
          <p:nvPr>
            <p:custDataLst>
              <p:tags r:id="rId4"/>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连锁通</a:t>
            </a:r>
            <a:endParaRPr lang="zh-CN" altLang="en-US" dirty="0">
              <a:solidFill>
                <a:srgbClr val="0157E4"/>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custDataLst>
              <p:tags r:id="rId1"/>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商赢教培</a:t>
            </a:r>
            <a:endParaRPr lang="zh-CN" altLang="en-US" dirty="0">
              <a:solidFill>
                <a:srgbClr val="0157E4"/>
              </a:solidFill>
            </a:endParaRPr>
          </a:p>
        </p:txBody>
      </p:sp>
      <p:pic>
        <p:nvPicPr>
          <p:cNvPr id="5" name="图片 4"/>
          <p:cNvPicPr>
            <a:picLocks noChangeAspect="1"/>
          </p:cNvPicPr>
          <p:nvPr>
            <p:custDataLst>
              <p:tags r:id="rId2"/>
            </p:custDataLst>
          </p:nvPr>
        </p:nvPicPr>
        <p:blipFill>
          <a:blip r:embed="rId3" cstate="print"/>
          <a:stretch>
            <a:fillRect/>
          </a:stretch>
        </p:blipFill>
        <p:spPr>
          <a:xfrm>
            <a:off x="440055" y="1311910"/>
            <a:ext cx="6501765" cy="3112135"/>
          </a:xfrm>
          <a:prstGeom prst="rect">
            <a:avLst/>
          </a:prstGeom>
          <a:ln>
            <a:solidFill>
              <a:schemeClr val="accent1"/>
            </a:solidFill>
          </a:ln>
          <a:effectLst>
            <a:innerShdw blurRad="63500" dist="50800" dir="18900000">
              <a:prstClr val="black">
                <a:alpha val="50000"/>
              </a:prstClr>
            </a:innerShdw>
          </a:effectLst>
        </p:spPr>
      </p:pic>
      <p:pic>
        <p:nvPicPr>
          <p:cNvPr id="29" name="图片 28"/>
          <p:cNvPicPr>
            <a:picLocks noChangeAspect="1"/>
          </p:cNvPicPr>
          <p:nvPr>
            <p:custDataLst>
              <p:tags r:id="rId4"/>
            </p:custDataLst>
          </p:nvPr>
        </p:nvPicPr>
        <p:blipFill>
          <a:blip r:embed="rId5" cstate="print"/>
          <a:stretch>
            <a:fillRect/>
          </a:stretch>
        </p:blipFill>
        <p:spPr>
          <a:xfrm>
            <a:off x="668020" y="3010535"/>
            <a:ext cx="1668145" cy="3612515"/>
          </a:xfrm>
          <a:prstGeom prst="rect">
            <a:avLst/>
          </a:prstGeom>
          <a:effectLst>
            <a:innerShdw blurRad="114300">
              <a:prstClr val="black"/>
            </a:innerShdw>
          </a:effectLst>
        </p:spPr>
      </p:pic>
      <p:sp>
        <p:nvSpPr>
          <p:cNvPr id="45" name="文本框 44"/>
          <p:cNvSpPr txBox="1"/>
          <p:nvPr>
            <p:custDataLst>
              <p:tags r:id="rId6"/>
            </p:custDataLst>
          </p:nvPr>
        </p:nvSpPr>
        <p:spPr>
          <a:xfrm>
            <a:off x="890270" y="6275705"/>
            <a:ext cx="1297940" cy="307340"/>
          </a:xfrm>
          <a:prstGeom prst="rect">
            <a:avLst/>
          </a:prstGeom>
          <a:noFill/>
        </p:spPr>
        <p:txBody>
          <a:bodyPr wrap="square" rtlCol="0">
            <a:noAutofit/>
          </a:bodyPr>
          <a:p>
            <a:r>
              <a:rPr lang="zh-CN" altLang="en-US" sz="1200" b="1" dirty="0" smtClean="0">
                <a:solidFill>
                  <a:schemeClr val="tx1"/>
                </a:solidFill>
                <a:latin typeface="微软雅黑" panose="020B0503020204020204" charset="-122"/>
                <a:ea typeface="微软雅黑" panose="020B0503020204020204" charset="-122"/>
              </a:rPr>
              <a:t>学生/家长</a:t>
            </a:r>
            <a:r>
              <a:rPr lang="en-US" altLang="zh-CN" sz="1200" b="1" dirty="0" smtClean="0">
                <a:solidFill>
                  <a:schemeClr val="tx1"/>
                </a:solidFill>
                <a:latin typeface="微软雅黑" panose="020B0503020204020204" charset="-122"/>
                <a:ea typeface="微软雅黑" panose="020B0503020204020204" charset="-122"/>
              </a:rPr>
              <a:t> </a:t>
            </a:r>
            <a:r>
              <a:rPr lang="zh-CN" altLang="en-US" sz="1200" b="1" dirty="0" smtClean="0">
                <a:solidFill>
                  <a:schemeClr val="tx1"/>
                </a:solidFill>
                <a:latin typeface="微软雅黑" panose="020B0503020204020204" charset="-122"/>
                <a:ea typeface="微软雅黑" panose="020B0503020204020204" charset="-122"/>
              </a:rPr>
              <a:t>页面</a:t>
            </a:r>
            <a:endParaRPr lang="zh-CN" altLang="en-US" sz="1200" b="1" dirty="0" smtClean="0">
              <a:solidFill>
                <a:schemeClr val="tx1"/>
              </a:solidFill>
              <a:latin typeface="微软雅黑" panose="020B0503020204020204" charset="-122"/>
              <a:ea typeface="微软雅黑" panose="020B0503020204020204" charset="-122"/>
            </a:endParaRPr>
          </a:p>
        </p:txBody>
      </p:sp>
      <p:pic>
        <p:nvPicPr>
          <p:cNvPr id="49" name="图片 48"/>
          <p:cNvPicPr>
            <a:picLocks noChangeAspect="1"/>
          </p:cNvPicPr>
          <p:nvPr>
            <p:custDataLst>
              <p:tags r:id="rId7"/>
            </p:custDataLst>
          </p:nvPr>
        </p:nvPicPr>
        <p:blipFill>
          <a:blip r:embed="rId8" cstate="print"/>
          <a:stretch>
            <a:fillRect/>
          </a:stretch>
        </p:blipFill>
        <p:spPr>
          <a:xfrm>
            <a:off x="2618105" y="3009265"/>
            <a:ext cx="1668780" cy="3613785"/>
          </a:xfrm>
          <a:prstGeom prst="rect">
            <a:avLst/>
          </a:prstGeom>
          <a:effectLst>
            <a:innerShdw blurRad="114300">
              <a:prstClr val="black"/>
            </a:innerShdw>
          </a:effectLst>
        </p:spPr>
      </p:pic>
      <p:sp>
        <p:nvSpPr>
          <p:cNvPr id="54" name="文本框 53"/>
          <p:cNvSpPr txBox="1"/>
          <p:nvPr>
            <p:custDataLst>
              <p:tags r:id="rId9"/>
            </p:custDataLst>
          </p:nvPr>
        </p:nvSpPr>
        <p:spPr>
          <a:xfrm>
            <a:off x="2906395" y="6275705"/>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charset="-122"/>
                <a:ea typeface="微软雅黑" panose="020B0503020204020204" charset="-122"/>
              </a:rPr>
              <a:t>教师</a:t>
            </a:r>
            <a:r>
              <a:rPr lang="en-US" altLang="zh-CN" sz="1200" b="1" dirty="0" smtClean="0">
                <a:solidFill>
                  <a:schemeClr val="tx1"/>
                </a:solidFill>
                <a:latin typeface="微软雅黑" panose="020B0503020204020204" charset="-122"/>
                <a:ea typeface="微软雅黑" panose="020B0503020204020204" charset="-122"/>
              </a:rPr>
              <a:t> </a:t>
            </a:r>
            <a:r>
              <a:rPr lang="zh-CN" altLang="en-US" sz="1200" b="1" dirty="0" smtClean="0">
                <a:solidFill>
                  <a:schemeClr val="tx1"/>
                </a:solidFill>
                <a:latin typeface="微软雅黑" panose="020B0503020204020204" charset="-122"/>
                <a:ea typeface="微软雅黑" panose="020B0503020204020204" charset="-122"/>
              </a:rPr>
              <a:t>页面</a:t>
            </a:r>
            <a:endParaRPr lang="zh-CN" altLang="en-US" sz="1200" b="1" dirty="0" smtClean="0">
              <a:solidFill>
                <a:schemeClr val="tx1"/>
              </a:solidFill>
              <a:latin typeface="微软雅黑" panose="020B0503020204020204" charset="-122"/>
              <a:ea typeface="微软雅黑" panose="020B0503020204020204" charset="-122"/>
            </a:endParaRPr>
          </a:p>
        </p:txBody>
      </p:sp>
      <p:pic>
        <p:nvPicPr>
          <p:cNvPr id="56" name="图片 55"/>
          <p:cNvPicPr>
            <a:picLocks noChangeAspect="1"/>
          </p:cNvPicPr>
          <p:nvPr>
            <p:custDataLst>
              <p:tags r:id="rId10"/>
            </p:custDataLst>
          </p:nvPr>
        </p:nvPicPr>
        <p:blipFill>
          <a:blip r:embed="rId11" cstate="print"/>
          <a:stretch>
            <a:fillRect/>
          </a:stretch>
        </p:blipFill>
        <p:spPr>
          <a:xfrm>
            <a:off x="4890135" y="3010535"/>
            <a:ext cx="1668780" cy="3613150"/>
          </a:xfrm>
          <a:prstGeom prst="rect">
            <a:avLst/>
          </a:prstGeom>
          <a:effectLst>
            <a:innerShdw blurRad="114300">
              <a:prstClr val="black"/>
            </a:innerShdw>
          </a:effectLst>
        </p:spPr>
      </p:pic>
      <p:sp>
        <p:nvSpPr>
          <p:cNvPr id="58" name="文本框 57"/>
          <p:cNvSpPr txBox="1"/>
          <p:nvPr>
            <p:custDataLst>
              <p:tags r:id="rId12"/>
            </p:custDataLst>
          </p:nvPr>
        </p:nvSpPr>
        <p:spPr>
          <a:xfrm>
            <a:off x="4936781" y="6282055"/>
            <a:ext cx="1540510" cy="275590"/>
          </a:xfrm>
          <a:prstGeom prst="rect">
            <a:avLst/>
          </a:prstGeom>
          <a:noFill/>
        </p:spPr>
        <p:txBody>
          <a:bodyPr wrap="square" rtlCol="0">
            <a:spAutoFit/>
          </a:bodyPr>
          <a:p>
            <a:pPr algn="ctr"/>
            <a:r>
              <a:rPr lang="zh-CN" altLang="en-US" sz="1200" b="1" dirty="0" smtClean="0">
                <a:solidFill>
                  <a:schemeClr val="tx1"/>
                </a:solidFill>
                <a:latin typeface="微软雅黑" panose="020B0503020204020204" charset="-122"/>
                <a:ea typeface="微软雅黑" panose="020B0503020204020204" charset="-122"/>
              </a:rPr>
              <a:t>管理员</a:t>
            </a:r>
            <a:r>
              <a:rPr lang="en-US" altLang="zh-CN" sz="1200" b="1" dirty="0" smtClean="0">
                <a:solidFill>
                  <a:schemeClr val="tx1"/>
                </a:solidFill>
                <a:latin typeface="微软雅黑" panose="020B0503020204020204" charset="-122"/>
                <a:ea typeface="微软雅黑" panose="020B0503020204020204" charset="-122"/>
              </a:rPr>
              <a:t> </a:t>
            </a:r>
            <a:r>
              <a:rPr lang="zh-CN" altLang="en-US" sz="1200" b="1" dirty="0" smtClean="0">
                <a:solidFill>
                  <a:schemeClr val="tx1"/>
                </a:solidFill>
                <a:latin typeface="微软雅黑" panose="020B0503020204020204" charset="-122"/>
                <a:ea typeface="微软雅黑" panose="020B0503020204020204" charset="-122"/>
              </a:rPr>
              <a:t>页面</a:t>
            </a:r>
            <a:endParaRPr lang="zh-CN" altLang="en-US" sz="1200" b="1" dirty="0" smtClean="0">
              <a:solidFill>
                <a:schemeClr val="tx1"/>
              </a:solidFill>
              <a:latin typeface="微软雅黑" panose="020B0503020204020204" charset="-122"/>
              <a:ea typeface="微软雅黑" panose="020B0503020204020204" charset="-122"/>
            </a:endParaRPr>
          </a:p>
        </p:txBody>
      </p:sp>
      <p:sp>
        <p:nvSpPr>
          <p:cNvPr id="61" name="文本框 60"/>
          <p:cNvSpPr txBox="1"/>
          <p:nvPr>
            <p:custDataLst>
              <p:tags r:id="rId13"/>
            </p:custDataLst>
          </p:nvPr>
        </p:nvSpPr>
        <p:spPr>
          <a:xfrm>
            <a:off x="5713095" y="1414780"/>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charset="-122"/>
                <a:ea typeface="微软雅黑" panose="020B0503020204020204" charset="-122"/>
              </a:rPr>
              <a:t>学校</a:t>
            </a:r>
            <a:r>
              <a:rPr lang="zh-CN" altLang="en-US" sz="1200" b="1" dirty="0" smtClean="0">
                <a:solidFill>
                  <a:schemeClr val="tx1"/>
                </a:solidFill>
                <a:latin typeface="微软雅黑" panose="020B0503020204020204" charset="-122"/>
                <a:ea typeface="微软雅黑" panose="020B0503020204020204" charset="-122"/>
              </a:rPr>
              <a:t>管理</a:t>
            </a:r>
            <a:endParaRPr lang="zh-CN" altLang="en-US" sz="1200" b="1" dirty="0" smtClean="0">
              <a:solidFill>
                <a:schemeClr val="tx1"/>
              </a:solidFill>
              <a:latin typeface="微软雅黑" panose="020B0503020204020204" charset="-122"/>
              <a:ea typeface="微软雅黑" panose="020B0503020204020204" charset="-122"/>
            </a:endParaRPr>
          </a:p>
        </p:txBody>
      </p:sp>
      <p:sp>
        <p:nvSpPr>
          <p:cNvPr id="73" name="Subtitle 2"/>
          <p:cNvSpPr txBox="1"/>
          <p:nvPr>
            <p:custDataLst>
              <p:tags r:id="rId14"/>
            </p:custDataLst>
          </p:nvPr>
        </p:nvSpPr>
        <p:spPr>
          <a:xfrm>
            <a:off x="7941406" y="3707174"/>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en-US" altLang="zh-CN"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pc</a:t>
            </a: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端：为学校、培训机构，提供学校管理、校区管理、班级管理、教师管理、收费管理等功能。</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移动端：为学生</a:t>
            </a:r>
            <a:r>
              <a:rPr lang="en-US" altLang="zh-CN"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加上、教师、管理员的角色，分别提供查询及费用缴纳功能。</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4" name="TextBox 27"/>
          <p:cNvSpPr txBox="1"/>
          <p:nvPr>
            <p:custDataLst>
              <p:tags r:id="rId15"/>
            </p:custDataLst>
          </p:nvPr>
        </p:nvSpPr>
        <p:spPr>
          <a:xfrm>
            <a:off x="7941407" y="3193539"/>
            <a:ext cx="1662430" cy="334645"/>
          </a:xfrm>
          <a:prstGeom prst="rect">
            <a:avLst/>
          </a:prstGeom>
          <a:noFill/>
        </p:spPr>
        <p:txBody>
          <a:bodyPr wrap="none" rtlCol="0">
            <a:spAutoFit/>
          </a:bodyPr>
          <a:lstStyle/>
          <a:p>
            <a:pPr>
              <a:lnSpc>
                <a:spcPts val="1900"/>
              </a:lnSpc>
            </a:pPr>
            <a:r>
              <a:rPr lang="en-US" altLang="zh-CN" sz="1600" dirty="0">
                <a:latin typeface="微软雅黑" panose="020B0503020204020204" charset="-122"/>
                <a:ea typeface="微软雅黑" panose="020B0503020204020204" charset="-122"/>
                <a:cs typeface="微软雅黑" panose="020B0503020204020204" charset="-122"/>
              </a:rPr>
              <a:t>PC</a:t>
            </a:r>
            <a:r>
              <a:rPr lang="zh-CN" altLang="en-US" sz="1600" dirty="0">
                <a:latin typeface="微软雅黑" panose="020B0503020204020204" charset="-122"/>
                <a:ea typeface="微软雅黑" panose="020B0503020204020204" charset="-122"/>
                <a:cs typeface="微软雅黑" panose="020B0503020204020204" charset="-122"/>
              </a:rPr>
              <a:t>及移动端服务</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75" name="Subtitle 2"/>
          <p:cNvSpPr txBox="1"/>
          <p:nvPr>
            <p:custDataLst>
              <p:tags r:id="rId16"/>
            </p:custDataLst>
          </p:nvPr>
        </p:nvSpPr>
        <p:spPr>
          <a:xfrm>
            <a:off x="7941406" y="5242656"/>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按学校及费用类目设置账务处理规则，系统自动对收款资金完成清分及结算。</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减轻财务对账压力，提供各类交易数据查询、个性化报表支持，进一步减轻财务的工作量。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6" name="TextBox 29"/>
          <p:cNvSpPr txBox="1"/>
          <p:nvPr>
            <p:custDataLst>
              <p:tags r:id="rId17"/>
            </p:custDataLst>
          </p:nvPr>
        </p:nvSpPr>
        <p:spPr>
          <a:xfrm>
            <a:off x="7941407" y="4908091"/>
            <a:ext cx="1605280" cy="334645"/>
          </a:xfrm>
          <a:prstGeom prst="rect">
            <a:avLst/>
          </a:prstGeom>
          <a:noFill/>
        </p:spPr>
        <p:txBody>
          <a:bodyPr wrap="none" rtlCol="0">
            <a:spAutoFit/>
          </a:bodyPr>
          <a:lstStyle/>
          <a:p>
            <a:pPr>
              <a:lnSpc>
                <a:spcPts val="1900"/>
              </a:lnSpc>
            </a:pPr>
            <a:r>
              <a:rPr lang="zh-CN" altLang="en-US" sz="1600" dirty="0">
                <a:latin typeface="Mont Heavy DEMO" panose="00000A00000000000000" pitchFamily="50" charset="0"/>
              </a:rPr>
              <a:t>账务及资金管理</a:t>
            </a:r>
            <a:endParaRPr lang="zh-CN" altLang="en-US" sz="1600" dirty="0">
              <a:latin typeface="Mont Heavy DEMO" panose="00000A00000000000000" pitchFamily="50" charset="0"/>
            </a:endParaRPr>
          </a:p>
        </p:txBody>
      </p:sp>
      <p:grpSp>
        <p:nvGrpSpPr>
          <p:cNvPr id="77" name="Group 3"/>
          <p:cNvGrpSpPr/>
          <p:nvPr/>
        </p:nvGrpSpPr>
        <p:grpSpPr>
          <a:xfrm>
            <a:off x="7413254" y="3327327"/>
            <a:ext cx="387685" cy="389170"/>
            <a:chOff x="698129" y="1917627"/>
            <a:chExt cx="387685" cy="389170"/>
          </a:xfrm>
        </p:grpSpPr>
        <p:sp>
          <p:nvSpPr>
            <p:cNvPr id="78" name="Freeform 16"/>
            <p:cNvSpPr/>
            <p:nvPr>
              <p:custDataLst>
                <p:tags r:id="rId18"/>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p>
              <a:endParaRPr lang="en-US"/>
            </a:p>
          </p:txBody>
        </p:sp>
        <p:sp>
          <p:nvSpPr>
            <p:cNvPr id="79" name="Freeform 17"/>
            <p:cNvSpPr/>
            <p:nvPr>
              <p:custDataLst>
                <p:tags r:id="rId19"/>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p>
              <a:endParaRPr lang="en-US"/>
            </a:p>
          </p:txBody>
        </p:sp>
      </p:grpSp>
      <p:grpSp>
        <p:nvGrpSpPr>
          <p:cNvPr id="80" name="Group 3"/>
          <p:cNvGrpSpPr/>
          <p:nvPr/>
        </p:nvGrpSpPr>
        <p:grpSpPr>
          <a:xfrm>
            <a:off x="7412619" y="4926257"/>
            <a:ext cx="387685" cy="389170"/>
            <a:chOff x="698129" y="1917627"/>
            <a:chExt cx="387685" cy="389170"/>
          </a:xfrm>
        </p:grpSpPr>
        <p:sp>
          <p:nvSpPr>
            <p:cNvPr id="81" name="Freeform 16"/>
            <p:cNvSpPr/>
            <p:nvPr>
              <p:custDataLst>
                <p:tags r:id="rId20"/>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82" name="Freeform 17"/>
            <p:cNvSpPr/>
            <p:nvPr>
              <p:custDataLst>
                <p:tags r:id="rId21"/>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83" name="Rectangle 9"/>
          <p:cNvSpPr>
            <a:spLocks noChangeArrowheads="1"/>
          </p:cNvSpPr>
          <p:nvPr>
            <p:custDataLst>
              <p:tags r:id="rId22"/>
            </p:custDataLst>
          </p:nvPr>
        </p:nvSpPr>
        <p:spPr bwMode="auto">
          <a:xfrm>
            <a:off x="7941127" y="1415054"/>
            <a:ext cx="4092710" cy="1130099"/>
          </a:xfrm>
          <a:prstGeom prst="rect">
            <a:avLst/>
          </a:prstGeom>
          <a:solidFill>
            <a:srgbClr val="0D75FF">
              <a:alpha val="86000"/>
            </a:srgbClr>
          </a:solidFill>
          <a:ln>
            <a:noFill/>
          </a:ln>
        </p:spPr>
        <p:txBody>
          <a:bodyPr vert="horz" wrap="square" lIns="91440" tIns="45720" rIns="91440" bIns="45720" numCol="1" anchor="t" anchorCtr="0" compatLnSpc="1"/>
          <a:p>
            <a:endParaRPr lang="en-US"/>
          </a:p>
        </p:txBody>
      </p:sp>
      <p:sp>
        <p:nvSpPr>
          <p:cNvPr id="84" name="Freeform 14"/>
          <p:cNvSpPr>
            <a:spLocks noEditPoints="1"/>
          </p:cNvSpPr>
          <p:nvPr>
            <p:custDataLst>
              <p:tags r:id="rId23"/>
            </p:custDataLst>
          </p:nvPr>
        </p:nvSpPr>
        <p:spPr bwMode="auto">
          <a:xfrm>
            <a:off x="7291997" y="1584765"/>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2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8151495" y="1610995"/>
            <a:ext cx="3622675" cy="691515"/>
          </a:xfrm>
          <a:prstGeom prst="rect">
            <a:avLst/>
          </a:prstGeom>
          <a:noFill/>
        </p:spPr>
        <p:txBody>
          <a:bodyPr wrap="square" rtlCol="0" anchor="t">
            <a:spAutoFit/>
          </a:bodyPr>
          <a:p>
            <a:pPr>
              <a:lnSpc>
                <a:spcPct val="150000"/>
              </a:lnSpc>
            </a:pPr>
            <a:r>
              <a:rPr lang="zh-CN" altLang="en-US" sz="1400" b="1" dirty="0">
                <a:solidFill>
                  <a:schemeClr val="bg1"/>
                </a:solidFill>
                <a:sym typeface="+mn-ea"/>
              </a:rPr>
              <a:t>  </a:t>
            </a:r>
            <a:r>
              <a:rPr lang="zh-CN" altLang="en-US" sz="1200" dirty="0">
                <a:solidFill>
                  <a:schemeClr val="bg1"/>
                </a:solidFill>
                <a:sym typeface="+mn-ea"/>
              </a:rPr>
              <a:t>面向</a:t>
            </a:r>
            <a:r>
              <a:rPr lang="zh-CN" altLang="en-US" sz="1400" b="1" dirty="0">
                <a:solidFill>
                  <a:schemeClr val="bg1"/>
                </a:solidFill>
                <a:sym typeface="+mn-ea"/>
              </a:rPr>
              <a:t>学校、培训行业</a:t>
            </a:r>
            <a:r>
              <a:rPr lang="zh-CN" altLang="en-US" sz="1200" dirty="0">
                <a:solidFill>
                  <a:schemeClr val="bg1"/>
                </a:solidFill>
                <a:sym typeface="+mn-ea"/>
              </a:rPr>
              <a:t>，为教务管理乱、资金漏洞多、决策分析无依据等痛点提供</a:t>
            </a:r>
            <a:r>
              <a:rPr lang="zh-CN" altLang="en-US" sz="1200" dirty="0">
                <a:solidFill>
                  <a:schemeClr val="bg1"/>
                </a:solidFill>
                <a:sym typeface="+mn-ea"/>
              </a:rPr>
              <a:t>的解决方案。</a:t>
            </a:r>
            <a:endParaRPr lang="zh-CN" altLang="en-US" sz="1200" dirty="0">
              <a:solidFill>
                <a:schemeClr val="bg1"/>
              </a:solidFill>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Oval 64"/>
          <p:cNvSpPr/>
          <p:nvPr>
            <p:custDataLst>
              <p:tags r:id="rId1"/>
            </p:custDataLst>
          </p:nvPr>
        </p:nvSpPr>
        <p:spPr>
          <a:xfrm>
            <a:off x="6486866" y="3456591"/>
            <a:ext cx="2336800" cy="2336800"/>
          </a:xfrm>
          <a:prstGeom prst="ellipse">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3" name="标题 1"/>
          <p:cNvSpPr txBox="1"/>
          <p:nvPr>
            <p:custDataLst>
              <p:tags r:id="rId2"/>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a:t>
            </a:r>
            <a:r>
              <a:rPr lang="zh-CN" altLang="en-US" dirty="0">
                <a:solidFill>
                  <a:srgbClr val="0157E4"/>
                </a:solidFill>
              </a:rPr>
              <a:t>社区</a:t>
            </a:r>
            <a:endParaRPr lang="zh-CN" altLang="en-US" dirty="0">
              <a:solidFill>
                <a:srgbClr val="0157E4"/>
              </a:solidFill>
            </a:endParaRPr>
          </a:p>
        </p:txBody>
      </p:sp>
      <p:sp>
        <p:nvSpPr>
          <p:cNvPr id="84" name="Freeform 14"/>
          <p:cNvSpPr>
            <a:spLocks noEditPoints="1"/>
          </p:cNvSpPr>
          <p:nvPr>
            <p:custDataLst>
              <p:tags r:id="rId3"/>
            </p:custDataLst>
          </p:nvPr>
        </p:nvSpPr>
        <p:spPr bwMode="auto">
          <a:xfrm>
            <a:off x="933107" y="1222180"/>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1445895" y="1224280"/>
            <a:ext cx="6499225" cy="414020"/>
          </a:xfrm>
          <a:prstGeom prst="rect">
            <a:avLst/>
          </a:prstGeom>
          <a:noFill/>
        </p:spPr>
        <p:txBody>
          <a:bodyPr wrap="square" rtlCol="0" anchor="t">
            <a:spAutoFit/>
          </a:bodyPr>
          <a:p>
            <a:pPr marL="0" lvl="1">
              <a:lnSpc>
                <a:spcPct val="150000"/>
              </a:lnSpc>
            </a:pPr>
            <a:r>
              <a:rPr lang="zh-CN" altLang="en-US" sz="1400" b="1" dirty="0">
                <a:solidFill>
                  <a:schemeClr val="tx1"/>
                </a:solidFill>
                <a:sym typeface="+mn-ea"/>
              </a:rPr>
              <a:t>  </a:t>
            </a:r>
            <a:r>
              <a:rPr lang="zh-CN" altLang="en-US" sz="1200" dirty="0">
                <a:solidFill>
                  <a:schemeClr val="tx1"/>
                </a:solidFill>
                <a:sym typeface="+mn-ea"/>
              </a:rPr>
              <a:t>面向</a:t>
            </a:r>
            <a:r>
              <a:rPr lang="zh-CN" altLang="en-US" sz="1400" b="1" dirty="0" smtClean="0">
                <a:solidFill>
                  <a:schemeClr val="tx1"/>
                </a:solidFill>
                <a:latin typeface="微软雅黑" panose="020B0503020204020204" charset="-122"/>
                <a:ea typeface="微软雅黑" panose="020B0503020204020204" charset="-122"/>
                <a:sym typeface="+mn-ea"/>
              </a:rPr>
              <a:t>物业、社区、园区类</a:t>
            </a:r>
            <a:r>
              <a:rPr lang="zh-CN" altLang="en-US" sz="1400" b="1" dirty="0">
                <a:solidFill>
                  <a:schemeClr val="tx1"/>
                </a:solidFill>
                <a:sym typeface="+mn-ea"/>
              </a:rPr>
              <a:t>行业客户</a:t>
            </a:r>
            <a:r>
              <a:rPr lang="zh-CN" altLang="en-US" sz="1200" dirty="0">
                <a:solidFill>
                  <a:schemeClr val="tx1"/>
                </a:solidFill>
                <a:sym typeface="+mn-ea"/>
              </a:rPr>
              <a:t>，提供账单缴费、卡券管理、会员营销的解决方案。</a:t>
            </a:r>
            <a:endParaRPr lang="zh-CN" altLang="en-US" sz="1200" dirty="0">
              <a:solidFill>
                <a:schemeClr val="tx1"/>
              </a:solidFill>
              <a:sym typeface="+mn-ea"/>
            </a:endParaRPr>
          </a:p>
        </p:txBody>
      </p:sp>
      <p:pic>
        <p:nvPicPr>
          <p:cNvPr id="47" name="Picture 2" descr="C:\Users\MARIO\Desktop\OUR ITEM\Gadget\macbook_air.png"/>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124353" y="2317387"/>
            <a:ext cx="5843586" cy="3506153"/>
          </a:xfrm>
          <a:prstGeom prst="rect">
            <a:avLst/>
          </a:prstGeom>
          <a:noFill/>
        </p:spPr>
      </p:pic>
      <p:pic>
        <p:nvPicPr>
          <p:cNvPr id="48" name="Picture 2"/>
          <p:cNvPicPr>
            <a:picLocks noChangeAspect="1" noChangeArrowheads="1"/>
          </p:cNvPicPr>
          <p:nvPr>
            <p:custDataLst>
              <p:tags r:id="rId7"/>
            </p:custDataLst>
          </p:nvPr>
        </p:nvPicPr>
        <p:blipFill>
          <a:blip r:embed="rId8" cstate="print"/>
          <a:srcRect l="129" t="-194" r="28747" b="365"/>
          <a:stretch>
            <a:fillRect/>
          </a:stretch>
        </p:blipFill>
        <p:spPr bwMode="auto">
          <a:xfrm>
            <a:off x="4626610" y="3059430"/>
            <a:ext cx="2861945" cy="1823085"/>
          </a:xfrm>
          <a:prstGeom prst="rect">
            <a:avLst/>
          </a:prstGeom>
          <a:noFill/>
          <a:ln w="9525">
            <a:noFill/>
            <a:miter lim="800000"/>
            <a:headEnd/>
            <a:tailEnd/>
          </a:ln>
        </p:spPr>
      </p:pic>
      <p:sp>
        <p:nvSpPr>
          <p:cNvPr id="50" name="Rectangle 65"/>
          <p:cNvSpPr/>
          <p:nvPr>
            <p:custDataLst>
              <p:tags r:id="rId9"/>
            </p:custDataLst>
          </p:nvPr>
        </p:nvSpPr>
        <p:spPr>
          <a:xfrm>
            <a:off x="1681753" y="2860242"/>
            <a:ext cx="2597758" cy="1356995"/>
          </a:xfrm>
          <a:prstGeom prst="rect">
            <a:avLst/>
          </a:prstGeom>
        </p:spPr>
        <p:txBody>
          <a:bodyPr wrap="square">
            <a:spAutoFit/>
          </a:bodyPr>
          <a:lstStyle/>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入驻管理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企业</a:t>
            </a:r>
            <a:r>
              <a:rPr lang="en-US" altLang="zh-CN" sz="1000" dirty="0" smtClean="0">
                <a:solidFill>
                  <a:schemeClr val="tx1"/>
                </a:solidFill>
                <a:latin typeface="微软雅黑" panose="020B0503020204020204" charset="-122"/>
                <a:ea typeface="微软雅黑" panose="020B0503020204020204" charset="-122"/>
                <a:sym typeface="+mn-ea"/>
              </a:rPr>
              <a:t>/</a:t>
            </a:r>
            <a:r>
              <a:rPr lang="zh-CN" altLang="en-US" sz="1000" dirty="0" smtClean="0">
                <a:solidFill>
                  <a:schemeClr val="tx1"/>
                </a:solidFill>
                <a:latin typeface="微软雅黑" panose="020B0503020204020204" charset="-122"/>
                <a:ea typeface="微软雅黑" panose="020B0503020204020204" charset="-122"/>
                <a:sym typeface="+mn-ea"/>
              </a:rPr>
              <a:t>个体入驻</a:t>
            </a:r>
            <a:endParaRPr lang="zh-CN" altLang="en-US" sz="1000" dirty="0" smtClean="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商户管理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商户</a:t>
            </a:r>
            <a:r>
              <a:rPr lang="en-US" altLang="zh-CN" sz="1000" dirty="0" smtClean="0">
                <a:solidFill>
                  <a:schemeClr val="tx1"/>
                </a:solidFill>
                <a:latin typeface="微软雅黑" panose="020B0503020204020204" charset="-122"/>
                <a:ea typeface="微软雅黑" panose="020B0503020204020204" charset="-122"/>
                <a:sym typeface="+mn-ea"/>
              </a:rPr>
              <a:t>/</a:t>
            </a:r>
            <a:r>
              <a:rPr lang="zh-CN" altLang="en-US" sz="1000" dirty="0" smtClean="0">
                <a:solidFill>
                  <a:schemeClr val="tx1"/>
                </a:solidFill>
                <a:latin typeface="微软雅黑" panose="020B0503020204020204" charset="-122"/>
                <a:ea typeface="微软雅黑" panose="020B0503020204020204" charset="-122"/>
                <a:sym typeface="+mn-ea"/>
              </a:rPr>
              <a:t>业主</a:t>
            </a:r>
            <a:r>
              <a:rPr lang="en-US" altLang="zh-CN" sz="1000" dirty="0" smtClean="0">
                <a:solidFill>
                  <a:schemeClr val="tx1"/>
                </a:solidFill>
                <a:latin typeface="微软雅黑" panose="020B0503020204020204" charset="-122"/>
                <a:ea typeface="微软雅黑" panose="020B0503020204020204" charset="-122"/>
                <a:sym typeface="+mn-ea"/>
              </a:rPr>
              <a:t>/</a:t>
            </a:r>
            <a:r>
              <a:rPr lang="zh-CN" altLang="en-US" sz="1000" dirty="0" smtClean="0">
                <a:solidFill>
                  <a:schemeClr val="tx1"/>
                </a:solidFill>
                <a:latin typeface="微软雅黑" panose="020B0503020204020204" charset="-122"/>
                <a:ea typeface="微软雅黑" panose="020B0503020204020204" charset="-122"/>
                <a:sym typeface="+mn-ea"/>
              </a:rPr>
              <a:t>人员 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楼栋管理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报修管理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行业账单管理</a:t>
            </a:r>
            <a:endParaRPr lang="zh-CN" altLang="en-US" sz="1000" dirty="0" smtClean="0">
              <a:solidFill>
                <a:schemeClr val="tx1"/>
              </a:solidFill>
              <a:latin typeface="微软雅黑" panose="020B0503020204020204" charset="-122"/>
              <a:ea typeface="微软雅黑" panose="020B0503020204020204" charset="-122"/>
              <a:cs typeface="Lato" panose="020F0502020204030203" pitchFamily="34" charset="0"/>
              <a:sym typeface="+mn-ea"/>
            </a:endParaRPr>
          </a:p>
        </p:txBody>
      </p:sp>
      <p:sp>
        <p:nvSpPr>
          <p:cNvPr id="51" name="Text Placeholder 7"/>
          <p:cNvSpPr txBox="1"/>
          <p:nvPr>
            <p:custDataLst>
              <p:tags r:id="rId10"/>
            </p:custDataLst>
          </p:nvPr>
        </p:nvSpPr>
        <p:spPr>
          <a:xfrm>
            <a:off x="1772920" y="2405380"/>
            <a:ext cx="116840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入驻</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2" name="Text Placeholder 7"/>
          <p:cNvSpPr txBox="1"/>
          <p:nvPr>
            <p:custDataLst>
              <p:tags r:id="rId11"/>
            </p:custDataLst>
          </p:nvPr>
        </p:nvSpPr>
        <p:spPr>
          <a:xfrm>
            <a:off x="1785620" y="4930140"/>
            <a:ext cx="143383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资金</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3" name="Oval 27"/>
          <p:cNvSpPr>
            <a:spLocks noChangeArrowheads="1"/>
          </p:cNvSpPr>
          <p:nvPr>
            <p:custDataLst>
              <p:tags r:id="rId12"/>
            </p:custDataLst>
          </p:nvPr>
        </p:nvSpPr>
        <p:spPr bwMode="auto">
          <a:xfrm>
            <a:off x="878483" y="2108094"/>
            <a:ext cx="802800" cy="799200"/>
          </a:xfrm>
          <a:prstGeom prst="ellipse">
            <a:avLst/>
          </a:prstGeom>
          <a:solidFill>
            <a:schemeClr val="accent3"/>
          </a:solidFill>
          <a:ln>
            <a:noFill/>
          </a:ln>
          <a:effectLst>
            <a:outerShdw blurRad="190500" dist="1270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55" name="Freeform 28"/>
          <p:cNvSpPr>
            <a:spLocks noEditPoints="1"/>
          </p:cNvSpPr>
          <p:nvPr>
            <p:custDataLst>
              <p:tags r:id="rId13"/>
            </p:custDataLst>
          </p:nvPr>
        </p:nvSpPr>
        <p:spPr bwMode="auto">
          <a:xfrm>
            <a:off x="1021358" y="2263669"/>
            <a:ext cx="482400" cy="399600"/>
          </a:xfrm>
          <a:custGeom>
            <a:avLst/>
            <a:gdLst>
              <a:gd name="T0" fmla="*/ 134 w 197"/>
              <a:gd name="T1" fmla="*/ 40 h 159"/>
              <a:gd name="T2" fmla="*/ 19 w 197"/>
              <a:gd name="T3" fmla="*/ 40 h 159"/>
              <a:gd name="T4" fmla="*/ 0 w 197"/>
              <a:gd name="T5" fmla="*/ 147 h 159"/>
              <a:gd name="T6" fmla="*/ 197 w 197"/>
              <a:gd name="T7" fmla="*/ 147 h 159"/>
              <a:gd name="T8" fmla="*/ 133 w 197"/>
              <a:gd name="T9" fmla="*/ 43 h 159"/>
              <a:gd name="T10" fmla="*/ 170 w 197"/>
              <a:gd name="T11" fmla="*/ 56 h 159"/>
              <a:gd name="T12" fmla="*/ 130 w 197"/>
              <a:gd name="T13" fmla="*/ 50 h 159"/>
              <a:gd name="T14" fmla="*/ 97 w 197"/>
              <a:gd name="T15" fmla="*/ 144 h 159"/>
              <a:gd name="T16" fmla="*/ 31 w 197"/>
              <a:gd name="T17" fmla="*/ 58 h 159"/>
              <a:gd name="T18" fmla="*/ 77 w 197"/>
              <a:gd name="T19" fmla="*/ 65 h 159"/>
              <a:gd name="T20" fmla="*/ 84 w 197"/>
              <a:gd name="T21" fmla="*/ 72 h 159"/>
              <a:gd name="T22" fmla="*/ 80 w 197"/>
              <a:gd name="T23" fmla="*/ 75 h 159"/>
              <a:gd name="T24" fmla="*/ 76 w 197"/>
              <a:gd name="T25" fmla="*/ 79 h 159"/>
              <a:gd name="T26" fmla="*/ 75 w 197"/>
              <a:gd name="T27" fmla="*/ 84 h 159"/>
              <a:gd name="T28" fmla="*/ 76 w 197"/>
              <a:gd name="T29" fmla="*/ 88 h 159"/>
              <a:gd name="T30" fmla="*/ 78 w 197"/>
              <a:gd name="T31" fmla="*/ 92 h 159"/>
              <a:gd name="T32" fmla="*/ 81 w 197"/>
              <a:gd name="T33" fmla="*/ 95 h 159"/>
              <a:gd name="T34" fmla="*/ 86 w 197"/>
              <a:gd name="T35" fmla="*/ 97 h 159"/>
              <a:gd name="T36" fmla="*/ 91 w 197"/>
              <a:gd name="T37" fmla="*/ 98 h 159"/>
              <a:gd name="T38" fmla="*/ 96 w 197"/>
              <a:gd name="T39" fmla="*/ 99 h 159"/>
              <a:gd name="T40" fmla="*/ 87 w 197"/>
              <a:gd name="T41" fmla="*/ 114 h 159"/>
              <a:gd name="T42" fmla="*/ 79 w 197"/>
              <a:gd name="T43" fmla="*/ 81 h 159"/>
              <a:gd name="T44" fmla="*/ 82 w 197"/>
              <a:gd name="T45" fmla="*/ 78 h 159"/>
              <a:gd name="T46" fmla="*/ 86 w 197"/>
              <a:gd name="T47" fmla="*/ 75 h 159"/>
              <a:gd name="T48" fmla="*/ 97 w 197"/>
              <a:gd name="T49" fmla="*/ 85 h 159"/>
              <a:gd name="T50" fmla="*/ 108 w 197"/>
              <a:gd name="T51" fmla="*/ 77 h 159"/>
              <a:gd name="T52" fmla="*/ 114 w 197"/>
              <a:gd name="T53" fmla="*/ 76 h 159"/>
              <a:gd name="T54" fmla="*/ 117 w 197"/>
              <a:gd name="T55" fmla="*/ 79 h 159"/>
              <a:gd name="T56" fmla="*/ 119 w 197"/>
              <a:gd name="T57" fmla="*/ 83 h 159"/>
              <a:gd name="T58" fmla="*/ 97 w 197"/>
              <a:gd name="T59" fmla="*/ 90 h 159"/>
              <a:gd name="T60" fmla="*/ 101 w 197"/>
              <a:gd name="T61" fmla="*/ 128 h 159"/>
              <a:gd name="T62" fmla="*/ 100 w 197"/>
              <a:gd name="T63" fmla="*/ 99 h 159"/>
              <a:gd name="T64" fmla="*/ 105 w 197"/>
              <a:gd name="T65" fmla="*/ 98 h 159"/>
              <a:gd name="T66" fmla="*/ 111 w 197"/>
              <a:gd name="T67" fmla="*/ 97 h 159"/>
              <a:gd name="T68" fmla="*/ 115 w 197"/>
              <a:gd name="T69" fmla="*/ 95 h 159"/>
              <a:gd name="T70" fmla="*/ 119 w 197"/>
              <a:gd name="T71" fmla="*/ 92 h 159"/>
              <a:gd name="T72" fmla="*/ 121 w 197"/>
              <a:gd name="T73" fmla="*/ 89 h 159"/>
              <a:gd name="T74" fmla="*/ 122 w 197"/>
              <a:gd name="T75" fmla="*/ 86 h 159"/>
              <a:gd name="T76" fmla="*/ 121 w 197"/>
              <a:gd name="T77" fmla="*/ 80 h 159"/>
              <a:gd name="T78" fmla="*/ 118 w 197"/>
              <a:gd name="T79" fmla="*/ 75 h 159"/>
              <a:gd name="T80" fmla="*/ 113 w 197"/>
              <a:gd name="T81" fmla="*/ 72 h 159"/>
              <a:gd name="T82" fmla="*/ 119 w 197"/>
              <a:gd name="T83" fmla="*/ 66 h 159"/>
              <a:gd name="T84" fmla="*/ 166 w 197"/>
              <a:gd name="T85" fmla="*/ 134 h 159"/>
              <a:gd name="T86" fmla="*/ 100 w 197"/>
              <a:gd name="T87" fmla="*/ 128 h 159"/>
              <a:gd name="T88" fmla="*/ 126 w 197"/>
              <a:gd name="T89" fmla="*/ 51 h 159"/>
              <a:gd name="T90" fmla="*/ 113 w 197"/>
              <a:gd name="T91" fmla="*/ 68 h 159"/>
              <a:gd name="T92" fmla="*/ 90 w 197"/>
              <a:gd name="T93" fmla="*/ 74 h 159"/>
              <a:gd name="T94" fmla="*/ 67 w 197"/>
              <a:gd name="T95" fmla="*/ 35 h 159"/>
              <a:gd name="T96" fmla="*/ 65 w 197"/>
              <a:gd name="T97" fmla="*/ 45 h 159"/>
              <a:gd name="T98" fmla="*/ 68 w 197"/>
              <a:gd name="T99" fmla="*/ 54 h 159"/>
              <a:gd name="T100" fmla="*/ 16 w 197"/>
              <a:gd name="T101" fmla="*/ 134 h 159"/>
              <a:gd name="T102" fmla="*/ 12 w 197"/>
              <a:gd name="T103" fmla="*/ 155 h 159"/>
              <a:gd name="T104" fmla="*/ 75 w 197"/>
              <a:gd name="T105" fmla="*/ 146 h 159"/>
              <a:gd name="T106" fmla="*/ 194 w 197"/>
              <a:gd name="T107" fmla="*/ 138 h 159"/>
              <a:gd name="T108" fmla="*/ 78 w 197"/>
              <a:gd name="T109" fmla="*/ 33 h 159"/>
              <a:gd name="T110" fmla="*/ 82 w 197"/>
              <a:gd name="T111"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7" h="159">
                <a:moveTo>
                  <a:pt x="195" y="134"/>
                </a:moveTo>
                <a:cubicBezTo>
                  <a:pt x="184" y="134"/>
                  <a:pt x="184" y="134"/>
                  <a:pt x="184" y="134"/>
                </a:cubicBezTo>
                <a:cubicBezTo>
                  <a:pt x="184" y="45"/>
                  <a:pt x="184" y="45"/>
                  <a:pt x="184" y="45"/>
                </a:cubicBezTo>
                <a:cubicBezTo>
                  <a:pt x="184" y="42"/>
                  <a:pt x="182" y="40"/>
                  <a:pt x="178" y="40"/>
                </a:cubicBezTo>
                <a:cubicBezTo>
                  <a:pt x="134" y="40"/>
                  <a:pt x="134" y="40"/>
                  <a:pt x="134" y="40"/>
                </a:cubicBezTo>
                <a:cubicBezTo>
                  <a:pt x="134" y="38"/>
                  <a:pt x="134" y="37"/>
                  <a:pt x="134" y="35"/>
                </a:cubicBezTo>
                <a:cubicBezTo>
                  <a:pt x="134" y="16"/>
                  <a:pt x="118" y="0"/>
                  <a:pt x="99" y="0"/>
                </a:cubicBezTo>
                <a:cubicBezTo>
                  <a:pt x="79" y="0"/>
                  <a:pt x="63" y="16"/>
                  <a:pt x="63" y="35"/>
                </a:cubicBezTo>
                <a:cubicBezTo>
                  <a:pt x="63" y="37"/>
                  <a:pt x="63" y="38"/>
                  <a:pt x="64" y="40"/>
                </a:cubicBezTo>
                <a:cubicBezTo>
                  <a:pt x="19" y="40"/>
                  <a:pt x="19" y="40"/>
                  <a:pt x="19" y="40"/>
                </a:cubicBezTo>
                <a:cubicBezTo>
                  <a:pt x="15" y="40"/>
                  <a:pt x="13" y="42"/>
                  <a:pt x="13" y="45"/>
                </a:cubicBezTo>
                <a:cubicBezTo>
                  <a:pt x="13" y="134"/>
                  <a:pt x="13" y="134"/>
                  <a:pt x="13" y="134"/>
                </a:cubicBezTo>
                <a:cubicBezTo>
                  <a:pt x="2" y="134"/>
                  <a:pt x="2" y="134"/>
                  <a:pt x="2" y="134"/>
                </a:cubicBezTo>
                <a:cubicBezTo>
                  <a:pt x="1" y="134"/>
                  <a:pt x="0" y="135"/>
                  <a:pt x="0" y="136"/>
                </a:cubicBezTo>
                <a:cubicBezTo>
                  <a:pt x="0" y="147"/>
                  <a:pt x="0" y="147"/>
                  <a:pt x="0" y="147"/>
                </a:cubicBezTo>
                <a:cubicBezTo>
                  <a:pt x="0" y="150"/>
                  <a:pt x="1" y="153"/>
                  <a:pt x="4" y="155"/>
                </a:cubicBezTo>
                <a:cubicBezTo>
                  <a:pt x="6" y="158"/>
                  <a:pt x="9" y="159"/>
                  <a:pt x="12" y="159"/>
                </a:cubicBezTo>
                <a:cubicBezTo>
                  <a:pt x="185" y="159"/>
                  <a:pt x="185" y="159"/>
                  <a:pt x="185" y="159"/>
                </a:cubicBezTo>
                <a:cubicBezTo>
                  <a:pt x="188" y="159"/>
                  <a:pt x="191" y="158"/>
                  <a:pt x="193" y="155"/>
                </a:cubicBezTo>
                <a:cubicBezTo>
                  <a:pt x="196" y="153"/>
                  <a:pt x="197" y="150"/>
                  <a:pt x="197" y="147"/>
                </a:cubicBezTo>
                <a:cubicBezTo>
                  <a:pt x="197" y="136"/>
                  <a:pt x="197" y="136"/>
                  <a:pt x="197" y="136"/>
                </a:cubicBezTo>
                <a:cubicBezTo>
                  <a:pt x="197" y="135"/>
                  <a:pt x="196" y="134"/>
                  <a:pt x="195" y="134"/>
                </a:cubicBezTo>
                <a:close/>
                <a:moveTo>
                  <a:pt x="132" y="46"/>
                </a:moveTo>
                <a:cubicBezTo>
                  <a:pt x="132" y="46"/>
                  <a:pt x="132" y="46"/>
                  <a:pt x="132" y="45"/>
                </a:cubicBezTo>
                <a:cubicBezTo>
                  <a:pt x="132" y="45"/>
                  <a:pt x="133" y="44"/>
                  <a:pt x="133" y="43"/>
                </a:cubicBezTo>
                <a:cubicBezTo>
                  <a:pt x="178" y="43"/>
                  <a:pt x="178" y="43"/>
                  <a:pt x="178" y="43"/>
                </a:cubicBezTo>
                <a:cubicBezTo>
                  <a:pt x="180" y="43"/>
                  <a:pt x="181" y="44"/>
                  <a:pt x="181" y="45"/>
                </a:cubicBezTo>
                <a:cubicBezTo>
                  <a:pt x="181" y="134"/>
                  <a:pt x="181" y="134"/>
                  <a:pt x="181" y="134"/>
                </a:cubicBezTo>
                <a:cubicBezTo>
                  <a:pt x="170" y="134"/>
                  <a:pt x="170" y="134"/>
                  <a:pt x="170" y="134"/>
                </a:cubicBezTo>
                <a:cubicBezTo>
                  <a:pt x="170" y="56"/>
                  <a:pt x="170" y="56"/>
                  <a:pt x="170" y="56"/>
                </a:cubicBezTo>
                <a:cubicBezTo>
                  <a:pt x="170" y="55"/>
                  <a:pt x="169" y="54"/>
                  <a:pt x="168" y="54"/>
                </a:cubicBezTo>
                <a:cubicBezTo>
                  <a:pt x="128" y="54"/>
                  <a:pt x="128" y="54"/>
                  <a:pt x="128" y="54"/>
                </a:cubicBezTo>
                <a:cubicBezTo>
                  <a:pt x="128" y="54"/>
                  <a:pt x="128" y="54"/>
                  <a:pt x="128" y="54"/>
                </a:cubicBezTo>
                <a:cubicBezTo>
                  <a:pt x="129" y="53"/>
                  <a:pt x="129" y="53"/>
                  <a:pt x="129" y="53"/>
                </a:cubicBezTo>
                <a:cubicBezTo>
                  <a:pt x="130" y="52"/>
                  <a:pt x="130" y="51"/>
                  <a:pt x="130" y="50"/>
                </a:cubicBezTo>
                <a:cubicBezTo>
                  <a:pt x="130" y="50"/>
                  <a:pt x="131" y="49"/>
                  <a:pt x="131" y="49"/>
                </a:cubicBezTo>
                <a:cubicBezTo>
                  <a:pt x="131" y="48"/>
                  <a:pt x="132" y="47"/>
                  <a:pt x="132" y="46"/>
                </a:cubicBezTo>
                <a:close/>
                <a:moveTo>
                  <a:pt x="87" y="114"/>
                </a:moveTo>
                <a:cubicBezTo>
                  <a:pt x="97" y="128"/>
                  <a:pt x="97" y="128"/>
                  <a:pt x="97" y="128"/>
                </a:cubicBezTo>
                <a:cubicBezTo>
                  <a:pt x="97" y="144"/>
                  <a:pt x="97" y="144"/>
                  <a:pt x="97" y="144"/>
                </a:cubicBezTo>
                <a:cubicBezTo>
                  <a:pt x="79" y="144"/>
                  <a:pt x="79" y="144"/>
                  <a:pt x="79" y="144"/>
                </a:cubicBezTo>
                <a:cubicBezTo>
                  <a:pt x="79" y="136"/>
                  <a:pt x="79" y="136"/>
                  <a:pt x="79" y="136"/>
                </a:cubicBezTo>
                <a:cubicBezTo>
                  <a:pt x="79" y="135"/>
                  <a:pt x="78" y="134"/>
                  <a:pt x="77" y="134"/>
                </a:cubicBezTo>
                <a:cubicBezTo>
                  <a:pt x="31" y="134"/>
                  <a:pt x="31" y="134"/>
                  <a:pt x="31" y="134"/>
                </a:cubicBezTo>
                <a:cubicBezTo>
                  <a:pt x="31" y="58"/>
                  <a:pt x="31" y="58"/>
                  <a:pt x="31" y="58"/>
                </a:cubicBezTo>
                <a:cubicBezTo>
                  <a:pt x="71" y="58"/>
                  <a:pt x="71" y="58"/>
                  <a:pt x="71" y="58"/>
                </a:cubicBezTo>
                <a:cubicBezTo>
                  <a:pt x="71" y="58"/>
                  <a:pt x="71" y="58"/>
                  <a:pt x="71" y="58"/>
                </a:cubicBezTo>
                <a:cubicBezTo>
                  <a:pt x="72" y="59"/>
                  <a:pt x="73" y="60"/>
                  <a:pt x="74" y="62"/>
                </a:cubicBezTo>
                <a:cubicBezTo>
                  <a:pt x="74" y="62"/>
                  <a:pt x="74" y="62"/>
                  <a:pt x="74" y="62"/>
                </a:cubicBezTo>
                <a:cubicBezTo>
                  <a:pt x="75" y="63"/>
                  <a:pt x="76" y="64"/>
                  <a:pt x="77" y="65"/>
                </a:cubicBezTo>
                <a:cubicBezTo>
                  <a:pt x="77" y="65"/>
                  <a:pt x="77" y="65"/>
                  <a:pt x="77" y="66"/>
                </a:cubicBezTo>
                <a:cubicBezTo>
                  <a:pt x="78" y="67"/>
                  <a:pt x="79" y="68"/>
                  <a:pt x="80" y="69"/>
                </a:cubicBezTo>
                <a:cubicBezTo>
                  <a:pt x="81" y="69"/>
                  <a:pt x="81" y="69"/>
                  <a:pt x="81" y="69"/>
                </a:cubicBezTo>
                <a:cubicBezTo>
                  <a:pt x="82" y="70"/>
                  <a:pt x="83" y="71"/>
                  <a:pt x="84" y="72"/>
                </a:cubicBezTo>
                <a:cubicBezTo>
                  <a:pt x="84" y="72"/>
                  <a:pt x="84" y="72"/>
                  <a:pt x="84" y="72"/>
                </a:cubicBezTo>
                <a:cubicBezTo>
                  <a:pt x="84" y="72"/>
                  <a:pt x="84" y="72"/>
                  <a:pt x="84" y="72"/>
                </a:cubicBezTo>
                <a:cubicBezTo>
                  <a:pt x="84" y="72"/>
                  <a:pt x="83" y="72"/>
                  <a:pt x="83" y="72"/>
                </a:cubicBezTo>
                <a:cubicBezTo>
                  <a:pt x="83" y="73"/>
                  <a:pt x="82" y="73"/>
                  <a:pt x="82" y="73"/>
                </a:cubicBezTo>
                <a:cubicBezTo>
                  <a:pt x="81" y="74"/>
                  <a:pt x="81" y="74"/>
                  <a:pt x="81" y="74"/>
                </a:cubicBezTo>
                <a:cubicBezTo>
                  <a:pt x="80" y="74"/>
                  <a:pt x="80" y="74"/>
                  <a:pt x="80" y="75"/>
                </a:cubicBezTo>
                <a:cubicBezTo>
                  <a:pt x="79" y="75"/>
                  <a:pt x="79" y="75"/>
                  <a:pt x="79" y="75"/>
                </a:cubicBezTo>
                <a:cubicBezTo>
                  <a:pt x="79" y="76"/>
                  <a:pt x="78" y="76"/>
                  <a:pt x="78" y="76"/>
                </a:cubicBezTo>
                <a:cubicBezTo>
                  <a:pt x="78" y="76"/>
                  <a:pt x="78" y="77"/>
                  <a:pt x="77" y="77"/>
                </a:cubicBezTo>
                <a:cubicBezTo>
                  <a:pt x="77" y="77"/>
                  <a:pt x="77" y="78"/>
                  <a:pt x="77" y="78"/>
                </a:cubicBezTo>
                <a:cubicBezTo>
                  <a:pt x="76" y="78"/>
                  <a:pt x="76" y="78"/>
                  <a:pt x="76" y="79"/>
                </a:cubicBezTo>
                <a:cubicBezTo>
                  <a:pt x="76" y="79"/>
                  <a:pt x="76" y="79"/>
                  <a:pt x="76" y="80"/>
                </a:cubicBezTo>
                <a:cubicBezTo>
                  <a:pt x="76" y="80"/>
                  <a:pt x="75" y="80"/>
                  <a:pt x="75" y="80"/>
                </a:cubicBezTo>
                <a:cubicBezTo>
                  <a:pt x="75" y="81"/>
                  <a:pt x="75" y="81"/>
                  <a:pt x="75" y="82"/>
                </a:cubicBezTo>
                <a:cubicBezTo>
                  <a:pt x="75" y="82"/>
                  <a:pt x="75" y="82"/>
                  <a:pt x="75" y="82"/>
                </a:cubicBezTo>
                <a:cubicBezTo>
                  <a:pt x="75" y="83"/>
                  <a:pt x="75" y="83"/>
                  <a:pt x="75" y="84"/>
                </a:cubicBezTo>
                <a:cubicBezTo>
                  <a:pt x="75" y="85"/>
                  <a:pt x="75" y="85"/>
                  <a:pt x="75" y="86"/>
                </a:cubicBezTo>
                <a:cubicBezTo>
                  <a:pt x="75" y="86"/>
                  <a:pt x="75" y="86"/>
                  <a:pt x="75" y="86"/>
                </a:cubicBezTo>
                <a:cubicBezTo>
                  <a:pt x="75" y="86"/>
                  <a:pt x="75" y="87"/>
                  <a:pt x="75" y="87"/>
                </a:cubicBezTo>
                <a:cubicBezTo>
                  <a:pt x="75" y="87"/>
                  <a:pt x="75" y="87"/>
                  <a:pt x="75" y="88"/>
                </a:cubicBezTo>
                <a:cubicBezTo>
                  <a:pt x="75" y="88"/>
                  <a:pt x="75" y="88"/>
                  <a:pt x="76" y="88"/>
                </a:cubicBezTo>
                <a:cubicBezTo>
                  <a:pt x="76" y="89"/>
                  <a:pt x="76" y="89"/>
                  <a:pt x="76" y="89"/>
                </a:cubicBezTo>
                <a:cubicBezTo>
                  <a:pt x="76" y="89"/>
                  <a:pt x="76" y="90"/>
                  <a:pt x="76" y="90"/>
                </a:cubicBezTo>
                <a:cubicBezTo>
                  <a:pt x="76" y="90"/>
                  <a:pt x="77" y="90"/>
                  <a:pt x="77" y="90"/>
                </a:cubicBezTo>
                <a:cubicBezTo>
                  <a:pt x="77" y="91"/>
                  <a:pt x="77" y="91"/>
                  <a:pt x="77" y="91"/>
                </a:cubicBezTo>
                <a:cubicBezTo>
                  <a:pt x="77" y="91"/>
                  <a:pt x="78" y="91"/>
                  <a:pt x="78" y="92"/>
                </a:cubicBezTo>
                <a:cubicBezTo>
                  <a:pt x="78" y="92"/>
                  <a:pt x="78" y="92"/>
                  <a:pt x="78" y="92"/>
                </a:cubicBezTo>
                <a:cubicBezTo>
                  <a:pt x="79" y="93"/>
                  <a:pt x="79" y="93"/>
                  <a:pt x="79" y="93"/>
                </a:cubicBezTo>
                <a:cubicBezTo>
                  <a:pt x="79" y="93"/>
                  <a:pt x="80" y="93"/>
                  <a:pt x="80" y="93"/>
                </a:cubicBezTo>
                <a:cubicBezTo>
                  <a:pt x="80" y="94"/>
                  <a:pt x="80" y="94"/>
                  <a:pt x="80" y="94"/>
                </a:cubicBezTo>
                <a:cubicBezTo>
                  <a:pt x="81" y="94"/>
                  <a:pt x="81" y="94"/>
                  <a:pt x="81" y="95"/>
                </a:cubicBezTo>
                <a:cubicBezTo>
                  <a:pt x="81" y="95"/>
                  <a:pt x="82" y="95"/>
                  <a:pt x="82" y="95"/>
                </a:cubicBezTo>
                <a:cubicBezTo>
                  <a:pt x="82" y="95"/>
                  <a:pt x="83" y="95"/>
                  <a:pt x="83" y="95"/>
                </a:cubicBezTo>
                <a:cubicBezTo>
                  <a:pt x="83" y="96"/>
                  <a:pt x="83" y="96"/>
                  <a:pt x="84" y="96"/>
                </a:cubicBezTo>
                <a:cubicBezTo>
                  <a:pt x="84" y="96"/>
                  <a:pt x="84" y="96"/>
                  <a:pt x="85" y="96"/>
                </a:cubicBezTo>
                <a:cubicBezTo>
                  <a:pt x="85" y="96"/>
                  <a:pt x="85" y="97"/>
                  <a:pt x="86" y="97"/>
                </a:cubicBezTo>
                <a:cubicBezTo>
                  <a:pt x="86" y="97"/>
                  <a:pt x="86" y="97"/>
                  <a:pt x="87" y="97"/>
                </a:cubicBezTo>
                <a:cubicBezTo>
                  <a:pt x="87" y="97"/>
                  <a:pt x="87" y="97"/>
                  <a:pt x="88" y="97"/>
                </a:cubicBezTo>
                <a:cubicBezTo>
                  <a:pt x="88" y="98"/>
                  <a:pt x="88" y="98"/>
                  <a:pt x="89" y="98"/>
                </a:cubicBezTo>
                <a:cubicBezTo>
                  <a:pt x="89" y="98"/>
                  <a:pt x="89" y="98"/>
                  <a:pt x="90" y="98"/>
                </a:cubicBezTo>
                <a:cubicBezTo>
                  <a:pt x="90" y="98"/>
                  <a:pt x="90" y="98"/>
                  <a:pt x="91" y="98"/>
                </a:cubicBezTo>
                <a:cubicBezTo>
                  <a:pt x="91" y="98"/>
                  <a:pt x="91" y="98"/>
                  <a:pt x="92" y="98"/>
                </a:cubicBezTo>
                <a:cubicBezTo>
                  <a:pt x="92" y="99"/>
                  <a:pt x="93" y="99"/>
                  <a:pt x="93" y="99"/>
                </a:cubicBezTo>
                <a:cubicBezTo>
                  <a:pt x="93" y="99"/>
                  <a:pt x="94" y="99"/>
                  <a:pt x="94" y="99"/>
                </a:cubicBezTo>
                <a:cubicBezTo>
                  <a:pt x="94" y="99"/>
                  <a:pt x="95" y="99"/>
                  <a:pt x="95" y="99"/>
                </a:cubicBezTo>
                <a:cubicBezTo>
                  <a:pt x="96" y="99"/>
                  <a:pt x="96" y="99"/>
                  <a:pt x="96" y="99"/>
                </a:cubicBezTo>
                <a:cubicBezTo>
                  <a:pt x="97" y="99"/>
                  <a:pt x="97" y="99"/>
                  <a:pt x="97" y="99"/>
                </a:cubicBezTo>
                <a:cubicBezTo>
                  <a:pt x="97" y="122"/>
                  <a:pt x="97" y="122"/>
                  <a:pt x="97" y="122"/>
                </a:cubicBezTo>
                <a:cubicBezTo>
                  <a:pt x="90" y="112"/>
                  <a:pt x="90" y="112"/>
                  <a:pt x="90" y="112"/>
                </a:cubicBezTo>
                <a:cubicBezTo>
                  <a:pt x="89" y="112"/>
                  <a:pt x="88" y="111"/>
                  <a:pt x="87" y="112"/>
                </a:cubicBezTo>
                <a:cubicBezTo>
                  <a:pt x="87" y="113"/>
                  <a:pt x="87" y="114"/>
                  <a:pt x="87" y="114"/>
                </a:cubicBezTo>
                <a:close/>
                <a:moveTo>
                  <a:pt x="78" y="84"/>
                </a:moveTo>
                <a:cubicBezTo>
                  <a:pt x="78" y="84"/>
                  <a:pt x="78" y="83"/>
                  <a:pt x="78" y="83"/>
                </a:cubicBezTo>
                <a:cubicBezTo>
                  <a:pt x="78" y="83"/>
                  <a:pt x="78" y="82"/>
                  <a:pt x="78" y="82"/>
                </a:cubicBezTo>
                <a:cubicBezTo>
                  <a:pt x="78" y="82"/>
                  <a:pt x="79" y="82"/>
                  <a:pt x="79" y="81"/>
                </a:cubicBezTo>
                <a:cubicBezTo>
                  <a:pt x="79" y="81"/>
                  <a:pt x="79" y="81"/>
                  <a:pt x="79" y="81"/>
                </a:cubicBezTo>
                <a:cubicBezTo>
                  <a:pt x="79" y="81"/>
                  <a:pt x="79" y="80"/>
                  <a:pt x="79" y="80"/>
                </a:cubicBezTo>
                <a:cubicBezTo>
                  <a:pt x="80" y="80"/>
                  <a:pt x="80" y="80"/>
                  <a:pt x="80" y="79"/>
                </a:cubicBezTo>
                <a:cubicBezTo>
                  <a:pt x="80" y="79"/>
                  <a:pt x="80" y="79"/>
                  <a:pt x="80" y="79"/>
                </a:cubicBezTo>
                <a:cubicBezTo>
                  <a:pt x="81" y="79"/>
                  <a:pt x="81" y="78"/>
                  <a:pt x="81" y="78"/>
                </a:cubicBezTo>
                <a:cubicBezTo>
                  <a:pt x="81" y="78"/>
                  <a:pt x="82" y="78"/>
                  <a:pt x="82" y="78"/>
                </a:cubicBezTo>
                <a:cubicBezTo>
                  <a:pt x="82" y="77"/>
                  <a:pt x="82" y="77"/>
                  <a:pt x="82" y="77"/>
                </a:cubicBezTo>
                <a:cubicBezTo>
                  <a:pt x="83" y="77"/>
                  <a:pt x="83" y="77"/>
                  <a:pt x="83" y="76"/>
                </a:cubicBezTo>
                <a:cubicBezTo>
                  <a:pt x="84" y="76"/>
                  <a:pt x="84" y="76"/>
                  <a:pt x="84" y="76"/>
                </a:cubicBezTo>
                <a:cubicBezTo>
                  <a:pt x="84" y="76"/>
                  <a:pt x="85" y="76"/>
                  <a:pt x="85" y="75"/>
                </a:cubicBezTo>
                <a:cubicBezTo>
                  <a:pt x="85" y="75"/>
                  <a:pt x="86" y="75"/>
                  <a:pt x="86" y="75"/>
                </a:cubicBezTo>
                <a:cubicBezTo>
                  <a:pt x="86" y="75"/>
                  <a:pt x="86" y="75"/>
                  <a:pt x="87" y="75"/>
                </a:cubicBezTo>
                <a:cubicBezTo>
                  <a:pt x="87" y="75"/>
                  <a:pt x="87" y="75"/>
                  <a:pt x="87" y="75"/>
                </a:cubicBezTo>
                <a:cubicBezTo>
                  <a:pt x="88" y="76"/>
                  <a:pt x="88" y="76"/>
                  <a:pt x="88" y="76"/>
                </a:cubicBezTo>
                <a:cubicBezTo>
                  <a:pt x="89" y="77"/>
                  <a:pt x="91" y="79"/>
                  <a:pt x="92" y="80"/>
                </a:cubicBezTo>
                <a:cubicBezTo>
                  <a:pt x="94" y="82"/>
                  <a:pt x="95" y="83"/>
                  <a:pt x="97" y="85"/>
                </a:cubicBezTo>
                <a:cubicBezTo>
                  <a:pt x="97" y="86"/>
                  <a:pt x="98" y="86"/>
                  <a:pt x="98" y="86"/>
                </a:cubicBezTo>
                <a:cubicBezTo>
                  <a:pt x="98" y="86"/>
                  <a:pt x="98" y="86"/>
                  <a:pt x="98" y="86"/>
                </a:cubicBezTo>
                <a:cubicBezTo>
                  <a:pt x="99" y="86"/>
                  <a:pt x="99" y="86"/>
                  <a:pt x="100" y="85"/>
                </a:cubicBezTo>
                <a:cubicBezTo>
                  <a:pt x="101" y="84"/>
                  <a:pt x="102" y="82"/>
                  <a:pt x="104" y="81"/>
                </a:cubicBezTo>
                <a:cubicBezTo>
                  <a:pt x="105" y="80"/>
                  <a:pt x="107" y="78"/>
                  <a:pt x="108" y="77"/>
                </a:cubicBezTo>
                <a:cubicBezTo>
                  <a:pt x="110" y="75"/>
                  <a:pt x="110" y="75"/>
                  <a:pt x="110" y="75"/>
                </a:cubicBezTo>
                <a:cubicBezTo>
                  <a:pt x="111" y="75"/>
                  <a:pt x="111" y="75"/>
                  <a:pt x="111" y="75"/>
                </a:cubicBezTo>
                <a:cubicBezTo>
                  <a:pt x="111" y="75"/>
                  <a:pt x="112" y="75"/>
                  <a:pt x="112" y="75"/>
                </a:cubicBezTo>
                <a:cubicBezTo>
                  <a:pt x="112" y="76"/>
                  <a:pt x="113" y="76"/>
                  <a:pt x="113" y="76"/>
                </a:cubicBezTo>
                <a:cubicBezTo>
                  <a:pt x="113" y="76"/>
                  <a:pt x="113" y="76"/>
                  <a:pt x="114" y="76"/>
                </a:cubicBezTo>
                <a:cubicBezTo>
                  <a:pt x="114" y="77"/>
                  <a:pt x="114" y="77"/>
                  <a:pt x="115" y="77"/>
                </a:cubicBezTo>
                <a:cubicBezTo>
                  <a:pt x="115" y="77"/>
                  <a:pt x="115" y="77"/>
                  <a:pt x="115" y="77"/>
                </a:cubicBezTo>
                <a:cubicBezTo>
                  <a:pt x="116" y="78"/>
                  <a:pt x="116" y="78"/>
                  <a:pt x="116" y="78"/>
                </a:cubicBezTo>
                <a:cubicBezTo>
                  <a:pt x="116" y="78"/>
                  <a:pt x="116" y="78"/>
                  <a:pt x="117" y="79"/>
                </a:cubicBezTo>
                <a:cubicBezTo>
                  <a:pt x="117" y="79"/>
                  <a:pt x="117" y="79"/>
                  <a:pt x="117" y="79"/>
                </a:cubicBezTo>
                <a:cubicBezTo>
                  <a:pt x="117" y="80"/>
                  <a:pt x="117" y="80"/>
                  <a:pt x="118" y="80"/>
                </a:cubicBezTo>
                <a:cubicBezTo>
                  <a:pt x="118" y="80"/>
                  <a:pt x="118" y="80"/>
                  <a:pt x="118" y="81"/>
                </a:cubicBezTo>
                <a:cubicBezTo>
                  <a:pt x="118" y="81"/>
                  <a:pt x="118" y="81"/>
                  <a:pt x="118" y="81"/>
                </a:cubicBezTo>
                <a:cubicBezTo>
                  <a:pt x="119" y="82"/>
                  <a:pt x="119" y="82"/>
                  <a:pt x="119" y="82"/>
                </a:cubicBezTo>
                <a:cubicBezTo>
                  <a:pt x="119" y="82"/>
                  <a:pt x="119" y="82"/>
                  <a:pt x="119" y="83"/>
                </a:cubicBezTo>
                <a:cubicBezTo>
                  <a:pt x="119" y="83"/>
                  <a:pt x="119" y="84"/>
                  <a:pt x="119" y="84"/>
                </a:cubicBezTo>
                <a:cubicBezTo>
                  <a:pt x="119" y="90"/>
                  <a:pt x="111" y="95"/>
                  <a:pt x="100" y="96"/>
                </a:cubicBezTo>
                <a:cubicBezTo>
                  <a:pt x="100" y="90"/>
                  <a:pt x="100" y="90"/>
                  <a:pt x="100" y="90"/>
                </a:cubicBezTo>
                <a:cubicBezTo>
                  <a:pt x="100" y="89"/>
                  <a:pt x="99" y="88"/>
                  <a:pt x="99" y="88"/>
                </a:cubicBezTo>
                <a:cubicBezTo>
                  <a:pt x="98" y="88"/>
                  <a:pt x="97" y="89"/>
                  <a:pt x="97" y="90"/>
                </a:cubicBezTo>
                <a:cubicBezTo>
                  <a:pt x="97" y="96"/>
                  <a:pt x="97" y="96"/>
                  <a:pt x="97" y="96"/>
                </a:cubicBezTo>
                <a:cubicBezTo>
                  <a:pt x="86" y="95"/>
                  <a:pt x="78" y="90"/>
                  <a:pt x="78" y="84"/>
                </a:cubicBezTo>
                <a:close/>
                <a:moveTo>
                  <a:pt x="100" y="128"/>
                </a:moveTo>
                <a:cubicBezTo>
                  <a:pt x="101" y="128"/>
                  <a:pt x="101" y="128"/>
                  <a:pt x="101" y="128"/>
                </a:cubicBezTo>
                <a:cubicBezTo>
                  <a:pt x="101" y="128"/>
                  <a:pt x="101" y="128"/>
                  <a:pt x="101" y="128"/>
                </a:cubicBezTo>
                <a:cubicBezTo>
                  <a:pt x="110" y="114"/>
                  <a:pt x="110" y="114"/>
                  <a:pt x="110" y="114"/>
                </a:cubicBezTo>
                <a:cubicBezTo>
                  <a:pt x="111" y="114"/>
                  <a:pt x="110" y="113"/>
                  <a:pt x="110" y="112"/>
                </a:cubicBezTo>
                <a:cubicBezTo>
                  <a:pt x="109" y="111"/>
                  <a:pt x="108" y="112"/>
                  <a:pt x="107" y="112"/>
                </a:cubicBezTo>
                <a:cubicBezTo>
                  <a:pt x="100" y="122"/>
                  <a:pt x="100" y="122"/>
                  <a:pt x="100" y="122"/>
                </a:cubicBezTo>
                <a:cubicBezTo>
                  <a:pt x="100" y="99"/>
                  <a:pt x="100" y="99"/>
                  <a:pt x="100" y="99"/>
                </a:cubicBezTo>
                <a:cubicBezTo>
                  <a:pt x="100" y="99"/>
                  <a:pt x="101" y="99"/>
                  <a:pt x="101" y="99"/>
                </a:cubicBezTo>
                <a:cubicBezTo>
                  <a:pt x="101" y="99"/>
                  <a:pt x="101" y="99"/>
                  <a:pt x="102" y="99"/>
                </a:cubicBezTo>
                <a:cubicBezTo>
                  <a:pt x="102" y="99"/>
                  <a:pt x="103" y="99"/>
                  <a:pt x="103" y="99"/>
                </a:cubicBezTo>
                <a:cubicBezTo>
                  <a:pt x="103" y="99"/>
                  <a:pt x="104" y="99"/>
                  <a:pt x="104" y="99"/>
                </a:cubicBezTo>
                <a:cubicBezTo>
                  <a:pt x="105" y="99"/>
                  <a:pt x="105" y="99"/>
                  <a:pt x="105" y="98"/>
                </a:cubicBezTo>
                <a:cubicBezTo>
                  <a:pt x="106" y="98"/>
                  <a:pt x="106" y="98"/>
                  <a:pt x="106" y="98"/>
                </a:cubicBezTo>
                <a:cubicBezTo>
                  <a:pt x="107" y="98"/>
                  <a:pt x="107" y="98"/>
                  <a:pt x="107" y="98"/>
                </a:cubicBezTo>
                <a:cubicBezTo>
                  <a:pt x="108" y="98"/>
                  <a:pt x="108" y="98"/>
                  <a:pt x="108" y="98"/>
                </a:cubicBezTo>
                <a:cubicBezTo>
                  <a:pt x="109" y="98"/>
                  <a:pt x="109" y="98"/>
                  <a:pt x="110" y="97"/>
                </a:cubicBezTo>
                <a:cubicBezTo>
                  <a:pt x="110" y="97"/>
                  <a:pt x="110" y="97"/>
                  <a:pt x="111" y="97"/>
                </a:cubicBezTo>
                <a:cubicBezTo>
                  <a:pt x="111" y="97"/>
                  <a:pt x="111" y="97"/>
                  <a:pt x="112" y="97"/>
                </a:cubicBezTo>
                <a:cubicBezTo>
                  <a:pt x="112" y="97"/>
                  <a:pt x="112" y="96"/>
                  <a:pt x="112" y="96"/>
                </a:cubicBezTo>
                <a:cubicBezTo>
                  <a:pt x="113" y="96"/>
                  <a:pt x="113" y="96"/>
                  <a:pt x="113" y="96"/>
                </a:cubicBezTo>
                <a:cubicBezTo>
                  <a:pt x="114" y="96"/>
                  <a:pt x="114" y="96"/>
                  <a:pt x="114" y="95"/>
                </a:cubicBezTo>
                <a:cubicBezTo>
                  <a:pt x="115" y="95"/>
                  <a:pt x="115" y="95"/>
                  <a:pt x="115" y="95"/>
                </a:cubicBezTo>
                <a:cubicBezTo>
                  <a:pt x="115" y="95"/>
                  <a:pt x="116" y="95"/>
                  <a:pt x="116" y="95"/>
                </a:cubicBezTo>
                <a:cubicBezTo>
                  <a:pt x="116" y="94"/>
                  <a:pt x="116" y="94"/>
                  <a:pt x="117" y="94"/>
                </a:cubicBezTo>
                <a:cubicBezTo>
                  <a:pt x="117" y="94"/>
                  <a:pt x="117" y="94"/>
                  <a:pt x="117" y="93"/>
                </a:cubicBezTo>
                <a:cubicBezTo>
                  <a:pt x="118" y="93"/>
                  <a:pt x="118" y="93"/>
                  <a:pt x="118" y="93"/>
                </a:cubicBezTo>
                <a:cubicBezTo>
                  <a:pt x="118" y="93"/>
                  <a:pt x="118" y="93"/>
                  <a:pt x="119" y="92"/>
                </a:cubicBezTo>
                <a:cubicBezTo>
                  <a:pt x="119" y="92"/>
                  <a:pt x="119" y="92"/>
                  <a:pt x="119" y="92"/>
                </a:cubicBezTo>
                <a:cubicBezTo>
                  <a:pt x="119" y="91"/>
                  <a:pt x="120" y="91"/>
                  <a:pt x="120" y="91"/>
                </a:cubicBezTo>
                <a:cubicBezTo>
                  <a:pt x="120" y="91"/>
                  <a:pt x="120" y="91"/>
                  <a:pt x="120" y="90"/>
                </a:cubicBezTo>
                <a:cubicBezTo>
                  <a:pt x="120" y="90"/>
                  <a:pt x="121" y="90"/>
                  <a:pt x="121" y="90"/>
                </a:cubicBezTo>
                <a:cubicBezTo>
                  <a:pt x="121" y="90"/>
                  <a:pt x="121" y="89"/>
                  <a:pt x="121" y="89"/>
                </a:cubicBezTo>
                <a:cubicBezTo>
                  <a:pt x="121" y="89"/>
                  <a:pt x="121" y="89"/>
                  <a:pt x="121" y="88"/>
                </a:cubicBezTo>
                <a:cubicBezTo>
                  <a:pt x="122" y="88"/>
                  <a:pt x="122" y="88"/>
                  <a:pt x="122" y="88"/>
                </a:cubicBezTo>
                <a:cubicBezTo>
                  <a:pt x="122" y="87"/>
                  <a:pt x="122" y="87"/>
                  <a:pt x="122" y="87"/>
                </a:cubicBezTo>
                <a:cubicBezTo>
                  <a:pt x="122" y="87"/>
                  <a:pt x="122" y="86"/>
                  <a:pt x="122" y="86"/>
                </a:cubicBezTo>
                <a:cubicBezTo>
                  <a:pt x="122" y="86"/>
                  <a:pt x="122" y="86"/>
                  <a:pt x="122" y="86"/>
                </a:cubicBezTo>
                <a:cubicBezTo>
                  <a:pt x="122" y="85"/>
                  <a:pt x="123" y="85"/>
                  <a:pt x="123" y="84"/>
                </a:cubicBezTo>
                <a:cubicBezTo>
                  <a:pt x="123" y="83"/>
                  <a:pt x="122" y="83"/>
                  <a:pt x="122" y="82"/>
                </a:cubicBezTo>
                <a:cubicBezTo>
                  <a:pt x="122" y="82"/>
                  <a:pt x="122" y="82"/>
                  <a:pt x="122" y="82"/>
                </a:cubicBezTo>
                <a:cubicBezTo>
                  <a:pt x="122" y="81"/>
                  <a:pt x="122" y="81"/>
                  <a:pt x="122" y="80"/>
                </a:cubicBezTo>
                <a:cubicBezTo>
                  <a:pt x="122" y="80"/>
                  <a:pt x="122" y="80"/>
                  <a:pt x="121" y="80"/>
                </a:cubicBezTo>
                <a:cubicBezTo>
                  <a:pt x="121" y="79"/>
                  <a:pt x="121" y="79"/>
                  <a:pt x="121" y="79"/>
                </a:cubicBezTo>
                <a:cubicBezTo>
                  <a:pt x="121" y="78"/>
                  <a:pt x="121" y="78"/>
                  <a:pt x="120" y="78"/>
                </a:cubicBezTo>
                <a:cubicBezTo>
                  <a:pt x="120" y="78"/>
                  <a:pt x="120" y="77"/>
                  <a:pt x="120" y="77"/>
                </a:cubicBezTo>
                <a:cubicBezTo>
                  <a:pt x="119" y="77"/>
                  <a:pt x="119" y="76"/>
                  <a:pt x="119" y="76"/>
                </a:cubicBezTo>
                <a:cubicBezTo>
                  <a:pt x="119" y="76"/>
                  <a:pt x="118" y="76"/>
                  <a:pt x="118" y="75"/>
                </a:cubicBezTo>
                <a:cubicBezTo>
                  <a:pt x="118" y="75"/>
                  <a:pt x="118" y="75"/>
                  <a:pt x="117" y="75"/>
                </a:cubicBezTo>
                <a:cubicBezTo>
                  <a:pt x="117" y="74"/>
                  <a:pt x="117" y="74"/>
                  <a:pt x="116" y="74"/>
                </a:cubicBezTo>
                <a:cubicBezTo>
                  <a:pt x="116" y="74"/>
                  <a:pt x="116" y="73"/>
                  <a:pt x="115" y="73"/>
                </a:cubicBezTo>
                <a:cubicBezTo>
                  <a:pt x="115" y="73"/>
                  <a:pt x="114" y="73"/>
                  <a:pt x="114" y="72"/>
                </a:cubicBezTo>
                <a:cubicBezTo>
                  <a:pt x="113" y="72"/>
                  <a:pt x="113" y="72"/>
                  <a:pt x="113" y="72"/>
                </a:cubicBezTo>
                <a:cubicBezTo>
                  <a:pt x="113" y="72"/>
                  <a:pt x="113" y="72"/>
                  <a:pt x="113" y="72"/>
                </a:cubicBezTo>
                <a:cubicBezTo>
                  <a:pt x="113" y="72"/>
                  <a:pt x="114" y="71"/>
                  <a:pt x="114" y="71"/>
                </a:cubicBezTo>
                <a:cubicBezTo>
                  <a:pt x="115" y="71"/>
                  <a:pt x="115" y="70"/>
                  <a:pt x="116" y="70"/>
                </a:cubicBezTo>
                <a:cubicBezTo>
                  <a:pt x="116" y="69"/>
                  <a:pt x="117" y="68"/>
                  <a:pt x="118" y="67"/>
                </a:cubicBezTo>
                <a:cubicBezTo>
                  <a:pt x="119" y="66"/>
                  <a:pt x="119" y="66"/>
                  <a:pt x="119" y="66"/>
                </a:cubicBezTo>
                <a:cubicBezTo>
                  <a:pt x="121" y="64"/>
                  <a:pt x="122" y="63"/>
                  <a:pt x="123" y="62"/>
                </a:cubicBezTo>
                <a:cubicBezTo>
                  <a:pt x="123" y="61"/>
                  <a:pt x="123" y="61"/>
                  <a:pt x="123" y="61"/>
                </a:cubicBezTo>
                <a:cubicBezTo>
                  <a:pt x="124" y="60"/>
                  <a:pt x="125" y="59"/>
                  <a:pt x="126" y="58"/>
                </a:cubicBezTo>
                <a:cubicBezTo>
                  <a:pt x="166" y="58"/>
                  <a:pt x="166" y="58"/>
                  <a:pt x="166" y="58"/>
                </a:cubicBezTo>
                <a:cubicBezTo>
                  <a:pt x="166" y="134"/>
                  <a:pt x="166" y="134"/>
                  <a:pt x="166" y="134"/>
                </a:cubicBezTo>
                <a:cubicBezTo>
                  <a:pt x="120" y="134"/>
                  <a:pt x="120" y="134"/>
                  <a:pt x="120" y="134"/>
                </a:cubicBezTo>
                <a:cubicBezTo>
                  <a:pt x="119" y="134"/>
                  <a:pt x="118" y="135"/>
                  <a:pt x="118" y="136"/>
                </a:cubicBezTo>
                <a:cubicBezTo>
                  <a:pt x="118" y="144"/>
                  <a:pt x="118" y="144"/>
                  <a:pt x="118" y="144"/>
                </a:cubicBezTo>
                <a:cubicBezTo>
                  <a:pt x="100" y="144"/>
                  <a:pt x="100" y="144"/>
                  <a:pt x="100" y="144"/>
                </a:cubicBezTo>
                <a:lnTo>
                  <a:pt x="100" y="128"/>
                </a:lnTo>
                <a:close/>
                <a:moveTo>
                  <a:pt x="99" y="3"/>
                </a:moveTo>
                <a:cubicBezTo>
                  <a:pt x="116" y="3"/>
                  <a:pt x="130" y="17"/>
                  <a:pt x="130" y="35"/>
                </a:cubicBezTo>
                <a:cubicBezTo>
                  <a:pt x="130" y="37"/>
                  <a:pt x="130" y="39"/>
                  <a:pt x="130" y="41"/>
                </a:cubicBezTo>
                <a:cubicBezTo>
                  <a:pt x="130" y="41"/>
                  <a:pt x="130" y="41"/>
                  <a:pt x="130" y="41"/>
                </a:cubicBezTo>
                <a:cubicBezTo>
                  <a:pt x="129" y="44"/>
                  <a:pt x="128" y="48"/>
                  <a:pt x="126" y="51"/>
                </a:cubicBezTo>
                <a:cubicBezTo>
                  <a:pt x="125" y="53"/>
                  <a:pt x="124" y="54"/>
                  <a:pt x="123" y="55"/>
                </a:cubicBezTo>
                <a:cubicBezTo>
                  <a:pt x="123" y="55"/>
                  <a:pt x="123" y="55"/>
                  <a:pt x="123" y="55"/>
                </a:cubicBezTo>
                <a:cubicBezTo>
                  <a:pt x="123" y="55"/>
                  <a:pt x="123" y="55"/>
                  <a:pt x="123" y="55"/>
                </a:cubicBezTo>
                <a:cubicBezTo>
                  <a:pt x="123" y="55"/>
                  <a:pt x="123" y="55"/>
                  <a:pt x="123" y="55"/>
                </a:cubicBezTo>
                <a:cubicBezTo>
                  <a:pt x="120" y="59"/>
                  <a:pt x="117" y="64"/>
                  <a:pt x="113" y="68"/>
                </a:cubicBezTo>
                <a:cubicBezTo>
                  <a:pt x="111" y="69"/>
                  <a:pt x="110" y="70"/>
                  <a:pt x="109" y="71"/>
                </a:cubicBezTo>
                <a:cubicBezTo>
                  <a:pt x="106" y="74"/>
                  <a:pt x="106" y="74"/>
                  <a:pt x="106" y="74"/>
                </a:cubicBezTo>
                <a:cubicBezTo>
                  <a:pt x="103" y="77"/>
                  <a:pt x="101" y="79"/>
                  <a:pt x="98" y="82"/>
                </a:cubicBezTo>
                <a:cubicBezTo>
                  <a:pt x="97" y="80"/>
                  <a:pt x="96" y="79"/>
                  <a:pt x="95" y="78"/>
                </a:cubicBezTo>
                <a:cubicBezTo>
                  <a:pt x="93" y="76"/>
                  <a:pt x="92" y="75"/>
                  <a:pt x="90" y="74"/>
                </a:cubicBezTo>
                <a:cubicBezTo>
                  <a:pt x="89" y="73"/>
                  <a:pt x="89" y="73"/>
                  <a:pt x="89" y="73"/>
                </a:cubicBezTo>
                <a:cubicBezTo>
                  <a:pt x="88" y="71"/>
                  <a:pt x="88" y="71"/>
                  <a:pt x="88" y="71"/>
                </a:cubicBezTo>
                <a:cubicBezTo>
                  <a:pt x="83" y="67"/>
                  <a:pt x="78" y="61"/>
                  <a:pt x="73" y="55"/>
                </a:cubicBezTo>
                <a:cubicBezTo>
                  <a:pt x="70" y="50"/>
                  <a:pt x="68" y="46"/>
                  <a:pt x="67" y="41"/>
                </a:cubicBezTo>
                <a:cubicBezTo>
                  <a:pt x="67" y="39"/>
                  <a:pt x="67" y="37"/>
                  <a:pt x="67" y="35"/>
                </a:cubicBezTo>
                <a:cubicBezTo>
                  <a:pt x="67" y="17"/>
                  <a:pt x="81" y="3"/>
                  <a:pt x="99" y="3"/>
                </a:cubicBezTo>
                <a:close/>
                <a:moveTo>
                  <a:pt x="16" y="45"/>
                </a:moveTo>
                <a:cubicBezTo>
                  <a:pt x="16" y="44"/>
                  <a:pt x="17" y="43"/>
                  <a:pt x="19" y="43"/>
                </a:cubicBezTo>
                <a:cubicBezTo>
                  <a:pt x="64" y="43"/>
                  <a:pt x="64" y="43"/>
                  <a:pt x="64" y="43"/>
                </a:cubicBezTo>
                <a:cubicBezTo>
                  <a:pt x="64" y="44"/>
                  <a:pt x="65" y="44"/>
                  <a:pt x="65" y="45"/>
                </a:cubicBezTo>
                <a:cubicBezTo>
                  <a:pt x="65" y="45"/>
                  <a:pt x="65" y="45"/>
                  <a:pt x="65" y="46"/>
                </a:cubicBezTo>
                <a:cubicBezTo>
                  <a:pt x="65" y="47"/>
                  <a:pt x="66" y="48"/>
                  <a:pt x="66" y="49"/>
                </a:cubicBezTo>
                <a:cubicBezTo>
                  <a:pt x="66" y="49"/>
                  <a:pt x="66" y="50"/>
                  <a:pt x="67" y="50"/>
                </a:cubicBezTo>
                <a:cubicBezTo>
                  <a:pt x="67" y="51"/>
                  <a:pt x="67" y="52"/>
                  <a:pt x="68" y="53"/>
                </a:cubicBezTo>
                <a:cubicBezTo>
                  <a:pt x="68" y="53"/>
                  <a:pt x="68" y="53"/>
                  <a:pt x="68" y="54"/>
                </a:cubicBezTo>
                <a:cubicBezTo>
                  <a:pt x="69" y="54"/>
                  <a:pt x="69" y="54"/>
                  <a:pt x="69" y="54"/>
                </a:cubicBezTo>
                <a:cubicBezTo>
                  <a:pt x="29" y="54"/>
                  <a:pt x="29" y="54"/>
                  <a:pt x="29" y="54"/>
                </a:cubicBezTo>
                <a:cubicBezTo>
                  <a:pt x="28" y="54"/>
                  <a:pt x="27" y="55"/>
                  <a:pt x="27" y="56"/>
                </a:cubicBezTo>
                <a:cubicBezTo>
                  <a:pt x="27" y="134"/>
                  <a:pt x="27" y="134"/>
                  <a:pt x="27" y="134"/>
                </a:cubicBezTo>
                <a:cubicBezTo>
                  <a:pt x="16" y="134"/>
                  <a:pt x="16" y="134"/>
                  <a:pt x="16" y="134"/>
                </a:cubicBezTo>
                <a:lnTo>
                  <a:pt x="16" y="45"/>
                </a:lnTo>
                <a:close/>
                <a:moveTo>
                  <a:pt x="194" y="147"/>
                </a:moveTo>
                <a:cubicBezTo>
                  <a:pt x="194" y="149"/>
                  <a:pt x="193" y="151"/>
                  <a:pt x="191" y="153"/>
                </a:cubicBezTo>
                <a:cubicBezTo>
                  <a:pt x="189" y="155"/>
                  <a:pt x="187" y="155"/>
                  <a:pt x="185" y="155"/>
                </a:cubicBezTo>
                <a:cubicBezTo>
                  <a:pt x="12" y="155"/>
                  <a:pt x="12" y="155"/>
                  <a:pt x="12" y="155"/>
                </a:cubicBezTo>
                <a:cubicBezTo>
                  <a:pt x="10" y="155"/>
                  <a:pt x="8" y="155"/>
                  <a:pt x="6" y="153"/>
                </a:cubicBezTo>
                <a:cubicBezTo>
                  <a:pt x="4" y="151"/>
                  <a:pt x="3" y="149"/>
                  <a:pt x="3" y="147"/>
                </a:cubicBezTo>
                <a:cubicBezTo>
                  <a:pt x="3" y="138"/>
                  <a:pt x="3" y="138"/>
                  <a:pt x="3" y="138"/>
                </a:cubicBezTo>
                <a:cubicBezTo>
                  <a:pt x="75" y="138"/>
                  <a:pt x="75" y="138"/>
                  <a:pt x="75" y="138"/>
                </a:cubicBezTo>
                <a:cubicBezTo>
                  <a:pt x="75" y="146"/>
                  <a:pt x="75" y="146"/>
                  <a:pt x="75" y="146"/>
                </a:cubicBezTo>
                <a:cubicBezTo>
                  <a:pt x="75" y="146"/>
                  <a:pt x="76" y="147"/>
                  <a:pt x="77" y="147"/>
                </a:cubicBezTo>
                <a:cubicBezTo>
                  <a:pt x="120" y="147"/>
                  <a:pt x="120" y="147"/>
                  <a:pt x="120" y="147"/>
                </a:cubicBezTo>
                <a:cubicBezTo>
                  <a:pt x="121" y="147"/>
                  <a:pt x="122" y="146"/>
                  <a:pt x="122" y="146"/>
                </a:cubicBezTo>
                <a:cubicBezTo>
                  <a:pt x="122" y="138"/>
                  <a:pt x="122" y="138"/>
                  <a:pt x="122" y="138"/>
                </a:cubicBezTo>
                <a:cubicBezTo>
                  <a:pt x="194" y="138"/>
                  <a:pt x="194" y="138"/>
                  <a:pt x="194" y="138"/>
                </a:cubicBezTo>
                <a:lnTo>
                  <a:pt x="194" y="147"/>
                </a:lnTo>
                <a:close/>
                <a:moveTo>
                  <a:pt x="99" y="54"/>
                </a:moveTo>
                <a:cubicBezTo>
                  <a:pt x="110" y="54"/>
                  <a:pt x="119" y="45"/>
                  <a:pt x="119" y="33"/>
                </a:cubicBezTo>
                <a:cubicBezTo>
                  <a:pt x="119" y="22"/>
                  <a:pt x="110" y="13"/>
                  <a:pt x="99" y="13"/>
                </a:cubicBezTo>
                <a:cubicBezTo>
                  <a:pt x="87" y="13"/>
                  <a:pt x="78" y="22"/>
                  <a:pt x="78" y="33"/>
                </a:cubicBezTo>
                <a:cubicBezTo>
                  <a:pt x="78" y="45"/>
                  <a:pt x="87" y="54"/>
                  <a:pt x="99" y="54"/>
                </a:cubicBezTo>
                <a:close/>
                <a:moveTo>
                  <a:pt x="99" y="16"/>
                </a:moveTo>
                <a:cubicBezTo>
                  <a:pt x="108" y="16"/>
                  <a:pt x="115" y="24"/>
                  <a:pt x="115" y="33"/>
                </a:cubicBezTo>
                <a:cubicBezTo>
                  <a:pt x="115" y="43"/>
                  <a:pt x="108" y="50"/>
                  <a:pt x="99" y="50"/>
                </a:cubicBezTo>
                <a:cubicBezTo>
                  <a:pt x="89" y="50"/>
                  <a:pt x="82" y="43"/>
                  <a:pt x="82" y="33"/>
                </a:cubicBezTo>
                <a:cubicBezTo>
                  <a:pt x="82" y="24"/>
                  <a:pt x="89" y="16"/>
                  <a:pt x="9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7" name="Oval 29"/>
          <p:cNvSpPr>
            <a:spLocks noChangeArrowheads="1"/>
          </p:cNvSpPr>
          <p:nvPr>
            <p:custDataLst>
              <p:tags r:id="rId14"/>
            </p:custDataLst>
          </p:nvPr>
        </p:nvSpPr>
        <p:spPr bwMode="auto">
          <a:xfrm>
            <a:off x="927378" y="4618961"/>
            <a:ext cx="802800" cy="802800"/>
          </a:xfrm>
          <a:prstGeom prst="ellipse">
            <a:avLst/>
          </a:prstGeom>
          <a:solidFill>
            <a:schemeClr val="accent1">
              <a:lumMod val="75000"/>
            </a:schemeClr>
          </a:solidFill>
          <a:ln>
            <a:noFill/>
          </a:ln>
        </p:spPr>
        <p:txBody>
          <a:bodyPr vert="horz" wrap="square" lIns="91440" tIns="45720" rIns="91440" bIns="45720" numCol="1" anchor="t" anchorCtr="0" compatLnSpc="1"/>
          <a:lstStyle/>
          <a:p>
            <a:endParaRPr lang="en-GB"/>
          </a:p>
        </p:txBody>
      </p:sp>
      <p:sp>
        <p:nvSpPr>
          <p:cNvPr id="59" name="Freeform 30"/>
          <p:cNvSpPr>
            <a:spLocks noEditPoints="1"/>
          </p:cNvSpPr>
          <p:nvPr>
            <p:custDataLst>
              <p:tags r:id="rId15"/>
            </p:custDataLst>
          </p:nvPr>
        </p:nvSpPr>
        <p:spPr bwMode="auto">
          <a:xfrm>
            <a:off x="1124228" y="4866611"/>
            <a:ext cx="410400" cy="334800"/>
          </a:xfrm>
          <a:custGeom>
            <a:avLst/>
            <a:gdLst>
              <a:gd name="T0" fmla="*/ 39 w 161"/>
              <a:gd name="T1" fmla="*/ 71 h 124"/>
              <a:gd name="T2" fmla="*/ 106 w 161"/>
              <a:gd name="T3" fmla="*/ 71 h 124"/>
              <a:gd name="T4" fmla="*/ 72 w 161"/>
              <a:gd name="T5" fmla="*/ 100 h 124"/>
              <a:gd name="T6" fmla="*/ 72 w 161"/>
              <a:gd name="T7" fmla="*/ 42 h 124"/>
              <a:gd name="T8" fmla="*/ 72 w 161"/>
              <a:gd name="T9" fmla="*/ 100 h 124"/>
              <a:gd name="T10" fmla="*/ 161 w 161"/>
              <a:gd name="T11" fmla="*/ 32 h 124"/>
              <a:gd name="T12" fmla="*/ 113 w 161"/>
              <a:gd name="T13" fmla="*/ 17 h 124"/>
              <a:gd name="T14" fmla="*/ 109 w 161"/>
              <a:gd name="T15" fmla="*/ 7 h 124"/>
              <a:gd name="T16" fmla="*/ 65 w 161"/>
              <a:gd name="T17" fmla="*/ 0 h 124"/>
              <a:gd name="T18" fmla="*/ 54 w 161"/>
              <a:gd name="T19" fmla="*/ 15 h 124"/>
              <a:gd name="T20" fmla="*/ 47 w 161"/>
              <a:gd name="T21" fmla="*/ 17 h 124"/>
              <a:gd name="T22" fmla="*/ 42 w 161"/>
              <a:gd name="T23" fmla="*/ 8 h 124"/>
              <a:gd name="T24" fmla="*/ 23 w 161"/>
              <a:gd name="T25" fmla="*/ 14 h 124"/>
              <a:gd name="T26" fmla="*/ 20 w 161"/>
              <a:gd name="T27" fmla="*/ 17 h 124"/>
              <a:gd name="T28" fmla="*/ 0 w 161"/>
              <a:gd name="T29" fmla="*/ 103 h 124"/>
              <a:gd name="T30" fmla="*/ 21 w 161"/>
              <a:gd name="T31" fmla="*/ 124 h 124"/>
              <a:gd name="T32" fmla="*/ 141 w 161"/>
              <a:gd name="T33" fmla="*/ 124 h 124"/>
              <a:gd name="T34" fmla="*/ 161 w 161"/>
              <a:gd name="T35" fmla="*/ 38 h 124"/>
              <a:gd name="T36" fmla="*/ 62 w 161"/>
              <a:gd name="T37" fmla="*/ 7 h 124"/>
              <a:gd name="T38" fmla="*/ 100 w 161"/>
              <a:gd name="T39" fmla="*/ 5 h 124"/>
              <a:gd name="T40" fmla="*/ 106 w 161"/>
              <a:gd name="T41" fmla="*/ 17 h 124"/>
              <a:gd name="T42" fmla="*/ 60 w 161"/>
              <a:gd name="T43" fmla="*/ 11 h 124"/>
              <a:gd name="T44" fmla="*/ 40 w 161"/>
              <a:gd name="T45" fmla="*/ 13 h 124"/>
              <a:gd name="T46" fmla="*/ 42 w 161"/>
              <a:gd name="T47" fmla="*/ 17 h 124"/>
              <a:gd name="T48" fmla="*/ 28 w 161"/>
              <a:gd name="T49" fmla="*/ 16 h 124"/>
              <a:gd name="T50" fmla="*/ 6 w 161"/>
              <a:gd name="T51" fmla="*/ 32 h 124"/>
              <a:gd name="T52" fmla="*/ 112 w 161"/>
              <a:gd name="T53" fmla="*/ 22 h 124"/>
              <a:gd name="T54" fmla="*/ 113 w 161"/>
              <a:gd name="T55" fmla="*/ 47 h 124"/>
              <a:gd name="T56" fmla="*/ 107 w 161"/>
              <a:gd name="T57" fmla="*/ 46 h 124"/>
              <a:gd name="T58" fmla="*/ 39 w 161"/>
              <a:gd name="T59" fmla="*/ 45 h 124"/>
              <a:gd name="T60" fmla="*/ 6 w 161"/>
              <a:gd name="T61" fmla="*/ 47 h 124"/>
              <a:gd name="T62" fmla="*/ 6 w 161"/>
              <a:gd name="T63" fmla="*/ 32 h 124"/>
              <a:gd name="T64" fmla="*/ 72 w 161"/>
              <a:gd name="T65" fmla="*/ 109 h 124"/>
              <a:gd name="T66" fmla="*/ 72 w 161"/>
              <a:gd name="T67" fmla="*/ 33 h 124"/>
              <a:gd name="T68" fmla="*/ 157 w 161"/>
              <a:gd name="T69" fmla="*/ 54 h 124"/>
              <a:gd name="T70" fmla="*/ 140 w 161"/>
              <a:gd name="T71" fmla="*/ 119 h 124"/>
              <a:gd name="T72" fmla="*/ 5 w 161"/>
              <a:gd name="T73" fmla="*/ 103 h 124"/>
              <a:gd name="T74" fmla="*/ 5 w 161"/>
              <a:gd name="T75" fmla="*/ 52 h 124"/>
              <a:gd name="T76" fmla="*/ 51 w 161"/>
              <a:gd name="T77" fmla="*/ 108 h 124"/>
              <a:gd name="T78" fmla="*/ 111 w 161"/>
              <a:gd name="T79" fmla="*/ 52 h 124"/>
              <a:gd name="T80" fmla="*/ 157 w 161"/>
              <a:gd name="T81" fmla="*/ 54 h 124"/>
              <a:gd name="T82" fmla="*/ 118 w 161"/>
              <a:gd name="T83" fmla="*/ 22 h 124"/>
              <a:gd name="T84" fmla="*/ 140 w 161"/>
              <a:gd name="T85" fmla="*/ 22 h 124"/>
              <a:gd name="T86" fmla="*/ 157 w 161"/>
              <a:gd name="T87" fmla="*/ 47 h 124"/>
              <a:gd name="T88" fmla="*/ 73 w 161"/>
              <a:gd name="T89" fmla="*/ 48 h 124"/>
              <a:gd name="T90" fmla="*/ 73 w 161"/>
              <a:gd name="T91" fmla="*/ 53 h 124"/>
              <a:gd name="T92" fmla="*/ 90 w 161"/>
              <a:gd name="T93" fmla="*/ 71 h 124"/>
              <a:gd name="T94" fmla="*/ 95 w 161"/>
              <a:gd name="T95" fmla="*/ 71 h 124"/>
              <a:gd name="T96" fmla="*/ 73 w 161"/>
              <a:gd name="T97" fmla="*/ 48 h 124"/>
              <a:gd name="T98" fmla="*/ 136 w 161"/>
              <a:gd name="T99" fmla="*/ 26 h 124"/>
              <a:gd name="T100" fmla="*/ 123 w 161"/>
              <a:gd name="T101" fmla="*/ 34 h 124"/>
              <a:gd name="T102" fmla="*/ 140 w 161"/>
              <a:gd name="T103" fmla="*/ 42 h 124"/>
              <a:gd name="T104" fmla="*/ 140 w 161"/>
              <a:gd name="T105" fmla="*/ 26 h 124"/>
              <a:gd name="T106" fmla="*/ 138 w 161"/>
              <a:gd name="T107" fmla="*/ 38 h 124"/>
              <a:gd name="T108" fmla="*/ 136 w 161"/>
              <a:gd name="T109" fmla="*/ 38 h 124"/>
              <a:gd name="T110" fmla="*/ 128 w 161"/>
              <a:gd name="T111" fmla="*/ 34 h 124"/>
              <a:gd name="T112" fmla="*/ 140 w 161"/>
              <a:gd name="T113" fmla="*/ 31 h 124"/>
              <a:gd name="T114" fmla="*/ 140 w 161"/>
              <a:gd name="T115"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124">
                <a:moveTo>
                  <a:pt x="73" y="37"/>
                </a:moveTo>
                <a:cubicBezTo>
                  <a:pt x="54" y="37"/>
                  <a:pt x="39" y="52"/>
                  <a:pt x="39" y="71"/>
                </a:cubicBezTo>
                <a:cubicBezTo>
                  <a:pt x="39" y="89"/>
                  <a:pt x="54" y="105"/>
                  <a:pt x="72" y="105"/>
                </a:cubicBezTo>
                <a:cubicBezTo>
                  <a:pt x="91" y="105"/>
                  <a:pt x="106" y="90"/>
                  <a:pt x="106" y="71"/>
                </a:cubicBezTo>
                <a:cubicBezTo>
                  <a:pt x="106" y="53"/>
                  <a:pt x="91" y="38"/>
                  <a:pt x="73" y="37"/>
                </a:cubicBezTo>
                <a:close/>
                <a:moveTo>
                  <a:pt x="72" y="100"/>
                </a:moveTo>
                <a:cubicBezTo>
                  <a:pt x="56" y="100"/>
                  <a:pt x="44" y="87"/>
                  <a:pt x="44" y="71"/>
                </a:cubicBezTo>
                <a:cubicBezTo>
                  <a:pt x="44" y="55"/>
                  <a:pt x="57" y="42"/>
                  <a:pt x="72" y="42"/>
                </a:cubicBezTo>
                <a:cubicBezTo>
                  <a:pt x="88" y="42"/>
                  <a:pt x="101" y="55"/>
                  <a:pt x="101" y="71"/>
                </a:cubicBezTo>
                <a:cubicBezTo>
                  <a:pt x="101" y="87"/>
                  <a:pt x="88" y="100"/>
                  <a:pt x="72" y="100"/>
                </a:cubicBezTo>
                <a:close/>
                <a:moveTo>
                  <a:pt x="161" y="38"/>
                </a:moveTo>
                <a:cubicBezTo>
                  <a:pt x="161" y="36"/>
                  <a:pt x="161" y="34"/>
                  <a:pt x="161" y="32"/>
                </a:cubicBezTo>
                <a:cubicBezTo>
                  <a:pt x="158" y="23"/>
                  <a:pt x="150" y="17"/>
                  <a:pt x="141" y="17"/>
                </a:cubicBezTo>
                <a:cubicBezTo>
                  <a:pt x="131" y="17"/>
                  <a:pt x="122" y="17"/>
                  <a:pt x="113" y="17"/>
                </a:cubicBezTo>
                <a:cubicBezTo>
                  <a:pt x="112" y="17"/>
                  <a:pt x="111" y="16"/>
                  <a:pt x="111" y="15"/>
                </a:cubicBezTo>
                <a:cubicBezTo>
                  <a:pt x="110" y="12"/>
                  <a:pt x="109" y="9"/>
                  <a:pt x="109" y="7"/>
                </a:cubicBezTo>
                <a:cubicBezTo>
                  <a:pt x="107" y="2"/>
                  <a:pt x="105" y="0"/>
                  <a:pt x="100" y="0"/>
                </a:cubicBezTo>
                <a:cubicBezTo>
                  <a:pt x="88" y="0"/>
                  <a:pt x="77" y="0"/>
                  <a:pt x="65" y="0"/>
                </a:cubicBezTo>
                <a:cubicBezTo>
                  <a:pt x="61" y="0"/>
                  <a:pt x="58" y="2"/>
                  <a:pt x="57" y="7"/>
                </a:cubicBezTo>
                <a:cubicBezTo>
                  <a:pt x="56" y="10"/>
                  <a:pt x="55" y="13"/>
                  <a:pt x="54" y="15"/>
                </a:cubicBezTo>
                <a:cubicBezTo>
                  <a:pt x="54" y="16"/>
                  <a:pt x="54" y="17"/>
                  <a:pt x="53" y="17"/>
                </a:cubicBezTo>
                <a:cubicBezTo>
                  <a:pt x="51" y="17"/>
                  <a:pt x="49" y="17"/>
                  <a:pt x="47" y="17"/>
                </a:cubicBezTo>
                <a:cubicBezTo>
                  <a:pt x="47" y="15"/>
                  <a:pt x="47" y="14"/>
                  <a:pt x="47" y="13"/>
                </a:cubicBezTo>
                <a:cubicBezTo>
                  <a:pt x="47" y="10"/>
                  <a:pt x="45" y="8"/>
                  <a:pt x="42" y="8"/>
                </a:cubicBezTo>
                <a:cubicBezTo>
                  <a:pt x="37" y="8"/>
                  <a:pt x="33" y="8"/>
                  <a:pt x="28" y="8"/>
                </a:cubicBezTo>
                <a:cubicBezTo>
                  <a:pt x="25" y="8"/>
                  <a:pt x="23" y="10"/>
                  <a:pt x="23" y="14"/>
                </a:cubicBezTo>
                <a:cubicBezTo>
                  <a:pt x="23" y="14"/>
                  <a:pt x="23" y="15"/>
                  <a:pt x="23" y="17"/>
                </a:cubicBezTo>
                <a:cubicBezTo>
                  <a:pt x="22" y="17"/>
                  <a:pt x="21" y="17"/>
                  <a:pt x="20" y="17"/>
                </a:cubicBezTo>
                <a:cubicBezTo>
                  <a:pt x="9" y="17"/>
                  <a:pt x="0" y="26"/>
                  <a:pt x="0" y="38"/>
                </a:cubicBezTo>
                <a:cubicBezTo>
                  <a:pt x="0" y="59"/>
                  <a:pt x="0" y="81"/>
                  <a:pt x="0" y="103"/>
                </a:cubicBezTo>
                <a:cubicBezTo>
                  <a:pt x="0" y="107"/>
                  <a:pt x="0" y="110"/>
                  <a:pt x="2" y="113"/>
                </a:cubicBezTo>
                <a:cubicBezTo>
                  <a:pt x="6" y="120"/>
                  <a:pt x="13" y="124"/>
                  <a:pt x="21" y="124"/>
                </a:cubicBezTo>
                <a:cubicBezTo>
                  <a:pt x="61" y="124"/>
                  <a:pt x="100" y="124"/>
                  <a:pt x="140" y="124"/>
                </a:cubicBezTo>
                <a:cubicBezTo>
                  <a:pt x="140" y="124"/>
                  <a:pt x="141" y="124"/>
                  <a:pt x="141" y="124"/>
                </a:cubicBezTo>
                <a:cubicBezTo>
                  <a:pt x="152" y="124"/>
                  <a:pt x="161" y="114"/>
                  <a:pt x="161" y="103"/>
                </a:cubicBezTo>
                <a:cubicBezTo>
                  <a:pt x="161" y="81"/>
                  <a:pt x="161" y="59"/>
                  <a:pt x="161" y="38"/>
                </a:cubicBezTo>
                <a:close/>
                <a:moveTo>
                  <a:pt x="60" y="11"/>
                </a:moveTo>
                <a:cubicBezTo>
                  <a:pt x="61" y="10"/>
                  <a:pt x="61" y="9"/>
                  <a:pt x="62" y="7"/>
                </a:cubicBezTo>
                <a:cubicBezTo>
                  <a:pt x="62" y="6"/>
                  <a:pt x="63" y="5"/>
                  <a:pt x="65" y="5"/>
                </a:cubicBezTo>
                <a:cubicBezTo>
                  <a:pt x="77" y="5"/>
                  <a:pt x="89" y="5"/>
                  <a:pt x="100" y="5"/>
                </a:cubicBezTo>
                <a:cubicBezTo>
                  <a:pt x="102" y="5"/>
                  <a:pt x="103" y="5"/>
                  <a:pt x="103" y="7"/>
                </a:cubicBezTo>
                <a:cubicBezTo>
                  <a:pt x="104" y="10"/>
                  <a:pt x="105" y="13"/>
                  <a:pt x="106" y="17"/>
                </a:cubicBezTo>
                <a:cubicBezTo>
                  <a:pt x="59" y="17"/>
                  <a:pt x="59" y="17"/>
                  <a:pt x="59" y="17"/>
                </a:cubicBezTo>
                <a:cubicBezTo>
                  <a:pt x="59" y="15"/>
                  <a:pt x="60" y="13"/>
                  <a:pt x="60" y="11"/>
                </a:cubicBezTo>
                <a:close/>
                <a:moveTo>
                  <a:pt x="31" y="13"/>
                </a:moveTo>
                <a:cubicBezTo>
                  <a:pt x="34" y="13"/>
                  <a:pt x="37" y="13"/>
                  <a:pt x="40" y="13"/>
                </a:cubicBezTo>
                <a:cubicBezTo>
                  <a:pt x="42" y="13"/>
                  <a:pt x="42" y="13"/>
                  <a:pt x="42" y="15"/>
                </a:cubicBezTo>
                <a:cubicBezTo>
                  <a:pt x="42" y="17"/>
                  <a:pt x="42" y="17"/>
                  <a:pt x="42" y="17"/>
                </a:cubicBezTo>
                <a:cubicBezTo>
                  <a:pt x="28" y="17"/>
                  <a:pt x="28" y="17"/>
                  <a:pt x="28" y="17"/>
                </a:cubicBezTo>
                <a:cubicBezTo>
                  <a:pt x="28" y="16"/>
                  <a:pt x="28" y="16"/>
                  <a:pt x="28" y="16"/>
                </a:cubicBezTo>
                <a:cubicBezTo>
                  <a:pt x="28" y="13"/>
                  <a:pt x="28" y="13"/>
                  <a:pt x="31" y="13"/>
                </a:cubicBezTo>
                <a:close/>
                <a:moveTo>
                  <a:pt x="6" y="32"/>
                </a:moveTo>
                <a:cubicBezTo>
                  <a:pt x="8" y="25"/>
                  <a:pt x="14" y="22"/>
                  <a:pt x="21" y="22"/>
                </a:cubicBezTo>
                <a:cubicBezTo>
                  <a:pt x="51" y="22"/>
                  <a:pt x="81" y="22"/>
                  <a:pt x="112" y="22"/>
                </a:cubicBezTo>
                <a:cubicBezTo>
                  <a:pt x="112" y="22"/>
                  <a:pt x="113" y="22"/>
                  <a:pt x="113" y="22"/>
                </a:cubicBezTo>
                <a:cubicBezTo>
                  <a:pt x="113" y="47"/>
                  <a:pt x="113" y="47"/>
                  <a:pt x="113" y="47"/>
                </a:cubicBezTo>
                <a:cubicBezTo>
                  <a:pt x="111" y="47"/>
                  <a:pt x="110" y="47"/>
                  <a:pt x="108" y="47"/>
                </a:cubicBezTo>
                <a:cubicBezTo>
                  <a:pt x="108" y="47"/>
                  <a:pt x="107" y="47"/>
                  <a:pt x="107" y="46"/>
                </a:cubicBezTo>
                <a:cubicBezTo>
                  <a:pt x="98" y="35"/>
                  <a:pt x="87" y="28"/>
                  <a:pt x="72" y="29"/>
                </a:cubicBezTo>
                <a:cubicBezTo>
                  <a:pt x="58" y="29"/>
                  <a:pt x="47" y="34"/>
                  <a:pt x="39" y="45"/>
                </a:cubicBezTo>
                <a:cubicBezTo>
                  <a:pt x="37" y="47"/>
                  <a:pt x="36" y="47"/>
                  <a:pt x="34" y="47"/>
                </a:cubicBezTo>
                <a:cubicBezTo>
                  <a:pt x="25" y="47"/>
                  <a:pt x="16" y="47"/>
                  <a:pt x="6" y="47"/>
                </a:cubicBezTo>
                <a:cubicBezTo>
                  <a:pt x="4" y="47"/>
                  <a:pt x="4" y="47"/>
                  <a:pt x="4" y="47"/>
                </a:cubicBezTo>
                <a:cubicBezTo>
                  <a:pt x="5" y="42"/>
                  <a:pt x="4" y="37"/>
                  <a:pt x="6" y="32"/>
                </a:cubicBezTo>
                <a:close/>
                <a:moveTo>
                  <a:pt x="110" y="71"/>
                </a:moveTo>
                <a:cubicBezTo>
                  <a:pt x="110" y="92"/>
                  <a:pt x="93" y="109"/>
                  <a:pt x="72" y="109"/>
                </a:cubicBezTo>
                <a:cubicBezTo>
                  <a:pt x="52" y="109"/>
                  <a:pt x="35" y="92"/>
                  <a:pt x="35" y="71"/>
                </a:cubicBezTo>
                <a:cubicBezTo>
                  <a:pt x="35" y="50"/>
                  <a:pt x="52" y="33"/>
                  <a:pt x="72" y="33"/>
                </a:cubicBezTo>
                <a:cubicBezTo>
                  <a:pt x="93" y="33"/>
                  <a:pt x="110" y="50"/>
                  <a:pt x="110" y="71"/>
                </a:cubicBezTo>
                <a:close/>
                <a:moveTo>
                  <a:pt x="157" y="54"/>
                </a:moveTo>
                <a:cubicBezTo>
                  <a:pt x="157" y="70"/>
                  <a:pt x="157" y="86"/>
                  <a:pt x="157" y="103"/>
                </a:cubicBezTo>
                <a:cubicBezTo>
                  <a:pt x="157" y="112"/>
                  <a:pt x="149" y="119"/>
                  <a:pt x="140" y="119"/>
                </a:cubicBezTo>
                <a:cubicBezTo>
                  <a:pt x="100" y="119"/>
                  <a:pt x="61" y="119"/>
                  <a:pt x="21" y="119"/>
                </a:cubicBezTo>
                <a:cubicBezTo>
                  <a:pt x="12" y="119"/>
                  <a:pt x="5" y="112"/>
                  <a:pt x="5" y="103"/>
                </a:cubicBezTo>
                <a:cubicBezTo>
                  <a:pt x="5" y="86"/>
                  <a:pt x="5" y="70"/>
                  <a:pt x="5" y="54"/>
                </a:cubicBezTo>
                <a:cubicBezTo>
                  <a:pt x="5" y="52"/>
                  <a:pt x="5" y="52"/>
                  <a:pt x="5" y="52"/>
                </a:cubicBezTo>
                <a:cubicBezTo>
                  <a:pt x="34" y="52"/>
                  <a:pt x="34" y="52"/>
                  <a:pt x="34" y="52"/>
                </a:cubicBezTo>
                <a:cubicBezTo>
                  <a:pt x="26" y="75"/>
                  <a:pt x="30" y="94"/>
                  <a:pt x="51" y="108"/>
                </a:cubicBezTo>
                <a:cubicBezTo>
                  <a:pt x="66" y="117"/>
                  <a:pt x="85" y="115"/>
                  <a:pt x="99" y="104"/>
                </a:cubicBezTo>
                <a:cubicBezTo>
                  <a:pt x="111" y="95"/>
                  <a:pt x="121" y="74"/>
                  <a:pt x="111" y="52"/>
                </a:cubicBezTo>
                <a:cubicBezTo>
                  <a:pt x="157" y="52"/>
                  <a:pt x="157" y="52"/>
                  <a:pt x="157" y="52"/>
                </a:cubicBezTo>
                <a:lnTo>
                  <a:pt x="157" y="54"/>
                </a:lnTo>
                <a:close/>
                <a:moveTo>
                  <a:pt x="118" y="47"/>
                </a:moveTo>
                <a:cubicBezTo>
                  <a:pt x="118" y="22"/>
                  <a:pt x="118" y="22"/>
                  <a:pt x="118" y="22"/>
                </a:cubicBezTo>
                <a:cubicBezTo>
                  <a:pt x="120" y="22"/>
                  <a:pt x="120" y="22"/>
                  <a:pt x="120" y="22"/>
                </a:cubicBezTo>
                <a:cubicBezTo>
                  <a:pt x="127" y="22"/>
                  <a:pt x="133" y="22"/>
                  <a:pt x="140" y="22"/>
                </a:cubicBezTo>
                <a:cubicBezTo>
                  <a:pt x="149" y="22"/>
                  <a:pt x="156" y="28"/>
                  <a:pt x="157" y="38"/>
                </a:cubicBezTo>
                <a:cubicBezTo>
                  <a:pt x="157" y="41"/>
                  <a:pt x="157" y="44"/>
                  <a:pt x="157" y="47"/>
                </a:cubicBezTo>
                <a:lnTo>
                  <a:pt x="118" y="47"/>
                </a:lnTo>
                <a:close/>
                <a:moveTo>
                  <a:pt x="73" y="48"/>
                </a:moveTo>
                <a:cubicBezTo>
                  <a:pt x="71" y="48"/>
                  <a:pt x="70" y="49"/>
                  <a:pt x="70" y="50"/>
                </a:cubicBezTo>
                <a:cubicBezTo>
                  <a:pt x="70" y="52"/>
                  <a:pt x="71" y="53"/>
                  <a:pt x="73" y="53"/>
                </a:cubicBezTo>
                <a:cubicBezTo>
                  <a:pt x="79" y="53"/>
                  <a:pt x="84" y="56"/>
                  <a:pt x="87" y="61"/>
                </a:cubicBezTo>
                <a:cubicBezTo>
                  <a:pt x="89" y="64"/>
                  <a:pt x="90" y="67"/>
                  <a:pt x="90" y="71"/>
                </a:cubicBezTo>
                <a:cubicBezTo>
                  <a:pt x="91" y="72"/>
                  <a:pt x="92" y="73"/>
                  <a:pt x="93" y="73"/>
                </a:cubicBezTo>
                <a:cubicBezTo>
                  <a:pt x="94" y="73"/>
                  <a:pt x="95" y="72"/>
                  <a:pt x="95" y="71"/>
                </a:cubicBezTo>
                <a:cubicBezTo>
                  <a:pt x="95" y="70"/>
                  <a:pt x="95" y="70"/>
                  <a:pt x="95" y="70"/>
                </a:cubicBezTo>
                <a:cubicBezTo>
                  <a:pt x="95" y="58"/>
                  <a:pt x="85" y="48"/>
                  <a:pt x="73" y="48"/>
                </a:cubicBezTo>
                <a:close/>
                <a:moveTo>
                  <a:pt x="140" y="26"/>
                </a:moveTo>
                <a:cubicBezTo>
                  <a:pt x="139" y="26"/>
                  <a:pt x="137" y="26"/>
                  <a:pt x="136" y="26"/>
                </a:cubicBezTo>
                <a:cubicBezTo>
                  <a:pt x="134" y="26"/>
                  <a:pt x="133" y="26"/>
                  <a:pt x="131" y="26"/>
                </a:cubicBezTo>
                <a:cubicBezTo>
                  <a:pt x="127" y="26"/>
                  <a:pt x="123" y="30"/>
                  <a:pt x="123" y="34"/>
                </a:cubicBezTo>
                <a:cubicBezTo>
                  <a:pt x="123" y="39"/>
                  <a:pt x="127" y="42"/>
                  <a:pt x="131" y="42"/>
                </a:cubicBezTo>
                <a:cubicBezTo>
                  <a:pt x="134" y="42"/>
                  <a:pt x="137" y="42"/>
                  <a:pt x="140" y="42"/>
                </a:cubicBezTo>
                <a:cubicBezTo>
                  <a:pt x="144" y="42"/>
                  <a:pt x="148" y="39"/>
                  <a:pt x="148" y="34"/>
                </a:cubicBezTo>
                <a:cubicBezTo>
                  <a:pt x="148" y="30"/>
                  <a:pt x="144" y="26"/>
                  <a:pt x="140" y="26"/>
                </a:cubicBezTo>
                <a:close/>
                <a:moveTo>
                  <a:pt x="140" y="38"/>
                </a:moveTo>
                <a:cubicBezTo>
                  <a:pt x="139" y="38"/>
                  <a:pt x="138" y="38"/>
                  <a:pt x="138" y="38"/>
                </a:cubicBezTo>
                <a:cubicBezTo>
                  <a:pt x="137" y="38"/>
                  <a:pt x="136" y="38"/>
                  <a:pt x="136" y="38"/>
                </a:cubicBezTo>
                <a:cubicBezTo>
                  <a:pt x="136" y="38"/>
                  <a:pt x="136" y="38"/>
                  <a:pt x="136" y="38"/>
                </a:cubicBezTo>
                <a:cubicBezTo>
                  <a:pt x="134" y="38"/>
                  <a:pt x="133" y="38"/>
                  <a:pt x="131" y="38"/>
                </a:cubicBezTo>
                <a:cubicBezTo>
                  <a:pt x="130" y="37"/>
                  <a:pt x="128" y="36"/>
                  <a:pt x="128" y="34"/>
                </a:cubicBezTo>
                <a:cubicBezTo>
                  <a:pt x="128" y="33"/>
                  <a:pt x="129" y="31"/>
                  <a:pt x="131" y="31"/>
                </a:cubicBezTo>
                <a:cubicBezTo>
                  <a:pt x="134" y="31"/>
                  <a:pt x="137" y="31"/>
                  <a:pt x="140" y="31"/>
                </a:cubicBezTo>
                <a:cubicBezTo>
                  <a:pt x="142" y="31"/>
                  <a:pt x="143" y="33"/>
                  <a:pt x="143" y="34"/>
                </a:cubicBezTo>
                <a:cubicBezTo>
                  <a:pt x="143" y="36"/>
                  <a:pt x="141" y="37"/>
                  <a:pt x="14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60" name="Text Placeholder 7"/>
          <p:cNvSpPr txBox="1"/>
          <p:nvPr>
            <p:custDataLst>
              <p:tags r:id="rId16"/>
            </p:custDataLst>
          </p:nvPr>
        </p:nvSpPr>
        <p:spPr>
          <a:xfrm>
            <a:off x="9805376" y="2378968"/>
            <a:ext cx="2427102" cy="27085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营销</a:t>
            </a:r>
            <a:r>
              <a:rPr lang="zh-CN" altLang="id-ID" sz="1300" dirty="0">
                <a:solidFill>
                  <a:schemeClr val="tx1"/>
                </a:solidFill>
                <a:latin typeface="Mont Heavy DEMO" panose="00000A00000000000000" pitchFamily="50" charset="0"/>
              </a:rPr>
              <a:t>引流</a:t>
            </a:r>
            <a:endParaRPr lang="zh-CN" altLang="id-ID" sz="1300" dirty="0">
              <a:solidFill>
                <a:schemeClr val="tx1"/>
              </a:solidFill>
              <a:latin typeface="Mont Heavy DEMO" panose="00000A00000000000000" pitchFamily="50" charset="0"/>
            </a:endParaRPr>
          </a:p>
        </p:txBody>
      </p:sp>
      <p:sp>
        <p:nvSpPr>
          <p:cNvPr id="62" name="Text Placeholder 7"/>
          <p:cNvSpPr txBox="1"/>
          <p:nvPr>
            <p:custDataLst>
              <p:tags r:id="rId17"/>
            </p:custDataLst>
          </p:nvPr>
        </p:nvSpPr>
        <p:spPr>
          <a:xfrm>
            <a:off x="9902825" y="5133975"/>
            <a:ext cx="1433195" cy="35496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经营</a:t>
            </a:r>
            <a:r>
              <a:rPr lang="zh-CN" altLang="id-ID" sz="1300" dirty="0">
                <a:solidFill>
                  <a:schemeClr val="tx1"/>
                </a:solidFill>
                <a:latin typeface="Mont Heavy DEMO" panose="00000A00000000000000" pitchFamily="50" charset="0"/>
              </a:rPr>
              <a:t>分析</a:t>
            </a:r>
            <a:endParaRPr lang="zh-CN" altLang="id-ID" sz="1300" dirty="0">
              <a:solidFill>
                <a:schemeClr val="tx1"/>
              </a:solidFill>
              <a:latin typeface="Mont Heavy DEMO" panose="00000A00000000000000" pitchFamily="50" charset="0"/>
            </a:endParaRPr>
          </a:p>
        </p:txBody>
      </p:sp>
      <p:sp>
        <p:nvSpPr>
          <p:cNvPr id="63" name="Oval 31"/>
          <p:cNvSpPr>
            <a:spLocks noChangeArrowheads="1"/>
          </p:cNvSpPr>
          <p:nvPr>
            <p:custDataLst>
              <p:tags r:id="rId18"/>
            </p:custDataLst>
          </p:nvPr>
        </p:nvSpPr>
        <p:spPr bwMode="auto">
          <a:xfrm>
            <a:off x="8848656" y="2108729"/>
            <a:ext cx="802800" cy="799200"/>
          </a:xfrm>
          <a:prstGeom prst="ellipse">
            <a:avLst/>
          </a:prstGeom>
          <a:solidFill>
            <a:schemeClr val="accent1"/>
          </a:solidFill>
          <a:ln>
            <a:noFill/>
          </a:ln>
          <a:effectLst>
            <a:outerShdw blurRad="190500" dist="381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87" name="Oval 32"/>
          <p:cNvSpPr>
            <a:spLocks noChangeArrowheads="1"/>
          </p:cNvSpPr>
          <p:nvPr>
            <p:custDataLst>
              <p:tags r:id="rId19"/>
            </p:custDataLst>
          </p:nvPr>
        </p:nvSpPr>
        <p:spPr bwMode="auto">
          <a:xfrm>
            <a:off x="8848656" y="4817664"/>
            <a:ext cx="802800" cy="802800"/>
          </a:xfrm>
          <a:prstGeom prst="ellipse">
            <a:avLst/>
          </a:prstGeom>
          <a:solidFill>
            <a:schemeClr val="accent1">
              <a:lumMod val="50000"/>
            </a:schemeClr>
          </a:solidFill>
          <a:ln>
            <a:noFill/>
          </a:ln>
        </p:spPr>
        <p:txBody>
          <a:bodyPr vert="horz" wrap="square" lIns="91440" tIns="45720" rIns="91440" bIns="45720" numCol="1" anchor="t" anchorCtr="0" compatLnSpc="1"/>
          <a:lstStyle/>
          <a:p>
            <a:endParaRPr lang="en-GB"/>
          </a:p>
        </p:txBody>
      </p:sp>
      <p:sp>
        <p:nvSpPr>
          <p:cNvPr id="88" name="Freeform 33"/>
          <p:cNvSpPr>
            <a:spLocks noEditPoints="1"/>
          </p:cNvSpPr>
          <p:nvPr>
            <p:custDataLst>
              <p:tags r:id="rId20"/>
            </p:custDataLst>
          </p:nvPr>
        </p:nvSpPr>
        <p:spPr bwMode="auto">
          <a:xfrm>
            <a:off x="9050777" y="2353204"/>
            <a:ext cx="421200" cy="342000"/>
          </a:xfrm>
          <a:custGeom>
            <a:avLst/>
            <a:gdLst>
              <a:gd name="T0" fmla="*/ 10 w 165"/>
              <a:gd name="T1" fmla="*/ 14 h 139"/>
              <a:gd name="T2" fmla="*/ 22 w 165"/>
              <a:gd name="T3" fmla="*/ 14 h 139"/>
              <a:gd name="T4" fmla="*/ 16 w 165"/>
              <a:gd name="T5" fmla="*/ 16 h 139"/>
              <a:gd name="T6" fmla="*/ 16 w 165"/>
              <a:gd name="T7" fmla="*/ 11 h 139"/>
              <a:gd name="T8" fmla="*/ 16 w 165"/>
              <a:gd name="T9" fmla="*/ 16 h 139"/>
              <a:gd name="T10" fmla="*/ 28 w 165"/>
              <a:gd name="T11" fmla="*/ 14 h 139"/>
              <a:gd name="T12" fmla="*/ 40 w 165"/>
              <a:gd name="T13" fmla="*/ 14 h 139"/>
              <a:gd name="T14" fmla="*/ 34 w 165"/>
              <a:gd name="T15" fmla="*/ 16 h 139"/>
              <a:gd name="T16" fmla="*/ 34 w 165"/>
              <a:gd name="T17" fmla="*/ 11 h 139"/>
              <a:gd name="T18" fmla="*/ 34 w 165"/>
              <a:gd name="T19" fmla="*/ 16 h 139"/>
              <a:gd name="T20" fmla="*/ 17 w 165"/>
              <a:gd name="T21" fmla="*/ 65 h 139"/>
              <a:gd name="T22" fmla="*/ 54 w 165"/>
              <a:gd name="T23" fmla="*/ 63 h 139"/>
              <a:gd name="T24" fmla="*/ 65 w 165"/>
              <a:gd name="T25" fmla="*/ 65 h 139"/>
              <a:gd name="T26" fmla="*/ 65 w 165"/>
              <a:gd name="T27" fmla="*/ 61 h 139"/>
              <a:gd name="T28" fmla="*/ 54 w 165"/>
              <a:gd name="T29" fmla="*/ 63 h 139"/>
              <a:gd name="T30" fmla="*/ 17 w 165"/>
              <a:gd name="T31" fmla="*/ 61 h 139"/>
              <a:gd name="T32" fmla="*/ 29 w 165"/>
              <a:gd name="T33" fmla="*/ 55 h 139"/>
              <a:gd name="T34" fmla="*/ 29 w 165"/>
              <a:gd name="T35" fmla="*/ 51 h 139"/>
              <a:gd name="T36" fmla="*/ 18 w 165"/>
              <a:gd name="T37" fmla="*/ 53 h 139"/>
              <a:gd name="T38" fmla="*/ 29 w 165"/>
              <a:gd name="T39" fmla="*/ 55 h 139"/>
              <a:gd name="T40" fmla="*/ 120 w 165"/>
              <a:gd name="T41" fmla="*/ 97 h 139"/>
              <a:gd name="T42" fmla="*/ 117 w 165"/>
              <a:gd name="T43" fmla="*/ 99 h 139"/>
              <a:gd name="T44" fmla="*/ 118 w 165"/>
              <a:gd name="T45" fmla="*/ 124 h 139"/>
              <a:gd name="T46" fmla="*/ 120 w 165"/>
              <a:gd name="T47" fmla="*/ 124 h 139"/>
              <a:gd name="T48" fmla="*/ 144 w 165"/>
              <a:gd name="T49" fmla="*/ 110 h 139"/>
              <a:gd name="T50" fmla="*/ 121 w 165"/>
              <a:gd name="T51" fmla="*/ 119 h 139"/>
              <a:gd name="T52" fmla="*/ 138 w 165"/>
              <a:gd name="T53" fmla="*/ 110 h 139"/>
              <a:gd name="T54" fmla="*/ 160 w 165"/>
              <a:gd name="T55" fmla="*/ 82 h 139"/>
              <a:gd name="T56" fmla="*/ 148 w 165"/>
              <a:gd name="T57" fmla="*/ 2 h 139"/>
              <a:gd name="T58" fmla="*/ 2 w 165"/>
              <a:gd name="T59" fmla="*/ 0 h 139"/>
              <a:gd name="T60" fmla="*/ 0 w 165"/>
              <a:gd name="T61" fmla="*/ 110 h 139"/>
              <a:gd name="T62" fmla="*/ 94 w 165"/>
              <a:gd name="T63" fmla="*/ 112 h 139"/>
              <a:gd name="T64" fmla="*/ 99 w 165"/>
              <a:gd name="T65" fmla="*/ 139 h 139"/>
              <a:gd name="T66" fmla="*/ 165 w 165"/>
              <a:gd name="T67" fmla="*/ 134 h 139"/>
              <a:gd name="T68" fmla="*/ 160 w 165"/>
              <a:gd name="T69" fmla="*/ 82 h 139"/>
              <a:gd name="T70" fmla="*/ 144 w 165"/>
              <a:gd name="T71" fmla="*/ 4 h 139"/>
              <a:gd name="T72" fmla="*/ 66 w 165"/>
              <a:gd name="T73" fmla="*/ 12 h 139"/>
              <a:gd name="T74" fmla="*/ 66 w 165"/>
              <a:gd name="T75" fmla="*/ 16 h 139"/>
              <a:gd name="T76" fmla="*/ 144 w 165"/>
              <a:gd name="T77" fmla="*/ 24 h 139"/>
              <a:gd name="T78" fmla="*/ 4 w 165"/>
              <a:gd name="T79" fmla="*/ 4 h 139"/>
              <a:gd name="T80" fmla="*/ 94 w 165"/>
              <a:gd name="T81" fmla="*/ 109 h 139"/>
              <a:gd name="T82" fmla="*/ 4 w 165"/>
              <a:gd name="T83" fmla="*/ 28 h 139"/>
              <a:gd name="T84" fmla="*/ 144 w 165"/>
              <a:gd name="T85" fmla="*/ 82 h 139"/>
              <a:gd name="T86" fmla="*/ 94 w 165"/>
              <a:gd name="T87" fmla="*/ 87 h 139"/>
              <a:gd name="T88" fmla="*/ 160 w 165"/>
              <a:gd name="T89" fmla="*/ 135 h 139"/>
              <a:gd name="T90" fmla="*/ 98 w 165"/>
              <a:gd name="T91" fmla="*/ 134 h 139"/>
              <a:gd name="T92" fmla="*/ 99 w 165"/>
              <a:gd name="T93" fmla="*/ 86 h 139"/>
              <a:gd name="T94" fmla="*/ 161 w 165"/>
              <a:gd name="T95" fmla="*/ 87 h 139"/>
              <a:gd name="T96" fmla="*/ 68 w 165"/>
              <a:gd name="T97" fmla="*/ 71 h 139"/>
              <a:gd name="T98" fmla="*/ 15 w 165"/>
              <a:gd name="T99" fmla="*/ 73 h 139"/>
              <a:gd name="T100" fmla="*/ 68 w 165"/>
              <a:gd name="T101" fmla="*/ 75 h 139"/>
              <a:gd name="T102" fmla="*/ 68 w 165"/>
              <a:gd name="T103" fmla="*/ 71 h 139"/>
              <a:gd name="T104" fmla="*/ 17 w 165"/>
              <a:gd name="T105" fmla="*/ 41 h 139"/>
              <a:gd name="T106" fmla="*/ 17 w 165"/>
              <a:gd name="T107" fmla="*/ 45 h 139"/>
              <a:gd name="T108" fmla="*/ 70 w 165"/>
              <a:gd name="T109" fmla="*/ 43 h 139"/>
              <a:gd name="T110" fmla="*/ 68 w 165"/>
              <a:gd name="T111" fmla="*/ 51 h 139"/>
              <a:gd name="T112" fmla="*/ 33 w 165"/>
              <a:gd name="T113" fmla="*/ 53 h 139"/>
              <a:gd name="T114" fmla="*/ 68 w 165"/>
              <a:gd name="T115" fmla="*/ 55 h 139"/>
              <a:gd name="T116" fmla="*/ 68 w 165"/>
              <a:gd name="T117" fmla="*/ 5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39">
                <a:moveTo>
                  <a:pt x="16" y="8"/>
                </a:moveTo>
                <a:cubicBezTo>
                  <a:pt x="13" y="8"/>
                  <a:pt x="10" y="10"/>
                  <a:pt x="10" y="14"/>
                </a:cubicBezTo>
                <a:cubicBezTo>
                  <a:pt x="10" y="17"/>
                  <a:pt x="13" y="20"/>
                  <a:pt x="16" y="20"/>
                </a:cubicBezTo>
                <a:cubicBezTo>
                  <a:pt x="20" y="20"/>
                  <a:pt x="22" y="17"/>
                  <a:pt x="22" y="14"/>
                </a:cubicBezTo>
                <a:cubicBezTo>
                  <a:pt x="22" y="10"/>
                  <a:pt x="20" y="8"/>
                  <a:pt x="16" y="8"/>
                </a:cubicBezTo>
                <a:close/>
                <a:moveTo>
                  <a:pt x="16" y="16"/>
                </a:moveTo>
                <a:cubicBezTo>
                  <a:pt x="15" y="16"/>
                  <a:pt x="14" y="15"/>
                  <a:pt x="14" y="14"/>
                </a:cubicBezTo>
                <a:cubicBezTo>
                  <a:pt x="14" y="12"/>
                  <a:pt x="15" y="11"/>
                  <a:pt x="16" y="11"/>
                </a:cubicBezTo>
                <a:cubicBezTo>
                  <a:pt x="18" y="11"/>
                  <a:pt x="19" y="12"/>
                  <a:pt x="19" y="14"/>
                </a:cubicBezTo>
                <a:cubicBezTo>
                  <a:pt x="19" y="15"/>
                  <a:pt x="18" y="16"/>
                  <a:pt x="16" y="16"/>
                </a:cubicBezTo>
                <a:close/>
                <a:moveTo>
                  <a:pt x="34" y="8"/>
                </a:moveTo>
                <a:cubicBezTo>
                  <a:pt x="31" y="8"/>
                  <a:pt x="28" y="10"/>
                  <a:pt x="28" y="14"/>
                </a:cubicBezTo>
                <a:cubicBezTo>
                  <a:pt x="28" y="17"/>
                  <a:pt x="31" y="20"/>
                  <a:pt x="34" y="20"/>
                </a:cubicBezTo>
                <a:cubicBezTo>
                  <a:pt x="37" y="20"/>
                  <a:pt x="40" y="17"/>
                  <a:pt x="40" y="14"/>
                </a:cubicBezTo>
                <a:cubicBezTo>
                  <a:pt x="40" y="10"/>
                  <a:pt x="37" y="8"/>
                  <a:pt x="34" y="8"/>
                </a:cubicBezTo>
                <a:close/>
                <a:moveTo>
                  <a:pt x="34" y="16"/>
                </a:moveTo>
                <a:cubicBezTo>
                  <a:pt x="33" y="16"/>
                  <a:pt x="32" y="15"/>
                  <a:pt x="32" y="14"/>
                </a:cubicBezTo>
                <a:cubicBezTo>
                  <a:pt x="32" y="12"/>
                  <a:pt x="33" y="11"/>
                  <a:pt x="34" y="11"/>
                </a:cubicBezTo>
                <a:cubicBezTo>
                  <a:pt x="35" y="11"/>
                  <a:pt x="36" y="12"/>
                  <a:pt x="36" y="14"/>
                </a:cubicBezTo>
                <a:cubicBezTo>
                  <a:pt x="36" y="15"/>
                  <a:pt x="35" y="16"/>
                  <a:pt x="34" y="16"/>
                </a:cubicBezTo>
                <a:close/>
                <a:moveTo>
                  <a:pt x="15" y="63"/>
                </a:moveTo>
                <a:cubicBezTo>
                  <a:pt x="15" y="64"/>
                  <a:pt x="16" y="65"/>
                  <a:pt x="17" y="65"/>
                </a:cubicBezTo>
                <a:cubicBezTo>
                  <a:pt x="52" y="65"/>
                  <a:pt x="52" y="65"/>
                  <a:pt x="52" y="65"/>
                </a:cubicBezTo>
                <a:cubicBezTo>
                  <a:pt x="53" y="65"/>
                  <a:pt x="54" y="64"/>
                  <a:pt x="54" y="63"/>
                </a:cubicBezTo>
                <a:cubicBezTo>
                  <a:pt x="54" y="64"/>
                  <a:pt x="55" y="65"/>
                  <a:pt x="55" y="65"/>
                </a:cubicBezTo>
                <a:cubicBezTo>
                  <a:pt x="65" y="65"/>
                  <a:pt x="65" y="65"/>
                  <a:pt x="65" y="65"/>
                </a:cubicBezTo>
                <a:cubicBezTo>
                  <a:pt x="66" y="65"/>
                  <a:pt x="67" y="64"/>
                  <a:pt x="67" y="63"/>
                </a:cubicBezTo>
                <a:cubicBezTo>
                  <a:pt x="67" y="62"/>
                  <a:pt x="66" y="61"/>
                  <a:pt x="65" y="61"/>
                </a:cubicBezTo>
                <a:cubicBezTo>
                  <a:pt x="55" y="61"/>
                  <a:pt x="55" y="61"/>
                  <a:pt x="55" y="61"/>
                </a:cubicBezTo>
                <a:cubicBezTo>
                  <a:pt x="55" y="61"/>
                  <a:pt x="54" y="62"/>
                  <a:pt x="54" y="63"/>
                </a:cubicBezTo>
                <a:cubicBezTo>
                  <a:pt x="54" y="62"/>
                  <a:pt x="53" y="61"/>
                  <a:pt x="52" y="61"/>
                </a:cubicBezTo>
                <a:cubicBezTo>
                  <a:pt x="17" y="61"/>
                  <a:pt x="17" y="61"/>
                  <a:pt x="17" y="61"/>
                </a:cubicBezTo>
                <a:cubicBezTo>
                  <a:pt x="16" y="61"/>
                  <a:pt x="15" y="62"/>
                  <a:pt x="15" y="63"/>
                </a:cubicBezTo>
                <a:close/>
                <a:moveTo>
                  <a:pt x="29" y="55"/>
                </a:moveTo>
                <a:cubicBezTo>
                  <a:pt x="30" y="55"/>
                  <a:pt x="31" y="54"/>
                  <a:pt x="31" y="53"/>
                </a:cubicBezTo>
                <a:cubicBezTo>
                  <a:pt x="31" y="52"/>
                  <a:pt x="30" y="51"/>
                  <a:pt x="29" y="51"/>
                </a:cubicBezTo>
                <a:cubicBezTo>
                  <a:pt x="20" y="51"/>
                  <a:pt x="20" y="51"/>
                  <a:pt x="20" y="51"/>
                </a:cubicBezTo>
                <a:cubicBezTo>
                  <a:pt x="19" y="51"/>
                  <a:pt x="18" y="52"/>
                  <a:pt x="18" y="53"/>
                </a:cubicBezTo>
                <a:cubicBezTo>
                  <a:pt x="18" y="54"/>
                  <a:pt x="19" y="55"/>
                  <a:pt x="20" y="55"/>
                </a:cubicBezTo>
                <a:lnTo>
                  <a:pt x="29" y="55"/>
                </a:lnTo>
                <a:close/>
                <a:moveTo>
                  <a:pt x="143" y="109"/>
                </a:moveTo>
                <a:cubicBezTo>
                  <a:pt x="120" y="97"/>
                  <a:pt x="120" y="97"/>
                  <a:pt x="120" y="97"/>
                </a:cubicBezTo>
                <a:cubicBezTo>
                  <a:pt x="119" y="97"/>
                  <a:pt x="118" y="97"/>
                  <a:pt x="118" y="97"/>
                </a:cubicBezTo>
                <a:cubicBezTo>
                  <a:pt x="117" y="97"/>
                  <a:pt x="117" y="98"/>
                  <a:pt x="117" y="99"/>
                </a:cubicBezTo>
                <a:cubicBezTo>
                  <a:pt x="117" y="122"/>
                  <a:pt x="117" y="122"/>
                  <a:pt x="117" y="122"/>
                </a:cubicBezTo>
                <a:cubicBezTo>
                  <a:pt x="117" y="123"/>
                  <a:pt x="117" y="123"/>
                  <a:pt x="118" y="124"/>
                </a:cubicBezTo>
                <a:cubicBezTo>
                  <a:pt x="118" y="124"/>
                  <a:pt x="119" y="124"/>
                  <a:pt x="119" y="124"/>
                </a:cubicBezTo>
                <a:cubicBezTo>
                  <a:pt x="119" y="124"/>
                  <a:pt x="119" y="124"/>
                  <a:pt x="120" y="124"/>
                </a:cubicBezTo>
                <a:cubicBezTo>
                  <a:pt x="143" y="112"/>
                  <a:pt x="143" y="112"/>
                  <a:pt x="143" y="112"/>
                </a:cubicBezTo>
                <a:cubicBezTo>
                  <a:pt x="144" y="112"/>
                  <a:pt x="144" y="111"/>
                  <a:pt x="144" y="110"/>
                </a:cubicBezTo>
                <a:cubicBezTo>
                  <a:pt x="144" y="110"/>
                  <a:pt x="144" y="109"/>
                  <a:pt x="143" y="109"/>
                </a:cubicBezTo>
                <a:close/>
                <a:moveTo>
                  <a:pt x="121" y="119"/>
                </a:moveTo>
                <a:cubicBezTo>
                  <a:pt x="121" y="102"/>
                  <a:pt x="121" y="102"/>
                  <a:pt x="121" y="102"/>
                </a:cubicBezTo>
                <a:cubicBezTo>
                  <a:pt x="138" y="110"/>
                  <a:pt x="138" y="110"/>
                  <a:pt x="138" y="110"/>
                </a:cubicBezTo>
                <a:lnTo>
                  <a:pt x="121" y="119"/>
                </a:lnTo>
                <a:close/>
                <a:moveTo>
                  <a:pt x="160" y="82"/>
                </a:moveTo>
                <a:cubicBezTo>
                  <a:pt x="148" y="82"/>
                  <a:pt x="148" y="82"/>
                  <a:pt x="148" y="82"/>
                </a:cubicBezTo>
                <a:cubicBezTo>
                  <a:pt x="148" y="2"/>
                  <a:pt x="148" y="2"/>
                  <a:pt x="148" y="2"/>
                </a:cubicBezTo>
                <a:cubicBezTo>
                  <a:pt x="148" y="1"/>
                  <a:pt x="147" y="0"/>
                  <a:pt x="146" y="0"/>
                </a:cubicBezTo>
                <a:cubicBezTo>
                  <a:pt x="2" y="0"/>
                  <a:pt x="2" y="0"/>
                  <a:pt x="2" y="0"/>
                </a:cubicBezTo>
                <a:cubicBezTo>
                  <a:pt x="1" y="0"/>
                  <a:pt x="0" y="1"/>
                  <a:pt x="0" y="2"/>
                </a:cubicBezTo>
                <a:cubicBezTo>
                  <a:pt x="0" y="110"/>
                  <a:pt x="0" y="110"/>
                  <a:pt x="0" y="110"/>
                </a:cubicBezTo>
                <a:cubicBezTo>
                  <a:pt x="0" y="111"/>
                  <a:pt x="1" y="112"/>
                  <a:pt x="2" y="112"/>
                </a:cubicBezTo>
                <a:cubicBezTo>
                  <a:pt x="94" y="112"/>
                  <a:pt x="94" y="112"/>
                  <a:pt x="94" y="112"/>
                </a:cubicBezTo>
                <a:cubicBezTo>
                  <a:pt x="94" y="134"/>
                  <a:pt x="94" y="134"/>
                  <a:pt x="94" y="134"/>
                </a:cubicBezTo>
                <a:cubicBezTo>
                  <a:pt x="94" y="137"/>
                  <a:pt x="96" y="139"/>
                  <a:pt x="99" y="139"/>
                </a:cubicBezTo>
                <a:cubicBezTo>
                  <a:pt x="160" y="139"/>
                  <a:pt x="160" y="139"/>
                  <a:pt x="160" y="139"/>
                </a:cubicBezTo>
                <a:cubicBezTo>
                  <a:pt x="163" y="139"/>
                  <a:pt x="165" y="137"/>
                  <a:pt x="165" y="134"/>
                </a:cubicBezTo>
                <a:cubicBezTo>
                  <a:pt x="165" y="87"/>
                  <a:pt x="165" y="87"/>
                  <a:pt x="165" y="87"/>
                </a:cubicBezTo>
                <a:cubicBezTo>
                  <a:pt x="165" y="84"/>
                  <a:pt x="163" y="82"/>
                  <a:pt x="160" y="82"/>
                </a:cubicBezTo>
                <a:close/>
                <a:moveTo>
                  <a:pt x="4" y="4"/>
                </a:moveTo>
                <a:cubicBezTo>
                  <a:pt x="144" y="4"/>
                  <a:pt x="144" y="4"/>
                  <a:pt x="144" y="4"/>
                </a:cubicBezTo>
                <a:cubicBezTo>
                  <a:pt x="144" y="12"/>
                  <a:pt x="144" y="12"/>
                  <a:pt x="144" y="12"/>
                </a:cubicBezTo>
                <a:cubicBezTo>
                  <a:pt x="66" y="12"/>
                  <a:pt x="66" y="12"/>
                  <a:pt x="66" y="12"/>
                </a:cubicBezTo>
                <a:cubicBezTo>
                  <a:pt x="65" y="12"/>
                  <a:pt x="64" y="13"/>
                  <a:pt x="64" y="14"/>
                </a:cubicBezTo>
                <a:cubicBezTo>
                  <a:pt x="64" y="15"/>
                  <a:pt x="65" y="16"/>
                  <a:pt x="66" y="16"/>
                </a:cubicBezTo>
                <a:cubicBezTo>
                  <a:pt x="144" y="16"/>
                  <a:pt x="144" y="16"/>
                  <a:pt x="144" y="16"/>
                </a:cubicBezTo>
                <a:cubicBezTo>
                  <a:pt x="144" y="24"/>
                  <a:pt x="144" y="24"/>
                  <a:pt x="144" y="24"/>
                </a:cubicBezTo>
                <a:cubicBezTo>
                  <a:pt x="4" y="24"/>
                  <a:pt x="4" y="24"/>
                  <a:pt x="4" y="24"/>
                </a:cubicBezTo>
                <a:lnTo>
                  <a:pt x="4" y="4"/>
                </a:lnTo>
                <a:close/>
                <a:moveTo>
                  <a:pt x="94" y="87"/>
                </a:moveTo>
                <a:cubicBezTo>
                  <a:pt x="94" y="109"/>
                  <a:pt x="94" y="109"/>
                  <a:pt x="94" y="109"/>
                </a:cubicBezTo>
                <a:cubicBezTo>
                  <a:pt x="4" y="109"/>
                  <a:pt x="4" y="109"/>
                  <a:pt x="4" y="109"/>
                </a:cubicBezTo>
                <a:cubicBezTo>
                  <a:pt x="4" y="28"/>
                  <a:pt x="4" y="28"/>
                  <a:pt x="4" y="28"/>
                </a:cubicBezTo>
                <a:cubicBezTo>
                  <a:pt x="144" y="28"/>
                  <a:pt x="144" y="28"/>
                  <a:pt x="144" y="28"/>
                </a:cubicBezTo>
                <a:cubicBezTo>
                  <a:pt x="144" y="82"/>
                  <a:pt x="144" y="82"/>
                  <a:pt x="144" y="82"/>
                </a:cubicBezTo>
                <a:cubicBezTo>
                  <a:pt x="99" y="82"/>
                  <a:pt x="99" y="82"/>
                  <a:pt x="99" y="82"/>
                </a:cubicBezTo>
                <a:cubicBezTo>
                  <a:pt x="96" y="82"/>
                  <a:pt x="94" y="84"/>
                  <a:pt x="94" y="87"/>
                </a:cubicBezTo>
                <a:close/>
                <a:moveTo>
                  <a:pt x="161" y="134"/>
                </a:moveTo>
                <a:cubicBezTo>
                  <a:pt x="161" y="135"/>
                  <a:pt x="161" y="135"/>
                  <a:pt x="160" y="135"/>
                </a:cubicBezTo>
                <a:cubicBezTo>
                  <a:pt x="99" y="135"/>
                  <a:pt x="99" y="135"/>
                  <a:pt x="99" y="135"/>
                </a:cubicBezTo>
                <a:cubicBezTo>
                  <a:pt x="98" y="135"/>
                  <a:pt x="98" y="135"/>
                  <a:pt x="98" y="134"/>
                </a:cubicBezTo>
                <a:cubicBezTo>
                  <a:pt x="98" y="87"/>
                  <a:pt x="98" y="87"/>
                  <a:pt x="98" y="87"/>
                </a:cubicBezTo>
                <a:cubicBezTo>
                  <a:pt x="98" y="86"/>
                  <a:pt x="98" y="86"/>
                  <a:pt x="99" y="86"/>
                </a:cubicBezTo>
                <a:cubicBezTo>
                  <a:pt x="160" y="86"/>
                  <a:pt x="160" y="86"/>
                  <a:pt x="160" y="86"/>
                </a:cubicBezTo>
                <a:cubicBezTo>
                  <a:pt x="161" y="86"/>
                  <a:pt x="161" y="86"/>
                  <a:pt x="161" y="87"/>
                </a:cubicBezTo>
                <a:lnTo>
                  <a:pt x="161" y="134"/>
                </a:lnTo>
                <a:close/>
                <a:moveTo>
                  <a:pt x="68" y="71"/>
                </a:moveTo>
                <a:cubicBezTo>
                  <a:pt x="17" y="71"/>
                  <a:pt x="17" y="71"/>
                  <a:pt x="17" y="71"/>
                </a:cubicBezTo>
                <a:cubicBezTo>
                  <a:pt x="16" y="71"/>
                  <a:pt x="15" y="72"/>
                  <a:pt x="15" y="73"/>
                </a:cubicBezTo>
                <a:cubicBezTo>
                  <a:pt x="15" y="74"/>
                  <a:pt x="16" y="75"/>
                  <a:pt x="17" y="75"/>
                </a:cubicBezTo>
                <a:cubicBezTo>
                  <a:pt x="68" y="75"/>
                  <a:pt x="68" y="75"/>
                  <a:pt x="68" y="75"/>
                </a:cubicBezTo>
                <a:cubicBezTo>
                  <a:pt x="69" y="75"/>
                  <a:pt x="70" y="74"/>
                  <a:pt x="70" y="73"/>
                </a:cubicBezTo>
                <a:cubicBezTo>
                  <a:pt x="70" y="72"/>
                  <a:pt x="69" y="71"/>
                  <a:pt x="68" y="71"/>
                </a:cubicBezTo>
                <a:close/>
                <a:moveTo>
                  <a:pt x="68" y="41"/>
                </a:moveTo>
                <a:cubicBezTo>
                  <a:pt x="17" y="41"/>
                  <a:pt x="17" y="41"/>
                  <a:pt x="17" y="41"/>
                </a:cubicBezTo>
                <a:cubicBezTo>
                  <a:pt x="16" y="41"/>
                  <a:pt x="15" y="42"/>
                  <a:pt x="15" y="43"/>
                </a:cubicBezTo>
                <a:cubicBezTo>
                  <a:pt x="15" y="44"/>
                  <a:pt x="16" y="45"/>
                  <a:pt x="17" y="45"/>
                </a:cubicBezTo>
                <a:cubicBezTo>
                  <a:pt x="68" y="45"/>
                  <a:pt x="68" y="45"/>
                  <a:pt x="68" y="45"/>
                </a:cubicBezTo>
                <a:cubicBezTo>
                  <a:pt x="69" y="45"/>
                  <a:pt x="70" y="44"/>
                  <a:pt x="70" y="43"/>
                </a:cubicBezTo>
                <a:cubicBezTo>
                  <a:pt x="70" y="42"/>
                  <a:pt x="69" y="41"/>
                  <a:pt x="68" y="41"/>
                </a:cubicBezTo>
                <a:close/>
                <a:moveTo>
                  <a:pt x="68" y="51"/>
                </a:moveTo>
                <a:cubicBezTo>
                  <a:pt x="35" y="51"/>
                  <a:pt x="35" y="51"/>
                  <a:pt x="35" y="51"/>
                </a:cubicBezTo>
                <a:cubicBezTo>
                  <a:pt x="34" y="51"/>
                  <a:pt x="33" y="52"/>
                  <a:pt x="33" y="53"/>
                </a:cubicBezTo>
                <a:cubicBezTo>
                  <a:pt x="33" y="54"/>
                  <a:pt x="34" y="55"/>
                  <a:pt x="35" y="55"/>
                </a:cubicBezTo>
                <a:cubicBezTo>
                  <a:pt x="68" y="55"/>
                  <a:pt x="68" y="55"/>
                  <a:pt x="68" y="55"/>
                </a:cubicBezTo>
                <a:cubicBezTo>
                  <a:pt x="69" y="55"/>
                  <a:pt x="70" y="54"/>
                  <a:pt x="70" y="53"/>
                </a:cubicBezTo>
                <a:cubicBezTo>
                  <a:pt x="70" y="52"/>
                  <a:pt x="69" y="51"/>
                  <a:pt x="68"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89" name="Freeform 34"/>
          <p:cNvSpPr>
            <a:spLocks noEditPoints="1"/>
          </p:cNvSpPr>
          <p:nvPr>
            <p:custDataLst>
              <p:tags r:id="rId21"/>
            </p:custDataLst>
          </p:nvPr>
        </p:nvSpPr>
        <p:spPr bwMode="auto">
          <a:xfrm>
            <a:off x="8999241" y="5027214"/>
            <a:ext cx="475200" cy="345600"/>
          </a:xfrm>
          <a:custGeom>
            <a:avLst/>
            <a:gdLst>
              <a:gd name="T0" fmla="*/ 153 w 183"/>
              <a:gd name="T1" fmla="*/ 10 h 141"/>
              <a:gd name="T2" fmla="*/ 12 w 183"/>
              <a:gd name="T3" fmla="*/ 94 h 141"/>
              <a:gd name="T4" fmla="*/ 13 w 183"/>
              <a:gd name="T5" fmla="*/ 111 h 141"/>
              <a:gd name="T6" fmla="*/ 10 w 183"/>
              <a:gd name="T7" fmla="*/ 88 h 141"/>
              <a:gd name="T8" fmla="*/ 13 w 183"/>
              <a:gd name="T9" fmla="*/ 88 h 141"/>
              <a:gd name="T10" fmla="*/ 100 w 183"/>
              <a:gd name="T11" fmla="*/ 9 h 141"/>
              <a:gd name="T12" fmla="*/ 0 w 183"/>
              <a:gd name="T13" fmla="*/ 131 h 141"/>
              <a:gd name="T14" fmla="*/ 183 w 183"/>
              <a:gd name="T15" fmla="*/ 9 h 141"/>
              <a:gd name="T16" fmla="*/ 3 w 183"/>
              <a:gd name="T17" fmla="*/ 68 h 141"/>
              <a:gd name="T18" fmla="*/ 21 w 183"/>
              <a:gd name="T19" fmla="*/ 66 h 141"/>
              <a:gd name="T20" fmla="*/ 101 w 183"/>
              <a:gd name="T21" fmla="*/ 133 h 141"/>
              <a:gd name="T22" fmla="*/ 100 w 183"/>
              <a:gd name="T23" fmla="*/ 130 h 141"/>
              <a:gd name="T24" fmla="*/ 180 w 183"/>
              <a:gd name="T25" fmla="*/ 131 h 141"/>
              <a:gd name="T26" fmla="*/ 103 w 183"/>
              <a:gd name="T27" fmla="*/ 9 h 141"/>
              <a:gd name="T28" fmla="*/ 180 w 183"/>
              <a:gd name="T29" fmla="*/ 131 h 141"/>
              <a:gd name="T30" fmla="*/ 148 w 183"/>
              <a:gd name="T31" fmla="*/ 126 h 141"/>
              <a:gd name="T32" fmla="*/ 141 w 183"/>
              <a:gd name="T33" fmla="*/ 122 h 141"/>
              <a:gd name="T34" fmla="*/ 142 w 183"/>
              <a:gd name="T35" fmla="*/ 61 h 141"/>
              <a:gd name="T36" fmla="*/ 123 w 183"/>
              <a:gd name="T37" fmla="*/ 70 h 141"/>
              <a:gd name="T38" fmla="*/ 160 w 183"/>
              <a:gd name="T39" fmla="*/ 70 h 141"/>
              <a:gd name="T40" fmla="*/ 127 w 183"/>
              <a:gd name="T41" fmla="*/ 70 h 141"/>
              <a:gd name="T42" fmla="*/ 129 w 183"/>
              <a:gd name="T43" fmla="*/ 82 h 141"/>
              <a:gd name="T44" fmla="*/ 121 w 183"/>
              <a:gd name="T45" fmla="*/ 85 h 141"/>
              <a:gd name="T46" fmla="*/ 126 w 183"/>
              <a:gd name="T47" fmla="*/ 97 h 141"/>
              <a:gd name="T48" fmla="*/ 140 w 183"/>
              <a:gd name="T49" fmla="*/ 104 h 141"/>
              <a:gd name="T50" fmla="*/ 140 w 183"/>
              <a:gd name="T51" fmla="*/ 92 h 141"/>
              <a:gd name="T52" fmla="*/ 140 w 183"/>
              <a:gd name="T53" fmla="*/ 92 h 141"/>
              <a:gd name="T54" fmla="*/ 140 w 183"/>
              <a:gd name="T55" fmla="*/ 76 h 141"/>
              <a:gd name="T56" fmla="*/ 140 w 183"/>
              <a:gd name="T57" fmla="*/ 64 h 141"/>
              <a:gd name="T58" fmla="*/ 149 w 183"/>
              <a:gd name="T59" fmla="*/ 65 h 141"/>
              <a:gd name="T60" fmla="*/ 143 w 183"/>
              <a:gd name="T61" fmla="*/ 73 h 141"/>
              <a:gd name="T62" fmla="*/ 151 w 183"/>
              <a:gd name="T63" fmla="*/ 82 h 141"/>
              <a:gd name="T64" fmla="*/ 151 w 183"/>
              <a:gd name="T65" fmla="*/ 85 h 141"/>
              <a:gd name="T66" fmla="*/ 143 w 183"/>
              <a:gd name="T67" fmla="*/ 104 h 141"/>
              <a:gd name="T68" fmla="*/ 149 w 183"/>
              <a:gd name="T69" fmla="*/ 103 h 141"/>
              <a:gd name="T70" fmla="*/ 159 w 183"/>
              <a:gd name="T71" fmla="*/ 94 h 141"/>
              <a:gd name="T72" fmla="*/ 159 w 183"/>
              <a:gd name="T73" fmla="*/ 94 h 141"/>
              <a:gd name="T74" fmla="*/ 162 w 183"/>
              <a:gd name="T75" fmla="*/ 82 h 141"/>
              <a:gd name="T76" fmla="*/ 127 w 183"/>
              <a:gd name="T77" fmla="*/ 42 h 141"/>
              <a:gd name="T78" fmla="*/ 166 w 183"/>
              <a:gd name="T79" fmla="*/ 35 h 141"/>
              <a:gd name="T80" fmla="*/ 117 w 183"/>
              <a:gd name="T81" fmla="*/ 35 h 141"/>
              <a:gd name="T82" fmla="*/ 129 w 183"/>
              <a:gd name="T83" fmla="*/ 36 h 141"/>
              <a:gd name="T84" fmla="*/ 117 w 183"/>
              <a:gd name="T85" fmla="*/ 54 h 141"/>
              <a:gd name="T86" fmla="*/ 166 w 183"/>
              <a:gd name="T87" fmla="*/ 54 h 141"/>
              <a:gd name="T88" fmla="*/ 141 w 183"/>
              <a:gd name="T89" fmla="*/ 47 h 141"/>
              <a:gd name="T90" fmla="*/ 117 w 183"/>
              <a:gd name="T91" fmla="*/ 54 h 141"/>
              <a:gd name="T92" fmla="*/ 139 w 183"/>
              <a:gd name="T93" fmla="*/ 52 h 141"/>
              <a:gd name="T94" fmla="*/ 147 w 183"/>
              <a:gd name="T95" fmla="*/ 11 h 141"/>
              <a:gd name="T96" fmla="*/ 130 w 183"/>
              <a:gd name="T97" fmla="*/ 13 h 141"/>
              <a:gd name="T98" fmla="*/ 108 w 183"/>
              <a:gd name="T99" fmla="*/ 113 h 141"/>
              <a:gd name="T100" fmla="*/ 175 w 183"/>
              <a:gd name="T101" fmla="*/ 20 h 141"/>
              <a:gd name="T102" fmla="*/ 111 w 183"/>
              <a:gd name="T103" fmla="*/ 2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3" h="141">
                <a:moveTo>
                  <a:pt x="148" y="13"/>
                </a:moveTo>
                <a:cubicBezTo>
                  <a:pt x="153" y="13"/>
                  <a:pt x="153" y="13"/>
                  <a:pt x="153" y="13"/>
                </a:cubicBezTo>
                <a:cubicBezTo>
                  <a:pt x="154" y="13"/>
                  <a:pt x="154" y="12"/>
                  <a:pt x="154" y="11"/>
                </a:cubicBezTo>
                <a:cubicBezTo>
                  <a:pt x="154" y="10"/>
                  <a:pt x="154" y="10"/>
                  <a:pt x="153" y="10"/>
                </a:cubicBezTo>
                <a:cubicBezTo>
                  <a:pt x="148" y="10"/>
                  <a:pt x="148" y="10"/>
                  <a:pt x="148" y="10"/>
                </a:cubicBezTo>
                <a:cubicBezTo>
                  <a:pt x="148" y="10"/>
                  <a:pt x="147" y="10"/>
                  <a:pt x="147" y="11"/>
                </a:cubicBezTo>
                <a:cubicBezTo>
                  <a:pt x="147" y="12"/>
                  <a:pt x="148" y="13"/>
                  <a:pt x="148" y="13"/>
                </a:cubicBezTo>
                <a:close/>
                <a:moveTo>
                  <a:pt x="12" y="94"/>
                </a:moveTo>
                <a:cubicBezTo>
                  <a:pt x="11" y="94"/>
                  <a:pt x="10" y="95"/>
                  <a:pt x="10" y="96"/>
                </a:cubicBezTo>
                <a:cubicBezTo>
                  <a:pt x="10" y="111"/>
                  <a:pt x="10" y="111"/>
                  <a:pt x="10" y="111"/>
                </a:cubicBezTo>
                <a:cubicBezTo>
                  <a:pt x="10" y="112"/>
                  <a:pt x="11" y="112"/>
                  <a:pt x="12" y="112"/>
                </a:cubicBezTo>
                <a:cubicBezTo>
                  <a:pt x="13" y="112"/>
                  <a:pt x="13" y="112"/>
                  <a:pt x="13" y="111"/>
                </a:cubicBezTo>
                <a:cubicBezTo>
                  <a:pt x="13" y="96"/>
                  <a:pt x="13" y="96"/>
                  <a:pt x="13" y="96"/>
                </a:cubicBezTo>
                <a:cubicBezTo>
                  <a:pt x="13" y="95"/>
                  <a:pt x="13" y="94"/>
                  <a:pt x="12" y="94"/>
                </a:cubicBezTo>
                <a:close/>
                <a:moveTo>
                  <a:pt x="12" y="87"/>
                </a:moveTo>
                <a:cubicBezTo>
                  <a:pt x="11" y="87"/>
                  <a:pt x="10" y="87"/>
                  <a:pt x="10" y="88"/>
                </a:cubicBezTo>
                <a:cubicBezTo>
                  <a:pt x="10" y="93"/>
                  <a:pt x="10" y="93"/>
                  <a:pt x="10" y="93"/>
                </a:cubicBezTo>
                <a:cubicBezTo>
                  <a:pt x="10" y="93"/>
                  <a:pt x="11" y="94"/>
                  <a:pt x="12" y="94"/>
                </a:cubicBezTo>
                <a:cubicBezTo>
                  <a:pt x="13" y="94"/>
                  <a:pt x="13" y="93"/>
                  <a:pt x="13" y="93"/>
                </a:cubicBezTo>
                <a:cubicBezTo>
                  <a:pt x="13" y="88"/>
                  <a:pt x="13" y="88"/>
                  <a:pt x="13" y="88"/>
                </a:cubicBezTo>
                <a:cubicBezTo>
                  <a:pt x="13" y="87"/>
                  <a:pt x="13" y="87"/>
                  <a:pt x="12" y="87"/>
                </a:cubicBezTo>
                <a:close/>
                <a:moveTo>
                  <a:pt x="173" y="0"/>
                </a:moveTo>
                <a:cubicBezTo>
                  <a:pt x="110" y="0"/>
                  <a:pt x="110" y="0"/>
                  <a:pt x="110" y="0"/>
                </a:cubicBezTo>
                <a:cubicBezTo>
                  <a:pt x="105" y="0"/>
                  <a:pt x="100" y="4"/>
                  <a:pt x="100" y="9"/>
                </a:cubicBezTo>
                <a:cubicBezTo>
                  <a:pt x="100" y="58"/>
                  <a:pt x="100" y="58"/>
                  <a:pt x="100" y="58"/>
                </a:cubicBezTo>
                <a:cubicBezTo>
                  <a:pt x="10" y="58"/>
                  <a:pt x="10" y="58"/>
                  <a:pt x="10" y="58"/>
                </a:cubicBezTo>
                <a:cubicBezTo>
                  <a:pt x="4" y="58"/>
                  <a:pt x="0" y="63"/>
                  <a:pt x="0" y="68"/>
                </a:cubicBezTo>
                <a:cubicBezTo>
                  <a:pt x="0" y="131"/>
                  <a:pt x="0" y="131"/>
                  <a:pt x="0" y="131"/>
                </a:cubicBezTo>
                <a:cubicBezTo>
                  <a:pt x="0" y="136"/>
                  <a:pt x="4" y="141"/>
                  <a:pt x="10" y="141"/>
                </a:cubicBezTo>
                <a:cubicBezTo>
                  <a:pt x="173" y="141"/>
                  <a:pt x="173" y="141"/>
                  <a:pt x="173" y="141"/>
                </a:cubicBezTo>
                <a:cubicBezTo>
                  <a:pt x="178" y="141"/>
                  <a:pt x="183" y="136"/>
                  <a:pt x="183" y="131"/>
                </a:cubicBezTo>
                <a:cubicBezTo>
                  <a:pt x="183" y="9"/>
                  <a:pt x="183" y="9"/>
                  <a:pt x="183" y="9"/>
                </a:cubicBezTo>
                <a:cubicBezTo>
                  <a:pt x="183" y="4"/>
                  <a:pt x="178" y="0"/>
                  <a:pt x="173" y="0"/>
                </a:cubicBezTo>
                <a:close/>
                <a:moveTo>
                  <a:pt x="10" y="138"/>
                </a:moveTo>
                <a:cubicBezTo>
                  <a:pt x="6" y="138"/>
                  <a:pt x="3" y="135"/>
                  <a:pt x="3" y="131"/>
                </a:cubicBezTo>
                <a:cubicBezTo>
                  <a:pt x="3" y="68"/>
                  <a:pt x="3" y="68"/>
                  <a:pt x="3" y="68"/>
                </a:cubicBezTo>
                <a:cubicBezTo>
                  <a:pt x="3" y="64"/>
                  <a:pt x="6" y="61"/>
                  <a:pt x="10" y="61"/>
                </a:cubicBezTo>
                <a:cubicBezTo>
                  <a:pt x="100" y="61"/>
                  <a:pt x="100" y="61"/>
                  <a:pt x="100" y="61"/>
                </a:cubicBezTo>
                <a:cubicBezTo>
                  <a:pt x="100" y="66"/>
                  <a:pt x="100" y="66"/>
                  <a:pt x="100" y="66"/>
                </a:cubicBezTo>
                <a:cubicBezTo>
                  <a:pt x="21" y="66"/>
                  <a:pt x="21" y="66"/>
                  <a:pt x="21" y="66"/>
                </a:cubicBezTo>
                <a:cubicBezTo>
                  <a:pt x="20" y="66"/>
                  <a:pt x="19" y="66"/>
                  <a:pt x="19" y="67"/>
                </a:cubicBezTo>
                <a:cubicBezTo>
                  <a:pt x="19" y="132"/>
                  <a:pt x="19" y="132"/>
                  <a:pt x="19" y="132"/>
                </a:cubicBezTo>
                <a:cubicBezTo>
                  <a:pt x="19" y="133"/>
                  <a:pt x="20" y="133"/>
                  <a:pt x="21" y="133"/>
                </a:cubicBezTo>
                <a:cubicBezTo>
                  <a:pt x="101" y="133"/>
                  <a:pt x="101" y="133"/>
                  <a:pt x="101" y="133"/>
                </a:cubicBezTo>
                <a:cubicBezTo>
                  <a:pt x="101" y="135"/>
                  <a:pt x="102" y="136"/>
                  <a:pt x="103" y="138"/>
                </a:cubicBezTo>
                <a:lnTo>
                  <a:pt x="10" y="138"/>
                </a:lnTo>
                <a:close/>
                <a:moveTo>
                  <a:pt x="100" y="69"/>
                </a:moveTo>
                <a:cubicBezTo>
                  <a:pt x="100" y="130"/>
                  <a:pt x="100" y="130"/>
                  <a:pt x="100" y="130"/>
                </a:cubicBezTo>
                <a:cubicBezTo>
                  <a:pt x="22" y="130"/>
                  <a:pt x="22" y="130"/>
                  <a:pt x="22" y="130"/>
                </a:cubicBezTo>
                <a:cubicBezTo>
                  <a:pt x="22" y="69"/>
                  <a:pt x="22" y="69"/>
                  <a:pt x="22" y="69"/>
                </a:cubicBezTo>
                <a:lnTo>
                  <a:pt x="100" y="69"/>
                </a:lnTo>
                <a:close/>
                <a:moveTo>
                  <a:pt x="180" y="131"/>
                </a:moveTo>
                <a:cubicBezTo>
                  <a:pt x="180" y="135"/>
                  <a:pt x="177" y="138"/>
                  <a:pt x="173" y="138"/>
                </a:cubicBezTo>
                <a:cubicBezTo>
                  <a:pt x="110" y="138"/>
                  <a:pt x="110" y="138"/>
                  <a:pt x="110" y="138"/>
                </a:cubicBezTo>
                <a:cubicBezTo>
                  <a:pt x="106" y="138"/>
                  <a:pt x="103" y="135"/>
                  <a:pt x="103" y="131"/>
                </a:cubicBezTo>
                <a:cubicBezTo>
                  <a:pt x="103" y="9"/>
                  <a:pt x="103" y="9"/>
                  <a:pt x="103" y="9"/>
                </a:cubicBezTo>
                <a:cubicBezTo>
                  <a:pt x="103" y="6"/>
                  <a:pt x="106" y="3"/>
                  <a:pt x="110" y="3"/>
                </a:cubicBezTo>
                <a:cubicBezTo>
                  <a:pt x="173" y="3"/>
                  <a:pt x="173" y="3"/>
                  <a:pt x="173" y="3"/>
                </a:cubicBezTo>
                <a:cubicBezTo>
                  <a:pt x="177" y="3"/>
                  <a:pt x="180" y="6"/>
                  <a:pt x="180" y="9"/>
                </a:cubicBezTo>
                <a:lnTo>
                  <a:pt x="180" y="131"/>
                </a:lnTo>
                <a:close/>
                <a:moveTo>
                  <a:pt x="141" y="119"/>
                </a:moveTo>
                <a:cubicBezTo>
                  <a:pt x="138" y="119"/>
                  <a:pt x="135" y="122"/>
                  <a:pt x="135" y="126"/>
                </a:cubicBezTo>
                <a:cubicBezTo>
                  <a:pt x="135" y="130"/>
                  <a:pt x="138" y="133"/>
                  <a:pt x="141" y="133"/>
                </a:cubicBezTo>
                <a:cubicBezTo>
                  <a:pt x="145" y="133"/>
                  <a:pt x="148" y="130"/>
                  <a:pt x="148" y="126"/>
                </a:cubicBezTo>
                <a:cubicBezTo>
                  <a:pt x="148" y="122"/>
                  <a:pt x="145" y="119"/>
                  <a:pt x="141" y="119"/>
                </a:cubicBezTo>
                <a:close/>
                <a:moveTo>
                  <a:pt x="141" y="130"/>
                </a:moveTo>
                <a:cubicBezTo>
                  <a:pt x="139" y="130"/>
                  <a:pt x="138" y="128"/>
                  <a:pt x="138" y="126"/>
                </a:cubicBezTo>
                <a:cubicBezTo>
                  <a:pt x="138" y="124"/>
                  <a:pt x="139" y="122"/>
                  <a:pt x="141" y="122"/>
                </a:cubicBezTo>
                <a:cubicBezTo>
                  <a:pt x="144" y="122"/>
                  <a:pt x="145" y="124"/>
                  <a:pt x="145" y="126"/>
                </a:cubicBezTo>
                <a:cubicBezTo>
                  <a:pt x="145" y="128"/>
                  <a:pt x="144" y="130"/>
                  <a:pt x="141" y="130"/>
                </a:cubicBezTo>
                <a:close/>
                <a:moveTo>
                  <a:pt x="160" y="70"/>
                </a:moveTo>
                <a:cubicBezTo>
                  <a:pt x="156" y="64"/>
                  <a:pt x="149" y="61"/>
                  <a:pt x="142" y="61"/>
                </a:cubicBezTo>
                <a:cubicBezTo>
                  <a:pt x="142" y="61"/>
                  <a:pt x="142" y="61"/>
                  <a:pt x="141" y="61"/>
                </a:cubicBezTo>
                <a:cubicBezTo>
                  <a:pt x="141" y="61"/>
                  <a:pt x="141" y="61"/>
                  <a:pt x="141" y="61"/>
                </a:cubicBezTo>
                <a:cubicBezTo>
                  <a:pt x="134" y="61"/>
                  <a:pt x="127" y="64"/>
                  <a:pt x="123" y="70"/>
                </a:cubicBezTo>
                <a:cubicBezTo>
                  <a:pt x="123" y="70"/>
                  <a:pt x="123" y="70"/>
                  <a:pt x="123" y="70"/>
                </a:cubicBezTo>
                <a:cubicBezTo>
                  <a:pt x="120" y="74"/>
                  <a:pt x="118" y="79"/>
                  <a:pt x="118" y="84"/>
                </a:cubicBezTo>
                <a:cubicBezTo>
                  <a:pt x="118" y="97"/>
                  <a:pt x="129" y="107"/>
                  <a:pt x="141" y="107"/>
                </a:cubicBezTo>
                <a:cubicBezTo>
                  <a:pt x="154" y="107"/>
                  <a:pt x="165" y="97"/>
                  <a:pt x="165" y="84"/>
                </a:cubicBezTo>
                <a:cubicBezTo>
                  <a:pt x="165" y="79"/>
                  <a:pt x="163" y="74"/>
                  <a:pt x="160" y="70"/>
                </a:cubicBezTo>
                <a:cubicBezTo>
                  <a:pt x="160" y="70"/>
                  <a:pt x="160" y="70"/>
                  <a:pt x="160" y="70"/>
                </a:cubicBezTo>
                <a:close/>
                <a:moveTo>
                  <a:pt x="134" y="65"/>
                </a:moveTo>
                <a:cubicBezTo>
                  <a:pt x="133" y="67"/>
                  <a:pt x="132" y="69"/>
                  <a:pt x="131" y="71"/>
                </a:cubicBezTo>
                <a:cubicBezTo>
                  <a:pt x="129" y="71"/>
                  <a:pt x="128" y="71"/>
                  <a:pt x="127" y="70"/>
                </a:cubicBezTo>
                <a:cubicBezTo>
                  <a:pt x="129" y="68"/>
                  <a:pt x="131" y="66"/>
                  <a:pt x="134" y="65"/>
                </a:cubicBezTo>
                <a:close/>
                <a:moveTo>
                  <a:pt x="125" y="73"/>
                </a:moveTo>
                <a:cubicBezTo>
                  <a:pt x="126" y="73"/>
                  <a:pt x="128" y="74"/>
                  <a:pt x="130" y="74"/>
                </a:cubicBezTo>
                <a:cubicBezTo>
                  <a:pt x="129" y="77"/>
                  <a:pt x="129" y="79"/>
                  <a:pt x="129" y="82"/>
                </a:cubicBezTo>
                <a:cubicBezTo>
                  <a:pt x="121" y="82"/>
                  <a:pt x="121" y="82"/>
                  <a:pt x="121" y="82"/>
                </a:cubicBezTo>
                <a:cubicBezTo>
                  <a:pt x="122" y="79"/>
                  <a:pt x="123" y="76"/>
                  <a:pt x="125" y="73"/>
                </a:cubicBezTo>
                <a:close/>
                <a:moveTo>
                  <a:pt x="124" y="94"/>
                </a:moveTo>
                <a:cubicBezTo>
                  <a:pt x="123" y="92"/>
                  <a:pt x="122" y="89"/>
                  <a:pt x="121" y="85"/>
                </a:cubicBezTo>
                <a:cubicBezTo>
                  <a:pt x="129" y="85"/>
                  <a:pt x="129" y="85"/>
                  <a:pt x="129" y="85"/>
                </a:cubicBezTo>
                <a:cubicBezTo>
                  <a:pt x="129" y="88"/>
                  <a:pt x="129" y="91"/>
                  <a:pt x="130" y="93"/>
                </a:cubicBezTo>
                <a:cubicBezTo>
                  <a:pt x="128" y="93"/>
                  <a:pt x="126" y="94"/>
                  <a:pt x="124" y="94"/>
                </a:cubicBezTo>
                <a:close/>
                <a:moveTo>
                  <a:pt x="126" y="97"/>
                </a:moveTo>
                <a:cubicBezTo>
                  <a:pt x="128" y="97"/>
                  <a:pt x="129" y="96"/>
                  <a:pt x="131" y="96"/>
                </a:cubicBezTo>
                <a:cubicBezTo>
                  <a:pt x="132" y="98"/>
                  <a:pt x="133" y="101"/>
                  <a:pt x="134" y="103"/>
                </a:cubicBezTo>
                <a:cubicBezTo>
                  <a:pt x="131" y="101"/>
                  <a:pt x="128" y="99"/>
                  <a:pt x="126" y="97"/>
                </a:cubicBezTo>
                <a:close/>
                <a:moveTo>
                  <a:pt x="140" y="104"/>
                </a:moveTo>
                <a:cubicBezTo>
                  <a:pt x="137" y="103"/>
                  <a:pt x="135" y="100"/>
                  <a:pt x="134" y="95"/>
                </a:cubicBezTo>
                <a:cubicBezTo>
                  <a:pt x="136" y="95"/>
                  <a:pt x="138" y="95"/>
                  <a:pt x="140" y="95"/>
                </a:cubicBezTo>
                <a:lnTo>
                  <a:pt x="140" y="104"/>
                </a:lnTo>
                <a:close/>
                <a:moveTo>
                  <a:pt x="140" y="92"/>
                </a:moveTo>
                <a:cubicBezTo>
                  <a:pt x="138" y="92"/>
                  <a:pt x="135" y="92"/>
                  <a:pt x="133" y="92"/>
                </a:cubicBezTo>
                <a:cubicBezTo>
                  <a:pt x="132" y="90"/>
                  <a:pt x="132" y="88"/>
                  <a:pt x="132" y="85"/>
                </a:cubicBezTo>
                <a:cubicBezTo>
                  <a:pt x="140" y="85"/>
                  <a:pt x="140" y="85"/>
                  <a:pt x="140" y="85"/>
                </a:cubicBezTo>
                <a:lnTo>
                  <a:pt x="140" y="92"/>
                </a:lnTo>
                <a:close/>
                <a:moveTo>
                  <a:pt x="140" y="82"/>
                </a:moveTo>
                <a:cubicBezTo>
                  <a:pt x="132" y="82"/>
                  <a:pt x="132" y="82"/>
                  <a:pt x="132" y="82"/>
                </a:cubicBezTo>
                <a:cubicBezTo>
                  <a:pt x="132" y="80"/>
                  <a:pt x="132" y="77"/>
                  <a:pt x="133" y="75"/>
                </a:cubicBezTo>
                <a:cubicBezTo>
                  <a:pt x="135" y="75"/>
                  <a:pt x="138" y="75"/>
                  <a:pt x="140" y="76"/>
                </a:cubicBezTo>
                <a:lnTo>
                  <a:pt x="140" y="82"/>
                </a:lnTo>
                <a:close/>
                <a:moveTo>
                  <a:pt x="140" y="73"/>
                </a:moveTo>
                <a:cubicBezTo>
                  <a:pt x="138" y="72"/>
                  <a:pt x="136" y="72"/>
                  <a:pt x="134" y="72"/>
                </a:cubicBezTo>
                <a:cubicBezTo>
                  <a:pt x="135" y="68"/>
                  <a:pt x="137" y="65"/>
                  <a:pt x="140" y="64"/>
                </a:cubicBezTo>
                <a:lnTo>
                  <a:pt x="140" y="73"/>
                </a:lnTo>
                <a:close/>
                <a:moveTo>
                  <a:pt x="156" y="70"/>
                </a:moveTo>
                <a:cubicBezTo>
                  <a:pt x="155" y="71"/>
                  <a:pt x="154" y="71"/>
                  <a:pt x="152" y="71"/>
                </a:cubicBezTo>
                <a:cubicBezTo>
                  <a:pt x="151" y="69"/>
                  <a:pt x="150" y="67"/>
                  <a:pt x="149" y="65"/>
                </a:cubicBezTo>
                <a:cubicBezTo>
                  <a:pt x="152" y="66"/>
                  <a:pt x="154" y="68"/>
                  <a:pt x="156" y="70"/>
                </a:cubicBezTo>
                <a:close/>
                <a:moveTo>
                  <a:pt x="143" y="64"/>
                </a:moveTo>
                <a:cubicBezTo>
                  <a:pt x="145" y="65"/>
                  <a:pt x="148" y="68"/>
                  <a:pt x="149" y="72"/>
                </a:cubicBezTo>
                <a:cubicBezTo>
                  <a:pt x="147" y="72"/>
                  <a:pt x="145" y="72"/>
                  <a:pt x="143" y="73"/>
                </a:cubicBezTo>
                <a:lnTo>
                  <a:pt x="143" y="64"/>
                </a:lnTo>
                <a:close/>
                <a:moveTo>
                  <a:pt x="143" y="76"/>
                </a:moveTo>
                <a:cubicBezTo>
                  <a:pt x="145" y="75"/>
                  <a:pt x="148" y="75"/>
                  <a:pt x="150" y="75"/>
                </a:cubicBezTo>
                <a:cubicBezTo>
                  <a:pt x="151" y="77"/>
                  <a:pt x="151" y="80"/>
                  <a:pt x="151" y="82"/>
                </a:cubicBezTo>
                <a:cubicBezTo>
                  <a:pt x="143" y="82"/>
                  <a:pt x="143" y="82"/>
                  <a:pt x="143" y="82"/>
                </a:cubicBezTo>
                <a:lnTo>
                  <a:pt x="143" y="76"/>
                </a:lnTo>
                <a:close/>
                <a:moveTo>
                  <a:pt x="143" y="85"/>
                </a:moveTo>
                <a:cubicBezTo>
                  <a:pt x="151" y="85"/>
                  <a:pt x="151" y="85"/>
                  <a:pt x="151" y="85"/>
                </a:cubicBezTo>
                <a:cubicBezTo>
                  <a:pt x="151" y="88"/>
                  <a:pt x="151" y="90"/>
                  <a:pt x="150" y="92"/>
                </a:cubicBezTo>
                <a:cubicBezTo>
                  <a:pt x="148" y="92"/>
                  <a:pt x="145" y="92"/>
                  <a:pt x="143" y="92"/>
                </a:cubicBezTo>
                <a:lnTo>
                  <a:pt x="143" y="85"/>
                </a:lnTo>
                <a:close/>
                <a:moveTo>
                  <a:pt x="143" y="104"/>
                </a:moveTo>
                <a:cubicBezTo>
                  <a:pt x="143" y="95"/>
                  <a:pt x="143" y="95"/>
                  <a:pt x="143" y="95"/>
                </a:cubicBezTo>
                <a:cubicBezTo>
                  <a:pt x="145" y="95"/>
                  <a:pt x="147" y="95"/>
                  <a:pt x="149" y="95"/>
                </a:cubicBezTo>
                <a:cubicBezTo>
                  <a:pt x="148" y="100"/>
                  <a:pt x="146" y="103"/>
                  <a:pt x="143" y="104"/>
                </a:cubicBezTo>
                <a:close/>
                <a:moveTo>
                  <a:pt x="149" y="103"/>
                </a:moveTo>
                <a:cubicBezTo>
                  <a:pt x="150" y="101"/>
                  <a:pt x="151" y="98"/>
                  <a:pt x="152" y="96"/>
                </a:cubicBezTo>
                <a:cubicBezTo>
                  <a:pt x="154" y="96"/>
                  <a:pt x="155" y="97"/>
                  <a:pt x="157" y="97"/>
                </a:cubicBezTo>
                <a:cubicBezTo>
                  <a:pt x="155" y="99"/>
                  <a:pt x="152" y="101"/>
                  <a:pt x="149" y="103"/>
                </a:cubicBezTo>
                <a:close/>
                <a:moveTo>
                  <a:pt x="159" y="94"/>
                </a:moveTo>
                <a:cubicBezTo>
                  <a:pt x="157" y="94"/>
                  <a:pt x="155" y="93"/>
                  <a:pt x="153" y="93"/>
                </a:cubicBezTo>
                <a:cubicBezTo>
                  <a:pt x="154" y="91"/>
                  <a:pt x="154" y="88"/>
                  <a:pt x="154" y="85"/>
                </a:cubicBezTo>
                <a:cubicBezTo>
                  <a:pt x="162" y="85"/>
                  <a:pt x="162" y="85"/>
                  <a:pt x="162" y="85"/>
                </a:cubicBezTo>
                <a:cubicBezTo>
                  <a:pt x="161" y="89"/>
                  <a:pt x="160" y="92"/>
                  <a:pt x="159" y="94"/>
                </a:cubicBezTo>
                <a:close/>
                <a:moveTo>
                  <a:pt x="154" y="82"/>
                </a:moveTo>
                <a:cubicBezTo>
                  <a:pt x="154" y="79"/>
                  <a:pt x="154" y="77"/>
                  <a:pt x="153" y="74"/>
                </a:cubicBezTo>
                <a:cubicBezTo>
                  <a:pt x="155" y="74"/>
                  <a:pt x="157" y="73"/>
                  <a:pt x="158" y="73"/>
                </a:cubicBezTo>
                <a:cubicBezTo>
                  <a:pt x="160" y="76"/>
                  <a:pt x="161" y="79"/>
                  <a:pt x="162" y="82"/>
                </a:cubicBezTo>
                <a:lnTo>
                  <a:pt x="154" y="82"/>
                </a:lnTo>
                <a:close/>
                <a:moveTo>
                  <a:pt x="117" y="38"/>
                </a:moveTo>
                <a:cubicBezTo>
                  <a:pt x="122" y="38"/>
                  <a:pt x="122" y="38"/>
                  <a:pt x="122" y="38"/>
                </a:cubicBezTo>
                <a:cubicBezTo>
                  <a:pt x="122" y="40"/>
                  <a:pt x="124" y="42"/>
                  <a:pt x="127" y="42"/>
                </a:cubicBezTo>
                <a:cubicBezTo>
                  <a:pt x="129" y="42"/>
                  <a:pt x="131" y="40"/>
                  <a:pt x="132" y="38"/>
                </a:cubicBezTo>
                <a:cubicBezTo>
                  <a:pt x="166" y="38"/>
                  <a:pt x="166" y="38"/>
                  <a:pt x="166" y="38"/>
                </a:cubicBezTo>
                <a:cubicBezTo>
                  <a:pt x="167" y="38"/>
                  <a:pt x="168" y="37"/>
                  <a:pt x="168" y="36"/>
                </a:cubicBezTo>
                <a:cubicBezTo>
                  <a:pt x="168" y="36"/>
                  <a:pt x="167" y="35"/>
                  <a:pt x="166" y="35"/>
                </a:cubicBezTo>
                <a:cubicBezTo>
                  <a:pt x="132" y="35"/>
                  <a:pt x="132" y="35"/>
                  <a:pt x="132" y="35"/>
                </a:cubicBezTo>
                <a:cubicBezTo>
                  <a:pt x="131" y="33"/>
                  <a:pt x="129" y="31"/>
                  <a:pt x="127" y="31"/>
                </a:cubicBezTo>
                <a:cubicBezTo>
                  <a:pt x="124" y="31"/>
                  <a:pt x="122" y="33"/>
                  <a:pt x="122" y="35"/>
                </a:cubicBezTo>
                <a:cubicBezTo>
                  <a:pt x="117" y="35"/>
                  <a:pt x="117" y="35"/>
                  <a:pt x="117" y="35"/>
                </a:cubicBezTo>
                <a:cubicBezTo>
                  <a:pt x="116" y="35"/>
                  <a:pt x="115" y="36"/>
                  <a:pt x="115" y="36"/>
                </a:cubicBezTo>
                <a:cubicBezTo>
                  <a:pt x="115" y="37"/>
                  <a:pt x="116" y="38"/>
                  <a:pt x="117" y="38"/>
                </a:cubicBezTo>
                <a:close/>
                <a:moveTo>
                  <a:pt x="127" y="34"/>
                </a:moveTo>
                <a:cubicBezTo>
                  <a:pt x="128" y="34"/>
                  <a:pt x="129" y="35"/>
                  <a:pt x="129" y="36"/>
                </a:cubicBezTo>
                <a:cubicBezTo>
                  <a:pt x="129" y="38"/>
                  <a:pt x="128" y="39"/>
                  <a:pt x="127" y="39"/>
                </a:cubicBezTo>
                <a:cubicBezTo>
                  <a:pt x="126" y="39"/>
                  <a:pt x="124" y="38"/>
                  <a:pt x="124" y="36"/>
                </a:cubicBezTo>
                <a:cubicBezTo>
                  <a:pt x="124" y="35"/>
                  <a:pt x="126" y="34"/>
                  <a:pt x="127" y="34"/>
                </a:cubicBezTo>
                <a:close/>
                <a:moveTo>
                  <a:pt x="117" y="54"/>
                </a:moveTo>
                <a:cubicBezTo>
                  <a:pt x="136" y="54"/>
                  <a:pt x="136" y="54"/>
                  <a:pt x="136" y="54"/>
                </a:cubicBezTo>
                <a:cubicBezTo>
                  <a:pt x="137" y="56"/>
                  <a:pt x="139" y="58"/>
                  <a:pt x="141" y="58"/>
                </a:cubicBezTo>
                <a:cubicBezTo>
                  <a:pt x="144" y="58"/>
                  <a:pt x="146" y="56"/>
                  <a:pt x="147" y="54"/>
                </a:cubicBezTo>
                <a:cubicBezTo>
                  <a:pt x="166" y="54"/>
                  <a:pt x="166" y="54"/>
                  <a:pt x="166" y="54"/>
                </a:cubicBezTo>
                <a:cubicBezTo>
                  <a:pt x="167" y="54"/>
                  <a:pt x="168" y="53"/>
                  <a:pt x="168" y="52"/>
                </a:cubicBezTo>
                <a:cubicBezTo>
                  <a:pt x="168" y="51"/>
                  <a:pt x="167" y="51"/>
                  <a:pt x="166" y="51"/>
                </a:cubicBezTo>
                <a:cubicBezTo>
                  <a:pt x="147" y="51"/>
                  <a:pt x="147" y="51"/>
                  <a:pt x="147" y="51"/>
                </a:cubicBezTo>
                <a:cubicBezTo>
                  <a:pt x="146" y="49"/>
                  <a:pt x="144" y="47"/>
                  <a:pt x="141" y="47"/>
                </a:cubicBezTo>
                <a:cubicBezTo>
                  <a:pt x="139" y="47"/>
                  <a:pt x="137" y="49"/>
                  <a:pt x="136" y="51"/>
                </a:cubicBezTo>
                <a:cubicBezTo>
                  <a:pt x="117" y="51"/>
                  <a:pt x="117" y="51"/>
                  <a:pt x="117" y="51"/>
                </a:cubicBezTo>
                <a:cubicBezTo>
                  <a:pt x="116" y="51"/>
                  <a:pt x="115" y="51"/>
                  <a:pt x="115" y="52"/>
                </a:cubicBezTo>
                <a:cubicBezTo>
                  <a:pt x="115" y="53"/>
                  <a:pt x="116" y="54"/>
                  <a:pt x="117" y="54"/>
                </a:cubicBezTo>
                <a:close/>
                <a:moveTo>
                  <a:pt x="141" y="50"/>
                </a:moveTo>
                <a:cubicBezTo>
                  <a:pt x="143" y="50"/>
                  <a:pt x="144" y="51"/>
                  <a:pt x="144" y="52"/>
                </a:cubicBezTo>
                <a:cubicBezTo>
                  <a:pt x="144" y="54"/>
                  <a:pt x="143" y="55"/>
                  <a:pt x="141" y="55"/>
                </a:cubicBezTo>
                <a:cubicBezTo>
                  <a:pt x="140" y="55"/>
                  <a:pt x="139" y="54"/>
                  <a:pt x="139" y="52"/>
                </a:cubicBezTo>
                <a:cubicBezTo>
                  <a:pt x="139" y="51"/>
                  <a:pt x="140" y="50"/>
                  <a:pt x="141" y="50"/>
                </a:cubicBezTo>
                <a:close/>
                <a:moveTo>
                  <a:pt x="130" y="13"/>
                </a:moveTo>
                <a:cubicBezTo>
                  <a:pt x="145" y="13"/>
                  <a:pt x="145" y="13"/>
                  <a:pt x="145" y="13"/>
                </a:cubicBezTo>
                <a:cubicBezTo>
                  <a:pt x="146" y="13"/>
                  <a:pt x="147" y="12"/>
                  <a:pt x="147" y="11"/>
                </a:cubicBezTo>
                <a:cubicBezTo>
                  <a:pt x="147" y="10"/>
                  <a:pt x="146" y="10"/>
                  <a:pt x="145" y="10"/>
                </a:cubicBezTo>
                <a:cubicBezTo>
                  <a:pt x="130" y="10"/>
                  <a:pt x="130" y="10"/>
                  <a:pt x="130" y="10"/>
                </a:cubicBezTo>
                <a:cubicBezTo>
                  <a:pt x="129" y="10"/>
                  <a:pt x="129" y="10"/>
                  <a:pt x="129" y="11"/>
                </a:cubicBezTo>
                <a:cubicBezTo>
                  <a:pt x="129" y="12"/>
                  <a:pt x="129" y="13"/>
                  <a:pt x="130" y="13"/>
                </a:cubicBezTo>
                <a:close/>
                <a:moveTo>
                  <a:pt x="174" y="18"/>
                </a:moveTo>
                <a:cubicBezTo>
                  <a:pt x="109" y="18"/>
                  <a:pt x="109" y="18"/>
                  <a:pt x="109" y="18"/>
                </a:cubicBezTo>
                <a:cubicBezTo>
                  <a:pt x="108" y="18"/>
                  <a:pt x="108" y="19"/>
                  <a:pt x="108" y="20"/>
                </a:cubicBezTo>
                <a:cubicBezTo>
                  <a:pt x="108" y="113"/>
                  <a:pt x="108" y="113"/>
                  <a:pt x="108" y="113"/>
                </a:cubicBezTo>
                <a:cubicBezTo>
                  <a:pt x="108" y="113"/>
                  <a:pt x="108" y="114"/>
                  <a:pt x="109" y="114"/>
                </a:cubicBezTo>
                <a:cubicBezTo>
                  <a:pt x="174" y="114"/>
                  <a:pt x="174" y="114"/>
                  <a:pt x="174" y="114"/>
                </a:cubicBezTo>
                <a:cubicBezTo>
                  <a:pt x="175" y="114"/>
                  <a:pt x="175" y="113"/>
                  <a:pt x="175" y="113"/>
                </a:cubicBezTo>
                <a:cubicBezTo>
                  <a:pt x="175" y="20"/>
                  <a:pt x="175" y="20"/>
                  <a:pt x="175" y="20"/>
                </a:cubicBezTo>
                <a:cubicBezTo>
                  <a:pt x="175" y="19"/>
                  <a:pt x="175" y="18"/>
                  <a:pt x="174" y="18"/>
                </a:cubicBezTo>
                <a:close/>
                <a:moveTo>
                  <a:pt x="172" y="111"/>
                </a:moveTo>
                <a:cubicBezTo>
                  <a:pt x="111" y="111"/>
                  <a:pt x="111" y="111"/>
                  <a:pt x="111" y="111"/>
                </a:cubicBezTo>
                <a:cubicBezTo>
                  <a:pt x="111" y="21"/>
                  <a:pt x="111" y="21"/>
                  <a:pt x="111" y="21"/>
                </a:cubicBezTo>
                <a:cubicBezTo>
                  <a:pt x="172" y="21"/>
                  <a:pt x="172" y="21"/>
                  <a:pt x="172" y="21"/>
                </a:cubicBezTo>
                <a:lnTo>
                  <a:pt x="172"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95" name="Rectangle 65"/>
          <p:cNvSpPr/>
          <p:nvPr>
            <p:custDataLst>
              <p:tags r:id="rId22"/>
            </p:custDataLst>
          </p:nvPr>
        </p:nvSpPr>
        <p:spPr>
          <a:xfrm>
            <a:off x="1785893" y="5376747"/>
            <a:ext cx="2597758" cy="615950"/>
          </a:xfrm>
          <a:prstGeom prst="rect">
            <a:avLst/>
          </a:prstGeom>
        </p:spPr>
        <p:txBody>
          <a:bodyPr wrap="square">
            <a:spAutoFit/>
          </a:bodyPr>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分账管理</a:t>
            </a:r>
            <a:endParaRPr lang="zh-CN" altLang="en-US" sz="1000" dirty="0">
              <a:solidFill>
                <a:schemeClr val="tx1"/>
              </a:solidFill>
              <a:latin typeface="微软雅黑" panose="020B0503020204020204" charset="-122"/>
              <a:ea typeface="微软雅黑" panose="020B050302020402020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结算管理</a:t>
            </a:r>
            <a:endParaRPr lang="zh-CN" altLang="en-US" sz="1000" dirty="0" smtClean="0">
              <a:solidFill>
                <a:schemeClr val="tx1"/>
              </a:solidFill>
              <a:latin typeface="微软雅黑" panose="020B0503020204020204" charset="-122"/>
              <a:ea typeface="微软雅黑" panose="020B050302020402020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余额管理</a:t>
            </a:r>
            <a:endParaRPr lang="zh-CN" altLang="en-US" sz="1000" dirty="0" smtClean="0">
              <a:solidFill>
                <a:schemeClr val="tx1"/>
              </a:solidFill>
              <a:latin typeface="微软雅黑" panose="020B0503020204020204" charset="-122"/>
              <a:ea typeface="微软雅黑" panose="020B0503020204020204" charset="-122"/>
              <a:cs typeface="Lato" panose="020F0502020204030203" pitchFamily="34" charset="0"/>
              <a:sym typeface="+mn-ea"/>
            </a:endParaRPr>
          </a:p>
        </p:txBody>
      </p:sp>
      <p:sp>
        <p:nvSpPr>
          <p:cNvPr id="96" name="文本框 95"/>
          <p:cNvSpPr txBox="1"/>
          <p:nvPr/>
        </p:nvSpPr>
        <p:spPr>
          <a:xfrm>
            <a:off x="9805670" y="2780665"/>
            <a:ext cx="1283335" cy="135699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会员管理</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储值积分</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卡券管理</a:t>
            </a:r>
            <a:endParaRPr lang="zh-CN" altLang="en-US" sz="1000" dirty="0" smtClean="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营销活动</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数字导购</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商城营销</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物业停车</a:t>
            </a:r>
            <a:endParaRPr lang="zh-CN" altLang="en-US" sz="1000" dirty="0" smtClean="0">
              <a:solidFill>
                <a:schemeClr val="tx1"/>
              </a:solidFill>
              <a:latin typeface="微软雅黑" panose="020B0503020204020204" charset="-122"/>
              <a:ea typeface="微软雅黑" panose="020B0503020204020204" charset="-122"/>
              <a:sym typeface="+mn-ea"/>
            </a:endParaRPr>
          </a:p>
        </p:txBody>
      </p:sp>
      <p:sp>
        <p:nvSpPr>
          <p:cNvPr id="97" name="文本框 96"/>
          <p:cNvSpPr txBox="1"/>
          <p:nvPr/>
        </p:nvSpPr>
        <p:spPr>
          <a:xfrm>
            <a:off x="9805670" y="5488940"/>
            <a:ext cx="1570990" cy="80073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交易查询</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业务统计</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数据报表</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营销分析</a:t>
            </a:r>
            <a:endParaRPr lang="zh-CN" altLang="en-US" sz="1000" dirty="0" smtClean="0">
              <a:solidFill>
                <a:schemeClr val="tx1"/>
              </a:solidFill>
              <a:latin typeface="微软雅黑" panose="020B0503020204020204" charset="-122"/>
              <a:ea typeface="微软雅黑" panose="020B0503020204020204" charset="-122"/>
              <a:sym typeface="+mn-ea"/>
            </a:endParaRPr>
          </a:p>
        </p:txBody>
      </p:sp>
      <p:grpSp>
        <p:nvGrpSpPr>
          <p:cNvPr id="100" name="组合 99"/>
          <p:cNvGrpSpPr/>
          <p:nvPr/>
        </p:nvGrpSpPr>
        <p:grpSpPr>
          <a:xfrm>
            <a:off x="3331210" y="3125470"/>
            <a:ext cx="1111250" cy="1927225"/>
            <a:chOff x="1220985" y="1521392"/>
            <a:chExt cx="2659149" cy="4237847"/>
          </a:xfrm>
        </p:grpSpPr>
        <p:pic>
          <p:nvPicPr>
            <p:cNvPr id="102" name="图片 101"/>
            <p:cNvPicPr>
              <a:picLocks noChangeAspect="1"/>
            </p:cNvPicPr>
            <p:nvPr>
              <p:custDataLst>
                <p:tags r:id="rId23"/>
              </p:custDataLst>
            </p:nvPr>
          </p:nvPicPr>
          <p:blipFill>
            <a:blip r:embed="rId24" cstate="print"/>
            <a:stretch>
              <a:fillRect/>
            </a:stretch>
          </p:blipFill>
          <p:spPr>
            <a:xfrm>
              <a:off x="1220985" y="1521392"/>
              <a:ext cx="2659149" cy="4237847"/>
            </a:xfrm>
            <a:prstGeom prst="rect">
              <a:avLst/>
            </a:prstGeom>
          </p:spPr>
        </p:pic>
        <p:pic>
          <p:nvPicPr>
            <p:cNvPr id="103" name="图片 102"/>
            <p:cNvPicPr>
              <a:picLocks noChangeAspect="1"/>
            </p:cNvPicPr>
            <p:nvPr>
              <p:custDataLst>
                <p:tags r:id="rId25"/>
              </p:custDataLst>
            </p:nvPr>
          </p:nvPicPr>
          <p:blipFill rotWithShape="1">
            <a:blip r:embed="rId26" cstate="print">
              <a:extLst>
                <a:ext uri="{28A0092B-C50C-407E-A947-70E740481C1C}">
                  <a14:useLocalDpi xmlns:a14="http://schemas.microsoft.com/office/drawing/2010/main" val="0"/>
                </a:ext>
              </a:extLst>
            </a:blip>
            <a:srcRect t="11085" b="8295"/>
            <a:stretch>
              <a:fillRect/>
            </a:stretch>
          </p:blipFill>
          <p:spPr>
            <a:xfrm>
              <a:off x="1627012" y="1962550"/>
              <a:ext cx="1834394" cy="3202226"/>
            </a:xfrm>
            <a:prstGeom prst="rect">
              <a:avLst/>
            </a:prstGeom>
            <a:solidFill>
              <a:srgbClr val="68BC26"/>
            </a:solidFill>
            <a:effectLst/>
          </p:spPr>
        </p:pic>
      </p:grpSp>
      <p:pic>
        <p:nvPicPr>
          <p:cNvPr id="2051" name="Picture 3"/>
          <p:cNvPicPr>
            <a:picLocks noChangeAspect="1" noChangeArrowheads="1"/>
          </p:cNvPicPr>
          <p:nvPr>
            <p:custDataLst>
              <p:tags r:id="rId27"/>
            </p:custDataLst>
          </p:nvPr>
        </p:nvPicPr>
        <p:blipFill>
          <a:blip r:embed="rId28" cstate="print"/>
          <a:srcRect/>
          <a:stretch>
            <a:fillRect/>
          </a:stretch>
        </p:blipFill>
        <p:spPr bwMode="auto">
          <a:xfrm>
            <a:off x="3483610" y="3311525"/>
            <a:ext cx="792000" cy="14957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Google Shape;1116;p75"/>
          <p:cNvSpPr/>
          <p:nvPr>
            <p:custDataLst>
              <p:tags r:id="rId1"/>
            </p:custDataLst>
          </p:nvPr>
        </p:nvSpPr>
        <p:spPr>
          <a:xfrm>
            <a:off x="743470" y="1732699"/>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2"/>
            </p:custDataLst>
          </p:nvPr>
        </p:nvSpPr>
        <p:spPr>
          <a:xfrm>
            <a:off x="743470" y="173292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案例介绍</a:t>
            </a:r>
            <a:endParaRPr kumimoji="1" lang="en-US" sz="1400">
              <a:latin typeface="微软雅黑" panose="020B0503020204020204" charset="-122"/>
              <a:ea typeface="微软雅黑" panose="020B0503020204020204" charset="-122"/>
            </a:endParaRPr>
          </a:p>
        </p:txBody>
      </p:sp>
      <p:sp>
        <p:nvSpPr>
          <p:cNvPr id="47" name="文本框 46"/>
          <p:cNvSpPr txBox="1"/>
          <p:nvPr>
            <p:custDataLst>
              <p:tags r:id="rId3"/>
            </p:custDataLst>
          </p:nvPr>
        </p:nvSpPr>
        <p:spPr>
          <a:xfrm>
            <a:off x="948250" y="2174499"/>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开开华彩是一家中关村认证的高新技术企业，致力于为用户提供前沿丰富的在线学习体验。其课程内容不仅涵盖书法、国画等传统艺术，还延伸至声乐、钢琴、萨克斯等中西方文化领域，已成为一个全方位、多层次的老年人学习平台。平台针对中老年兴趣培养分层教学需求和“线下门店现场授课</a:t>
            </a:r>
            <a:r>
              <a:rPr lang="en-US" altLang="zh-CN" sz="1200"/>
              <a:t>+</a:t>
            </a:r>
            <a:r>
              <a:rPr lang="zh-CN" altLang="en-US" sz="1200"/>
              <a:t>网络平台线上授课”的双层教学模式。</a:t>
            </a:r>
            <a:endParaRPr lang="zh-CN" altLang="en-US" sz="1200"/>
          </a:p>
        </p:txBody>
      </p:sp>
      <p:sp>
        <p:nvSpPr>
          <p:cNvPr id="71" name="Google Shape;1116;p75"/>
          <p:cNvSpPr/>
          <p:nvPr>
            <p:custDataLst>
              <p:tags r:id="rId4"/>
            </p:custDataLst>
          </p:nvPr>
        </p:nvSpPr>
        <p:spPr>
          <a:xfrm>
            <a:off x="743470" y="4129390"/>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5"/>
            </p:custDataLst>
          </p:nvPr>
        </p:nvSpPr>
        <p:spPr>
          <a:xfrm>
            <a:off x="743470" y="4129611"/>
            <a:ext cx="1080000" cy="360000"/>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解决方案</a:t>
            </a:r>
            <a:endParaRPr kumimoji="1" lang="en-US" sz="1400">
              <a:latin typeface="微软雅黑" panose="020B0503020204020204" charset="-122"/>
              <a:ea typeface="微软雅黑" panose="020B0503020204020204" charset="-122"/>
            </a:endParaRPr>
          </a:p>
        </p:txBody>
      </p:sp>
      <p:sp>
        <p:nvSpPr>
          <p:cNvPr id="73" name="文本框 72"/>
          <p:cNvSpPr txBox="1"/>
          <p:nvPr>
            <p:custDataLst>
              <p:tags r:id="rId6"/>
            </p:custDataLst>
          </p:nvPr>
        </p:nvSpPr>
        <p:spPr>
          <a:xfrm>
            <a:off x="948250" y="4600795"/>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满足老年人线上、线下购买老年学员订单课程，通过各类综合微信、支付宝支付后通过分账方到平台方和加盟商，实现订单核算分账的支付问题</a:t>
            </a:r>
            <a:endParaRPr lang="zh-CN" altLang="en-US" sz="1200"/>
          </a:p>
          <a:p>
            <a:endParaRPr lang="zh-CN" altLang="en-US" sz="1200"/>
          </a:p>
          <a:p>
            <a:r>
              <a:rPr lang="zh-CN" altLang="en-US" sz="1200"/>
              <a:t>解决待清算多日留存资金合规问题，可以实现资金管理，对多参与方资金账期结算</a:t>
            </a:r>
            <a:endParaRPr lang="zh-CN" altLang="en-US" sz="1200"/>
          </a:p>
        </p:txBody>
      </p:sp>
      <p:grpSp>
        <p:nvGrpSpPr>
          <p:cNvPr id="7" name="组合 6"/>
          <p:cNvGrpSpPr/>
          <p:nvPr/>
        </p:nvGrpSpPr>
        <p:grpSpPr>
          <a:xfrm>
            <a:off x="9216054" y="932546"/>
            <a:ext cx="2386798" cy="4699455"/>
            <a:chOff x="4267894" y="413171"/>
            <a:chExt cx="2975434" cy="5858442"/>
          </a:xfrm>
        </p:grpSpPr>
        <p:pic>
          <p:nvPicPr>
            <p:cNvPr id="4" name="图片 3"/>
            <p:cNvPicPr>
              <a:picLocks noChangeAspect="1"/>
            </p:cNvPicPr>
            <p:nvPr>
              <p:custDataLst>
                <p:tags r:id="rId7"/>
              </p:custDataLst>
            </p:nvPr>
          </p:nvPicPr>
          <p:blipFill>
            <a:blip r:embed="rId8"/>
            <a:stretch>
              <a:fillRect/>
            </a:stretch>
          </p:blipFill>
          <p:spPr>
            <a:xfrm>
              <a:off x="4388461" y="532250"/>
              <a:ext cx="2734300" cy="5627918"/>
            </a:xfrm>
            <a:prstGeom prst="roundRect">
              <a:avLst>
                <a:gd name="adj" fmla="val 11053"/>
              </a:avLst>
            </a:prstGeom>
          </p:spPr>
        </p:pic>
        <p:pic>
          <p:nvPicPr>
            <p:cNvPr id="14" name="Picture 2" descr="查看图片"/>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4267894" y="413171"/>
              <a:ext cx="2975434" cy="58584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7905240" y="2630935"/>
            <a:ext cx="2386798" cy="4699455"/>
            <a:chOff x="7752239" y="470922"/>
            <a:chExt cx="2975434" cy="5858442"/>
          </a:xfrm>
        </p:grpSpPr>
        <p:pic>
          <p:nvPicPr>
            <p:cNvPr id="9" name="图片 8"/>
            <p:cNvPicPr>
              <a:picLocks noChangeAspect="1"/>
            </p:cNvPicPr>
            <p:nvPr>
              <p:custDataLst>
                <p:tags r:id="rId11"/>
              </p:custDataLst>
            </p:nvPr>
          </p:nvPicPr>
          <p:blipFill>
            <a:blip r:embed="rId12"/>
            <a:stretch>
              <a:fillRect/>
            </a:stretch>
          </p:blipFill>
          <p:spPr>
            <a:xfrm>
              <a:off x="7904709" y="600261"/>
              <a:ext cx="2649815" cy="5608034"/>
            </a:xfrm>
            <a:prstGeom prst="roundRect">
              <a:avLst>
                <a:gd name="adj" fmla="val 10409"/>
              </a:avLst>
            </a:prstGeom>
          </p:spPr>
        </p:pic>
        <p:pic>
          <p:nvPicPr>
            <p:cNvPr id="11" name="Picture 2" descr="查看图片"/>
            <p:cNvPicPr>
              <a:picLocks noChangeAspect="1" noChangeArrowheads="1"/>
            </p:cNvPicPr>
            <p:nvPr>
              <p:custDataLst>
                <p:tags r:id="rId13"/>
              </p:custDataLst>
            </p:nvPr>
          </p:nvPicPr>
          <p:blipFill>
            <a:blip r:embed="rId10">
              <a:extLst>
                <a:ext uri="{28A0092B-C50C-407E-A947-70E740481C1C}">
                  <a14:useLocalDpi xmlns:a14="http://schemas.microsoft.com/office/drawing/2010/main" val="0"/>
                </a:ext>
              </a:extLst>
            </a:blip>
            <a:srcRect/>
            <a:stretch>
              <a:fillRect/>
            </a:stretch>
          </p:blipFill>
          <p:spPr bwMode="auto">
            <a:xfrm>
              <a:off x="7752239" y="470922"/>
              <a:ext cx="2975434" cy="585844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Google Shape;1125;p75"/>
          <p:cNvSpPr txBox="1"/>
          <p:nvPr>
            <p:custDataLst>
              <p:tags r:id="rId14"/>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charset="-122"/>
                <a:ea typeface="微软雅黑" panose="020B0503020204020204" charset="-122"/>
              </a:defRPr>
            </a:lvl1pPr>
          </a:lstStyle>
          <a:p>
            <a:r>
              <a:rPr lang="zh-CN" altLang="en-US" sz="1800" b="0" dirty="0"/>
              <a:t>教培行业订单核算分账</a:t>
            </a:r>
            <a:endParaRPr lang="zh-CN" altLang="en-US" sz="1800" b="0" dirty="0"/>
          </a:p>
        </p:txBody>
      </p:sp>
      <p:sp>
        <p:nvSpPr>
          <p:cNvPr id="5" name="任意多边形: 形状 18"/>
          <p:cNvSpPr/>
          <p:nvPr>
            <p:custDataLst>
              <p:tags r:id="rId15"/>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 name="对角圆角矩形 120"/>
          <p:cNvSpPr/>
          <p:nvPr>
            <p:custDataLst>
              <p:tags r:id="rId16"/>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客户案例</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125;p75"/>
          <p:cNvSpPr txBox="1"/>
          <p:nvPr>
            <p:custDataLst>
              <p:tags r:id="rId1"/>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charset="-122"/>
                <a:ea typeface="微软雅黑" panose="020B0503020204020204" charset="-122"/>
              </a:defRPr>
            </a:lvl1pPr>
          </a:lstStyle>
          <a:p>
            <a:r>
              <a:rPr lang="zh-CN" altLang="en-US" sz="1800" b="0" dirty="0"/>
              <a:t>集团连锁线上线下收款及资金</a:t>
            </a:r>
            <a:r>
              <a:rPr lang="zh-CN" altLang="en-US" sz="1800" b="0" dirty="0"/>
              <a:t>管理</a:t>
            </a:r>
            <a:endParaRPr lang="zh-CN" altLang="en-US" sz="1800" b="0" dirty="0"/>
          </a:p>
        </p:txBody>
      </p:sp>
      <p:sp>
        <p:nvSpPr>
          <p:cNvPr id="55" name="Google Shape;1116;p75"/>
          <p:cNvSpPr/>
          <p:nvPr>
            <p:custDataLst>
              <p:tags r:id="rId2"/>
            </p:custDataLst>
          </p:nvPr>
        </p:nvSpPr>
        <p:spPr>
          <a:xfrm>
            <a:off x="743585" y="1621155"/>
            <a:ext cx="6664325" cy="134556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3"/>
            </p:custDataLst>
          </p:nvPr>
        </p:nvSpPr>
        <p:spPr>
          <a:xfrm>
            <a:off x="743470" y="162116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案例介绍</a:t>
            </a:r>
            <a:endParaRPr kumimoji="1" lang="en-US" sz="1400">
              <a:latin typeface="微软雅黑" panose="020B0503020204020204" charset="-122"/>
              <a:ea typeface="微软雅黑" panose="020B0503020204020204" charset="-122"/>
            </a:endParaRPr>
          </a:p>
        </p:txBody>
      </p:sp>
      <p:sp>
        <p:nvSpPr>
          <p:cNvPr id="47" name="文本框 46"/>
          <p:cNvSpPr txBox="1"/>
          <p:nvPr>
            <p:custDataLst>
              <p:tags r:id="rId4"/>
            </p:custDataLst>
          </p:nvPr>
        </p:nvSpPr>
        <p:spPr>
          <a:xfrm>
            <a:off x="948055" y="1981200"/>
            <a:ext cx="6194425" cy="1254760"/>
          </a:xfrm>
          <a:prstGeom prst="rect">
            <a:avLst/>
          </a:prstGeom>
          <a:noFill/>
        </p:spPr>
        <p:txBody>
          <a:bodyPr wrap="square" rtlCol="0">
            <a:no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dirty="0" smtClean="0">
                <a:latin typeface="微软雅黑" panose="020B0503020204020204" charset="-122"/>
                <a:ea typeface="微软雅黑" panose="020B0503020204020204" charset="-122"/>
                <a:sym typeface="+mn-ea"/>
              </a:rPr>
              <a:t>上海晨光文具股份有限公司是中国乃至全球知名的文具制造商之一，在全国</a:t>
            </a:r>
            <a:r>
              <a:rPr lang="zh-CN" altLang="en-US" sz="1200" dirty="0">
                <a:latin typeface="微软雅黑" panose="020B0503020204020204" charset="-122"/>
                <a:ea typeface="微软雅黑" panose="020B0503020204020204" charset="-122"/>
                <a:sym typeface="+mn-ea"/>
              </a:rPr>
              <a:t>有1200家配送站，5万家门店。传统制造连锁品牌在</a:t>
            </a:r>
            <a:r>
              <a:rPr lang="zh-CN" altLang="en-US" sz="1200" dirty="0" smtClean="0">
                <a:latin typeface="微软雅黑" panose="020B0503020204020204" charset="-122"/>
                <a:ea typeface="微软雅黑" panose="020B0503020204020204" charset="-122"/>
                <a:sym typeface="+mn-ea"/>
              </a:rPr>
              <a:t>企业</a:t>
            </a:r>
            <a:r>
              <a:rPr lang="zh-CN" altLang="en-US" sz="1200" dirty="0">
                <a:latin typeface="微软雅黑" panose="020B0503020204020204" charset="-122"/>
                <a:ea typeface="微软雅黑" panose="020B0503020204020204" charset="-122"/>
                <a:sym typeface="+mn-ea"/>
              </a:rPr>
              <a:t>数字化转型中，存在业务信息化管理、集团建设统一的收银体系的诉求，门店向配送站采购通过小程序完成，更轻量、更高效。</a:t>
            </a:r>
            <a:endParaRPr lang="zh-CN" altLang="en-US" sz="1200" dirty="0">
              <a:latin typeface="微软雅黑" panose="020B0503020204020204" charset="-122"/>
              <a:ea typeface="微软雅黑" panose="020B0503020204020204" charset="-122"/>
            </a:endParaRPr>
          </a:p>
          <a:p>
            <a:endParaRPr lang="zh-CN" altLang="en-US" sz="1200"/>
          </a:p>
        </p:txBody>
      </p:sp>
      <p:sp>
        <p:nvSpPr>
          <p:cNvPr id="71" name="Google Shape;1116;p75"/>
          <p:cNvSpPr/>
          <p:nvPr>
            <p:custDataLst>
              <p:tags r:id="rId5"/>
            </p:custDataLst>
          </p:nvPr>
        </p:nvSpPr>
        <p:spPr>
          <a:xfrm>
            <a:off x="743585" y="3073400"/>
            <a:ext cx="6664325" cy="367284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6"/>
            </p:custDataLst>
          </p:nvPr>
        </p:nvSpPr>
        <p:spPr>
          <a:xfrm>
            <a:off x="743585" y="3073400"/>
            <a:ext cx="1080135" cy="360045"/>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解决方案</a:t>
            </a:r>
            <a:endParaRPr kumimoji="1" lang="en-US" sz="1400">
              <a:latin typeface="微软雅黑" panose="020B0503020204020204" charset="-122"/>
              <a:ea typeface="微软雅黑" panose="020B0503020204020204" charset="-122"/>
            </a:endParaRPr>
          </a:p>
        </p:txBody>
      </p:sp>
      <p:sp>
        <p:nvSpPr>
          <p:cNvPr id="73" name="文本框 72"/>
          <p:cNvSpPr txBox="1"/>
          <p:nvPr>
            <p:custDataLst>
              <p:tags r:id="rId7"/>
            </p:custDataLst>
          </p:nvPr>
        </p:nvSpPr>
        <p:spPr>
          <a:xfrm>
            <a:off x="947420" y="3433445"/>
            <a:ext cx="6194425" cy="973455"/>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pPr indent="0">
              <a:lnSpc>
                <a:spcPct val="150000"/>
              </a:lnSpc>
              <a:spcBef>
                <a:spcPts val="400"/>
              </a:spcBef>
              <a:buFont typeface="Arial" panose="020B0604020202020204" pitchFamily="34" charset="0"/>
              <a:buNone/>
            </a:pPr>
            <a:r>
              <a:rPr lang="zh-CN" altLang="en-US" sz="1200" dirty="0" smtClean="0">
                <a:latin typeface="微软雅黑" panose="020B0503020204020204" charset="-122"/>
                <a:ea typeface="微软雅黑" panose="020B0503020204020204" charset="-122"/>
                <a:sym typeface="+mn-ea"/>
              </a:rPr>
              <a:t>为集团</a:t>
            </a:r>
            <a:r>
              <a:rPr lang="zh-CN" altLang="en-US" sz="1200" dirty="0">
                <a:latin typeface="微软雅黑" panose="020B0503020204020204" charset="-122"/>
                <a:ea typeface="微软雅黑" panose="020B0503020204020204" charset="-122"/>
                <a:sym typeface="+mn-ea"/>
              </a:rPr>
              <a:t>建设合规的账户资金管理体系，各参与方资金分账户</a:t>
            </a:r>
            <a:r>
              <a:rPr lang="zh-CN" altLang="en-US" sz="1200" dirty="0" smtClean="0">
                <a:latin typeface="微软雅黑" panose="020B0503020204020204" charset="-122"/>
                <a:ea typeface="微软雅黑" panose="020B0503020204020204" charset="-122"/>
                <a:sym typeface="+mn-ea"/>
              </a:rPr>
              <a:t>管理，</a:t>
            </a:r>
            <a:r>
              <a:rPr lang="zh-CN" altLang="en-US" sz="1200" dirty="0">
                <a:latin typeface="微软雅黑" panose="020B0503020204020204" charset="-122"/>
                <a:ea typeface="微软雅黑" panose="020B0503020204020204" charset="-122"/>
                <a:sym typeface="+mn-ea"/>
              </a:rPr>
              <a:t>强化财务</a:t>
            </a:r>
            <a:r>
              <a:rPr lang="zh-CN" altLang="en-US" sz="1200" dirty="0" smtClean="0">
                <a:latin typeface="微软雅黑" panose="020B0503020204020204" charset="-122"/>
                <a:ea typeface="微软雅黑" panose="020B0503020204020204" charset="-122"/>
                <a:sym typeface="+mn-ea"/>
              </a:rPr>
              <a:t>监控，</a:t>
            </a:r>
            <a:r>
              <a:rPr lang="zh-CN" altLang="en-US" sz="1200" dirty="0">
                <a:latin typeface="微软雅黑" panose="020B0503020204020204" charset="-122"/>
                <a:ea typeface="微软雅黑" panose="020B0503020204020204" charset="-122"/>
                <a:sym typeface="+mn-ea"/>
              </a:rPr>
              <a:t>建立统一经营</a:t>
            </a:r>
            <a:r>
              <a:rPr lang="zh-CN" altLang="en-US" sz="1200" dirty="0" smtClean="0">
                <a:latin typeface="微软雅黑" panose="020B0503020204020204" charset="-122"/>
                <a:ea typeface="微软雅黑" panose="020B0503020204020204" charset="-122"/>
                <a:sym typeface="+mn-ea"/>
              </a:rPr>
              <a:t>视角。</a:t>
            </a:r>
            <a:endParaRPr lang="en-US" altLang="zh-CN" sz="1200" dirty="0" smtClean="0">
              <a:latin typeface="微软雅黑" panose="020B0503020204020204" charset="-122"/>
              <a:ea typeface="微软雅黑" panose="020B0503020204020204" charset="-122"/>
            </a:endParaRPr>
          </a:p>
          <a:p>
            <a:pPr indent="0">
              <a:lnSpc>
                <a:spcPct val="150000"/>
              </a:lnSpc>
              <a:spcBef>
                <a:spcPts val="400"/>
              </a:spcBef>
              <a:buFont typeface="Arial" panose="020B0604020202020204" pitchFamily="34" charset="0"/>
              <a:buNone/>
            </a:pPr>
            <a:endParaRPr lang="zh-CN" altLang="en-US" sz="1200"/>
          </a:p>
        </p:txBody>
      </p:sp>
      <p:pic>
        <p:nvPicPr>
          <p:cNvPr id="3" name="图片 2"/>
          <p:cNvPicPr>
            <a:picLocks noChangeAspect="1"/>
          </p:cNvPicPr>
          <p:nvPr>
            <p:custDataLst>
              <p:tags r:id="rId8"/>
            </p:custDataLst>
          </p:nvPr>
        </p:nvPicPr>
        <p:blipFill>
          <a:blip r:embed="rId9"/>
          <a:stretch>
            <a:fillRect/>
          </a:stretch>
        </p:blipFill>
        <p:spPr>
          <a:xfrm>
            <a:off x="7734300" y="2157095"/>
            <a:ext cx="4088130" cy="2970530"/>
          </a:xfrm>
          <a:prstGeom prst="rect">
            <a:avLst/>
          </a:prstGeom>
        </p:spPr>
      </p:pic>
      <p:sp>
        <p:nvSpPr>
          <p:cNvPr id="17" name="圆角矩形 16"/>
          <p:cNvSpPr/>
          <p:nvPr>
            <p:custDataLst>
              <p:tags r:id="rId10"/>
            </p:custDataLst>
          </p:nvPr>
        </p:nvSpPr>
        <p:spPr>
          <a:xfrm>
            <a:off x="1043305" y="4619625"/>
            <a:ext cx="1977390" cy="1883410"/>
          </a:xfrm>
          <a:prstGeom prst="roundRect">
            <a:avLst>
              <a:gd name="adj" fmla="val 4972"/>
            </a:avLst>
          </a:prstGeom>
          <a:no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18" name="圆角矩形 12"/>
          <p:cNvSpPr/>
          <p:nvPr>
            <p:custDataLst>
              <p:tags r:id="rId11"/>
            </p:custDataLst>
          </p:nvPr>
        </p:nvSpPr>
        <p:spPr>
          <a:xfrm>
            <a:off x="5325745" y="5100955"/>
            <a:ext cx="1144905"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19" name="圆角矩形 12"/>
          <p:cNvSpPr/>
          <p:nvPr>
            <p:custDataLst>
              <p:tags r:id="rId12"/>
            </p:custDataLst>
          </p:nvPr>
        </p:nvSpPr>
        <p:spPr>
          <a:xfrm>
            <a:off x="3540125" y="5100955"/>
            <a:ext cx="1144270"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20" name="圆角矩形 12"/>
          <p:cNvSpPr/>
          <p:nvPr>
            <p:custDataLst>
              <p:tags r:id="rId13"/>
            </p:custDataLst>
          </p:nvPr>
        </p:nvSpPr>
        <p:spPr>
          <a:xfrm>
            <a:off x="948055" y="4091305"/>
            <a:ext cx="5844540" cy="2496185"/>
          </a:xfrm>
          <a:prstGeom prst="roundRect">
            <a:avLst>
              <a:gd name="adj" fmla="val 2021"/>
            </a:avLst>
          </a:prstGeom>
          <a:gradFill>
            <a:gsLst>
              <a:gs pos="100000">
                <a:srgbClr val="FBDFCD"/>
              </a:gs>
              <a:gs pos="0">
                <a:srgbClr val="96CFFA"/>
              </a:gs>
            </a:gsLst>
            <a:lin scaled="1"/>
          </a:gradFill>
          <a:ln w="19050" cap="flat" cmpd="sng">
            <a:noFill/>
            <a:prstDash val="solid"/>
            <a:miter lim="800000"/>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21" name="文本框 20"/>
          <p:cNvSpPr txBox="1"/>
          <p:nvPr>
            <p:custDataLst>
              <p:tags r:id="rId14"/>
            </p:custDataLst>
          </p:nvPr>
        </p:nvSpPr>
        <p:spPr>
          <a:xfrm>
            <a:off x="3112492" y="4830117"/>
            <a:ext cx="459740" cy="1345816"/>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charset="-122"/>
                <a:ea typeface="微软雅黑" panose="020B0503020204020204" charset="-122"/>
              </a:rPr>
              <a:t>收款</a:t>
            </a:r>
            <a:endParaRPr lang="zh-CN" altLang="en-US" sz="1200" b="1" dirty="0" smtClean="0">
              <a:solidFill>
                <a:srgbClr val="0070C0"/>
              </a:solidFill>
              <a:latin typeface="微软雅黑" panose="020B0503020204020204" charset="-122"/>
              <a:ea typeface="微软雅黑" panose="020B0503020204020204" charset="-122"/>
            </a:endParaRPr>
          </a:p>
        </p:txBody>
      </p:sp>
      <p:sp>
        <p:nvSpPr>
          <p:cNvPr id="22" name="矩形: 圆角 31"/>
          <p:cNvSpPr/>
          <p:nvPr>
            <p:custDataLst>
              <p:tags r:id="rId15"/>
            </p:custDataLst>
          </p:nvPr>
        </p:nvSpPr>
        <p:spPr>
          <a:xfrm>
            <a:off x="3684270" y="566102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charset="-122"/>
                <a:ea typeface="微软雅黑" panose="020B0503020204020204" charset="-122"/>
              </a:rPr>
              <a:t>加盟</a:t>
            </a:r>
            <a:r>
              <a:rPr lang="zh-CN" altLang="en-US" sz="1000" dirty="0" smtClean="0">
                <a:solidFill>
                  <a:srgbClr val="0070C0"/>
                </a:solidFill>
                <a:latin typeface="微软雅黑" panose="020B0503020204020204" charset="-122"/>
                <a:ea typeface="微软雅黑" panose="020B0503020204020204" charset="-122"/>
              </a:rPr>
              <a:t>门店</a:t>
            </a:r>
            <a:r>
              <a:rPr lang="en-US" altLang="zh-CN" sz="1000" dirty="0" smtClean="0">
                <a:solidFill>
                  <a:srgbClr val="0070C0"/>
                </a:solidFill>
                <a:latin typeface="微软雅黑" panose="020B0503020204020204" charset="-122"/>
                <a:ea typeface="微软雅黑" panose="020B0503020204020204" charset="-122"/>
              </a:rPr>
              <a:t>2</a:t>
            </a:r>
            <a:endParaRPr lang="zh-CN" altLang="en-US" sz="1000" dirty="0">
              <a:solidFill>
                <a:srgbClr val="0070C0"/>
              </a:solidFill>
              <a:latin typeface="微软雅黑" panose="020B0503020204020204" charset="-122"/>
              <a:ea typeface="微软雅黑" panose="020B0503020204020204" charset="-122"/>
            </a:endParaRPr>
          </a:p>
        </p:txBody>
      </p:sp>
      <p:sp>
        <p:nvSpPr>
          <p:cNvPr id="23" name="矩形: 圆角 36"/>
          <p:cNvSpPr/>
          <p:nvPr>
            <p:custDataLst>
              <p:tags r:id="rId16"/>
            </p:custDataLst>
          </p:nvPr>
        </p:nvSpPr>
        <p:spPr>
          <a:xfrm>
            <a:off x="5466238" y="563134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charset="-122"/>
                <a:ea typeface="微软雅黑" panose="020B0503020204020204" charset="-122"/>
              </a:rPr>
              <a:t>配送站</a:t>
            </a:r>
            <a:r>
              <a:rPr lang="en-US" altLang="zh-CN" sz="1000" dirty="0" smtClean="0">
                <a:solidFill>
                  <a:schemeClr val="bg1"/>
                </a:solidFill>
                <a:latin typeface="微软雅黑" panose="020B0503020204020204" charset="-122"/>
                <a:ea typeface="微软雅黑" panose="020B0503020204020204" charset="-122"/>
              </a:rPr>
              <a:t>5</a:t>
            </a:r>
            <a:endParaRPr lang="en-US" altLang="zh-CN" sz="1000" dirty="0" smtClean="0">
              <a:solidFill>
                <a:schemeClr val="bg1"/>
              </a:solidFill>
              <a:latin typeface="微软雅黑" panose="020B0503020204020204" charset="-122"/>
              <a:ea typeface="微软雅黑" panose="020B0503020204020204" charset="-122"/>
            </a:endParaRPr>
          </a:p>
        </p:txBody>
      </p:sp>
      <p:sp>
        <p:nvSpPr>
          <p:cNvPr id="24" name="矩形: 圆角 36"/>
          <p:cNvSpPr/>
          <p:nvPr>
            <p:custDataLst>
              <p:tags r:id="rId17"/>
            </p:custDataLst>
          </p:nvPr>
        </p:nvSpPr>
        <p:spPr>
          <a:xfrm>
            <a:off x="5465797" y="5985394"/>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a:solidFill>
                  <a:schemeClr val="bg1"/>
                </a:solidFill>
                <a:latin typeface="微软雅黑" panose="020B0503020204020204" charset="-122"/>
                <a:ea typeface="微软雅黑" panose="020B0503020204020204" charset="-122"/>
              </a:rPr>
              <a:t>配送</a:t>
            </a:r>
            <a:r>
              <a:rPr lang="zh-CN" altLang="en-US" sz="1000" dirty="0" smtClean="0">
                <a:solidFill>
                  <a:schemeClr val="bg1"/>
                </a:solidFill>
                <a:latin typeface="微软雅黑" panose="020B0503020204020204" charset="-122"/>
                <a:ea typeface="微软雅黑" panose="020B0503020204020204" charset="-122"/>
              </a:rPr>
              <a:t>站</a:t>
            </a:r>
            <a:r>
              <a:rPr lang="en-US" altLang="zh-CN" sz="1000" dirty="0" smtClean="0">
                <a:solidFill>
                  <a:schemeClr val="bg1"/>
                </a:solidFill>
                <a:latin typeface="微软雅黑" panose="020B0503020204020204" charset="-122"/>
                <a:ea typeface="微软雅黑" panose="020B0503020204020204" charset="-122"/>
              </a:rPr>
              <a:t>6</a:t>
            </a:r>
            <a:endParaRPr lang="en-US" altLang="zh-CN" sz="1000" dirty="0" smtClean="0">
              <a:solidFill>
                <a:schemeClr val="bg1"/>
              </a:solidFill>
              <a:latin typeface="微软雅黑" panose="020B0503020204020204" charset="-122"/>
              <a:ea typeface="微软雅黑" panose="020B0503020204020204" charset="-122"/>
            </a:endParaRPr>
          </a:p>
        </p:txBody>
      </p:sp>
      <p:sp>
        <p:nvSpPr>
          <p:cNvPr id="26" name="矩形: 圆角 31"/>
          <p:cNvSpPr/>
          <p:nvPr>
            <p:custDataLst>
              <p:tags r:id="rId18"/>
            </p:custDataLst>
          </p:nvPr>
        </p:nvSpPr>
        <p:spPr>
          <a:xfrm>
            <a:off x="3684443" y="5277791"/>
            <a:ext cx="864000" cy="28800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smtClean="0">
                <a:solidFill>
                  <a:srgbClr val="0070C0"/>
                </a:solidFill>
                <a:latin typeface="微软雅黑" panose="020B0503020204020204" charset="-122"/>
                <a:ea typeface="微软雅黑" panose="020B0503020204020204" charset="-122"/>
              </a:rPr>
              <a:t>直营门店</a:t>
            </a:r>
            <a:r>
              <a:rPr lang="en-US" altLang="zh-CN" sz="1000" dirty="0" smtClean="0">
                <a:solidFill>
                  <a:srgbClr val="0070C0"/>
                </a:solidFill>
                <a:latin typeface="微软雅黑" panose="020B0503020204020204" charset="-122"/>
                <a:ea typeface="微软雅黑" panose="020B0503020204020204" charset="-122"/>
              </a:rPr>
              <a:t>1</a:t>
            </a:r>
            <a:endParaRPr lang="zh-CN" altLang="en-US" sz="1000" dirty="0">
              <a:solidFill>
                <a:srgbClr val="0070C0"/>
              </a:solidFill>
              <a:latin typeface="微软雅黑" panose="020B0503020204020204" charset="-122"/>
              <a:ea typeface="微软雅黑" panose="020B0503020204020204" charset="-122"/>
            </a:endParaRPr>
          </a:p>
        </p:txBody>
      </p:sp>
      <p:sp>
        <p:nvSpPr>
          <p:cNvPr id="27" name="文本框 26"/>
          <p:cNvSpPr txBox="1"/>
          <p:nvPr>
            <p:custDataLst>
              <p:tags r:id="rId19"/>
            </p:custDataLst>
          </p:nvPr>
        </p:nvSpPr>
        <p:spPr>
          <a:xfrm>
            <a:off x="4798887" y="4734834"/>
            <a:ext cx="459740" cy="1639672"/>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charset="-122"/>
                <a:ea typeface="微软雅黑" panose="020B0503020204020204" charset="-122"/>
              </a:rPr>
              <a:t>采购</a:t>
            </a:r>
            <a:endParaRPr lang="zh-CN" altLang="en-US" sz="1200" b="1" dirty="0" smtClean="0">
              <a:solidFill>
                <a:srgbClr val="0070C0"/>
              </a:solidFill>
              <a:latin typeface="微软雅黑" panose="020B0503020204020204" charset="-122"/>
              <a:ea typeface="微软雅黑" panose="020B0503020204020204" charset="-122"/>
            </a:endParaRPr>
          </a:p>
        </p:txBody>
      </p:sp>
      <p:sp>
        <p:nvSpPr>
          <p:cNvPr id="28" name="矩形: 圆角 31"/>
          <p:cNvSpPr/>
          <p:nvPr>
            <p:custDataLst>
              <p:tags r:id="rId20"/>
            </p:custDataLst>
          </p:nvPr>
        </p:nvSpPr>
        <p:spPr>
          <a:xfrm>
            <a:off x="3684270" y="603948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charset="-122"/>
                <a:ea typeface="微软雅黑" panose="020B0503020204020204" charset="-122"/>
              </a:rPr>
              <a:t>加盟</a:t>
            </a:r>
            <a:r>
              <a:rPr lang="zh-CN" altLang="en-US" sz="1000" dirty="0" smtClean="0">
                <a:solidFill>
                  <a:srgbClr val="0070C0"/>
                </a:solidFill>
                <a:latin typeface="微软雅黑" panose="020B0503020204020204" charset="-122"/>
                <a:ea typeface="微软雅黑" panose="020B0503020204020204" charset="-122"/>
              </a:rPr>
              <a:t>门店</a:t>
            </a:r>
            <a:r>
              <a:rPr lang="en-US" altLang="zh-CN" sz="1000" dirty="0" smtClean="0">
                <a:solidFill>
                  <a:srgbClr val="0070C0"/>
                </a:solidFill>
                <a:latin typeface="微软雅黑" panose="020B0503020204020204" charset="-122"/>
                <a:ea typeface="微软雅黑" panose="020B0503020204020204" charset="-122"/>
              </a:rPr>
              <a:t>2</a:t>
            </a:r>
            <a:endParaRPr lang="zh-CN" altLang="en-US" sz="1000" dirty="0">
              <a:solidFill>
                <a:srgbClr val="0070C0"/>
              </a:solidFill>
              <a:latin typeface="微软雅黑" panose="020B0503020204020204" charset="-122"/>
              <a:ea typeface="微软雅黑" panose="020B0503020204020204" charset="-122"/>
            </a:endParaRPr>
          </a:p>
        </p:txBody>
      </p:sp>
      <p:sp>
        <p:nvSpPr>
          <p:cNvPr id="29" name="矩形: 圆角 36"/>
          <p:cNvSpPr/>
          <p:nvPr>
            <p:custDataLst>
              <p:tags r:id="rId21"/>
            </p:custDataLst>
          </p:nvPr>
        </p:nvSpPr>
        <p:spPr>
          <a:xfrm>
            <a:off x="5466017" y="527779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charset="-122"/>
                <a:ea typeface="微软雅黑" panose="020B0503020204020204" charset="-122"/>
              </a:rPr>
              <a:t>配送站</a:t>
            </a:r>
            <a:r>
              <a:rPr lang="en-US" altLang="zh-CN" sz="1000" dirty="0" smtClean="0">
                <a:solidFill>
                  <a:schemeClr val="bg1"/>
                </a:solidFill>
                <a:latin typeface="微软雅黑" panose="020B0503020204020204" charset="-122"/>
                <a:ea typeface="微软雅黑" panose="020B0503020204020204" charset="-122"/>
              </a:rPr>
              <a:t>4</a:t>
            </a:r>
            <a:endParaRPr lang="en-US" altLang="zh-CN" sz="1000" dirty="0" smtClean="0">
              <a:solidFill>
                <a:schemeClr val="bg1"/>
              </a:solidFill>
              <a:latin typeface="微软雅黑" panose="020B0503020204020204" charset="-122"/>
              <a:ea typeface="微软雅黑" panose="020B0503020204020204" charset="-122"/>
            </a:endParaRPr>
          </a:p>
        </p:txBody>
      </p:sp>
      <p:sp>
        <p:nvSpPr>
          <p:cNvPr id="30" name="右箭头 29"/>
          <p:cNvSpPr/>
          <p:nvPr>
            <p:custDataLst>
              <p:tags r:id="rId22"/>
            </p:custDataLst>
          </p:nvPr>
        </p:nvSpPr>
        <p:spPr>
          <a:xfrm>
            <a:off x="4743049" y="5812289"/>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1" name="右箭头 30"/>
          <p:cNvSpPr/>
          <p:nvPr>
            <p:custDataLst>
              <p:tags r:id="rId23"/>
            </p:custDataLst>
          </p:nvPr>
        </p:nvSpPr>
        <p:spPr>
          <a:xfrm>
            <a:off x="3003065" y="5776093"/>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2" name="文本框 31"/>
          <p:cNvSpPr txBox="1"/>
          <p:nvPr>
            <p:custDataLst>
              <p:tags r:id="rId24"/>
            </p:custDataLst>
          </p:nvPr>
        </p:nvSpPr>
        <p:spPr>
          <a:xfrm>
            <a:off x="1034965" y="5551868"/>
            <a:ext cx="90106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charset="-122"/>
                <a:ea typeface="微软雅黑" panose="020B0503020204020204" charset="-122"/>
              </a:rPr>
              <a:t>POS</a:t>
            </a:r>
            <a:r>
              <a:rPr lang="zh-CN" altLang="en-US" sz="800" dirty="0">
                <a:solidFill>
                  <a:schemeClr val="tx1">
                    <a:lumMod val="85000"/>
                    <a:lumOff val="15000"/>
                  </a:schemeClr>
                </a:solidFill>
                <a:latin typeface="微软雅黑" panose="020B0503020204020204" charset="-122"/>
                <a:ea typeface="微软雅黑" panose="020B0503020204020204" charset="-122"/>
              </a:rPr>
              <a:t>支付</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3" name="文本框 32"/>
          <p:cNvSpPr txBox="1"/>
          <p:nvPr>
            <p:custDataLst>
              <p:tags r:id="rId25"/>
            </p:custDataLst>
          </p:nvPr>
        </p:nvSpPr>
        <p:spPr>
          <a:xfrm>
            <a:off x="1610939" y="5551868"/>
            <a:ext cx="87122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扫码支付</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4" name="文本框 33"/>
          <p:cNvSpPr txBox="1"/>
          <p:nvPr>
            <p:custDataLst>
              <p:tags r:id="rId26"/>
            </p:custDataLst>
          </p:nvPr>
        </p:nvSpPr>
        <p:spPr>
          <a:xfrm>
            <a:off x="2148768" y="5562028"/>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公众号</a:t>
            </a:r>
            <a:r>
              <a:rPr lang="en-US" altLang="zh-CN" sz="800" dirty="0">
                <a:solidFill>
                  <a:schemeClr val="tx1">
                    <a:lumMod val="85000"/>
                    <a:lumOff val="15000"/>
                  </a:schemeClr>
                </a:solidFill>
                <a:latin typeface="微软雅黑" panose="020B0503020204020204" charset="-122"/>
                <a:ea typeface="微软雅黑" panose="020B0503020204020204" charset="-122"/>
              </a:rPr>
              <a:t>/H5</a:t>
            </a:r>
            <a:endParaRPr lang="en-US" altLang="zh-CN" sz="800" dirty="0">
              <a:solidFill>
                <a:schemeClr val="tx1">
                  <a:lumMod val="85000"/>
                  <a:lumOff val="15000"/>
                </a:schemeClr>
              </a:solidFill>
              <a:latin typeface="微软雅黑" panose="020B0503020204020204" charset="-122"/>
              <a:ea typeface="微软雅黑" panose="020B0503020204020204" charset="-122"/>
            </a:endParaRPr>
          </a:p>
        </p:txBody>
      </p:sp>
      <p:sp>
        <p:nvSpPr>
          <p:cNvPr id="35" name="文本框 34"/>
          <p:cNvSpPr txBox="1"/>
          <p:nvPr>
            <p:custDataLst>
              <p:tags r:id="rId27"/>
            </p:custDataLst>
          </p:nvPr>
        </p:nvSpPr>
        <p:spPr>
          <a:xfrm>
            <a:off x="1450405" y="6177201"/>
            <a:ext cx="114363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charset="-122"/>
                <a:ea typeface="微软雅黑" panose="020B0503020204020204" charset="-122"/>
              </a:rPr>
              <a:t>APP/</a:t>
            </a:r>
            <a:r>
              <a:rPr lang="zh-CN" altLang="en-US" sz="800" dirty="0">
                <a:solidFill>
                  <a:schemeClr val="tx1">
                    <a:lumMod val="85000"/>
                    <a:lumOff val="15000"/>
                  </a:schemeClr>
                </a:solidFill>
                <a:latin typeface="微软雅黑" panose="020B0503020204020204" charset="-122"/>
                <a:ea typeface="微软雅黑" panose="020B0503020204020204" charset="-122"/>
              </a:rPr>
              <a:t>小程序</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6" name="文本框 35"/>
          <p:cNvSpPr txBox="1"/>
          <p:nvPr>
            <p:custDataLst>
              <p:tags r:id="rId28"/>
            </p:custDataLst>
          </p:nvPr>
        </p:nvSpPr>
        <p:spPr>
          <a:xfrm>
            <a:off x="2135458" y="6171933"/>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统一收银台</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7" name="文本框 36"/>
          <p:cNvSpPr txBox="1"/>
          <p:nvPr>
            <p:custDataLst>
              <p:tags r:id="rId29"/>
            </p:custDataLst>
          </p:nvPr>
        </p:nvSpPr>
        <p:spPr>
          <a:xfrm>
            <a:off x="915784" y="6175108"/>
            <a:ext cx="114427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刷脸支付</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pic>
        <p:nvPicPr>
          <p:cNvPr id="38" name="图片 37"/>
          <p:cNvPicPr>
            <a:picLocks noChangeAspect="1"/>
          </p:cNvPicPr>
          <p:nvPr>
            <p:custDataLst>
              <p:tags r:id="rId30"/>
            </p:custDataLst>
          </p:nvPr>
        </p:nvPicPr>
        <p:blipFill>
          <a:blip r:embed="rId31">
            <a:extLst>
              <a:ext uri="{28A0092B-C50C-407E-A947-70E740481C1C}">
                <a14:useLocalDpi xmlns:a14="http://schemas.microsoft.com/office/drawing/2010/main" val="0"/>
              </a:ext>
            </a:extLst>
          </a:blip>
          <a:stretch>
            <a:fillRect/>
          </a:stretch>
        </p:blipFill>
        <p:spPr>
          <a:xfrm>
            <a:off x="1305071" y="5197494"/>
            <a:ext cx="306000" cy="306000"/>
          </a:xfrm>
          <a:prstGeom prst="rect">
            <a:avLst/>
          </a:prstGeom>
        </p:spPr>
      </p:pic>
      <p:pic>
        <p:nvPicPr>
          <p:cNvPr id="39" name="图片 38"/>
          <p:cNvPicPr>
            <a:picLocks noChangeAspect="1"/>
          </p:cNvPicPr>
          <p:nvPr>
            <p:custDataLst>
              <p:tags r:id="rId32"/>
            </p:custDataLst>
          </p:nvPr>
        </p:nvPicPr>
        <p:blipFill>
          <a:blip r:embed="rId33">
            <a:extLst>
              <a:ext uri="{28A0092B-C50C-407E-A947-70E740481C1C}">
                <a14:useLocalDpi xmlns:a14="http://schemas.microsoft.com/office/drawing/2010/main" val="0"/>
              </a:ext>
            </a:extLst>
          </a:blip>
          <a:stretch>
            <a:fillRect/>
          </a:stretch>
        </p:blipFill>
        <p:spPr>
          <a:xfrm>
            <a:off x="1829401" y="5203480"/>
            <a:ext cx="306000" cy="306000"/>
          </a:xfrm>
          <a:prstGeom prst="rect">
            <a:avLst/>
          </a:prstGeom>
        </p:spPr>
      </p:pic>
      <p:pic>
        <p:nvPicPr>
          <p:cNvPr id="40" name="图片 39"/>
          <p:cNvPicPr>
            <a:picLocks noChangeAspect="1"/>
          </p:cNvPicPr>
          <p:nvPr>
            <p:custDataLst>
              <p:tags r:id="rId34"/>
            </p:custDataLst>
          </p:nvPr>
        </p:nvPicPr>
        <p:blipFill>
          <a:blip r:embed="rId35">
            <a:extLst>
              <a:ext uri="{28A0092B-C50C-407E-A947-70E740481C1C}">
                <a14:useLocalDpi xmlns:a14="http://schemas.microsoft.com/office/drawing/2010/main" val="0"/>
              </a:ext>
            </a:extLst>
          </a:blip>
          <a:stretch>
            <a:fillRect/>
          </a:stretch>
        </p:blipFill>
        <p:spPr>
          <a:xfrm>
            <a:off x="2337943" y="5174371"/>
            <a:ext cx="306000" cy="306000"/>
          </a:xfrm>
          <a:prstGeom prst="rect">
            <a:avLst/>
          </a:prstGeom>
        </p:spPr>
      </p:pic>
      <p:pic>
        <p:nvPicPr>
          <p:cNvPr id="41" name="图片 40"/>
          <p:cNvPicPr>
            <a:picLocks noChangeAspect="1"/>
          </p:cNvPicPr>
          <p:nvPr>
            <p:custDataLst>
              <p:tags r:id="rId36"/>
            </p:custDataLst>
          </p:nvPr>
        </p:nvPicPr>
        <p:blipFill>
          <a:blip r:embed="rId37">
            <a:extLst>
              <a:ext uri="{28A0092B-C50C-407E-A947-70E740481C1C}">
                <a14:useLocalDpi xmlns:a14="http://schemas.microsoft.com/office/drawing/2010/main" val="0"/>
              </a:ext>
            </a:extLst>
          </a:blip>
          <a:stretch>
            <a:fillRect/>
          </a:stretch>
        </p:blipFill>
        <p:spPr>
          <a:xfrm>
            <a:off x="1829536" y="5871087"/>
            <a:ext cx="306000" cy="306000"/>
          </a:xfrm>
          <a:prstGeom prst="rect">
            <a:avLst/>
          </a:prstGeom>
        </p:spPr>
      </p:pic>
      <p:pic>
        <p:nvPicPr>
          <p:cNvPr id="42" name="图片 41"/>
          <p:cNvPicPr>
            <a:picLocks noChangeAspect="1"/>
          </p:cNvPicPr>
          <p:nvPr>
            <p:custDataLst>
              <p:tags r:id="rId38"/>
            </p:custDataLst>
          </p:nvPr>
        </p:nvPicPr>
        <p:blipFill>
          <a:blip r:embed="rId39">
            <a:extLst>
              <a:ext uri="{28A0092B-C50C-407E-A947-70E740481C1C}">
                <a14:useLocalDpi xmlns:a14="http://schemas.microsoft.com/office/drawing/2010/main" val="0"/>
              </a:ext>
            </a:extLst>
          </a:blip>
          <a:stretch>
            <a:fillRect/>
          </a:stretch>
        </p:blipFill>
        <p:spPr>
          <a:xfrm>
            <a:off x="2337809" y="5846573"/>
            <a:ext cx="306000" cy="306000"/>
          </a:xfrm>
          <a:prstGeom prst="rect">
            <a:avLst/>
          </a:prstGeom>
        </p:spPr>
      </p:pic>
      <p:pic>
        <p:nvPicPr>
          <p:cNvPr id="43" name="图片 42"/>
          <p:cNvPicPr>
            <a:picLocks noChangeAspect="1"/>
          </p:cNvPicPr>
          <p:nvPr>
            <p:custDataLst>
              <p:tags r:id="rId40"/>
            </p:custDataLst>
          </p:nvPr>
        </p:nvPicPr>
        <p:blipFill>
          <a:blip r:embed="rId41">
            <a:extLst>
              <a:ext uri="{28A0092B-C50C-407E-A947-70E740481C1C}">
                <a14:useLocalDpi xmlns:a14="http://schemas.microsoft.com/office/drawing/2010/main" val="0"/>
              </a:ext>
            </a:extLst>
          </a:blip>
          <a:stretch>
            <a:fillRect/>
          </a:stretch>
        </p:blipFill>
        <p:spPr>
          <a:xfrm>
            <a:off x="1304945" y="5846376"/>
            <a:ext cx="306000" cy="306000"/>
          </a:xfrm>
          <a:prstGeom prst="rect">
            <a:avLst/>
          </a:prstGeom>
        </p:spPr>
      </p:pic>
      <p:sp>
        <p:nvSpPr>
          <p:cNvPr id="44" name="矩形: 圆角 31"/>
          <p:cNvSpPr/>
          <p:nvPr>
            <p:custDataLst>
              <p:tags r:id="rId42"/>
            </p:custDataLst>
          </p:nvPr>
        </p:nvSpPr>
        <p:spPr>
          <a:xfrm>
            <a:off x="1401228" y="4625952"/>
            <a:ext cx="1250163" cy="56998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rgbClr val="0070C0"/>
                </a:solidFill>
                <a:latin typeface="微软雅黑" panose="020B0503020204020204" charset="-122"/>
                <a:ea typeface="微软雅黑" panose="020B0503020204020204" charset="-122"/>
              </a:rPr>
              <a:t>消费者</a:t>
            </a:r>
            <a:endParaRPr lang="zh-CN" altLang="en-US" sz="1200" b="1" dirty="0" smtClean="0">
              <a:solidFill>
                <a:srgbClr val="0070C0"/>
              </a:solidFill>
              <a:latin typeface="微软雅黑" panose="020B0503020204020204" charset="-122"/>
              <a:ea typeface="微软雅黑" panose="020B0503020204020204" charset="-122"/>
            </a:endParaRPr>
          </a:p>
        </p:txBody>
      </p:sp>
      <p:sp>
        <p:nvSpPr>
          <p:cNvPr id="48" name="圆角矩形 47"/>
          <p:cNvSpPr/>
          <p:nvPr>
            <p:custDataLst>
              <p:tags r:id="rId43"/>
            </p:custDataLst>
          </p:nvPr>
        </p:nvSpPr>
        <p:spPr>
          <a:xfrm>
            <a:off x="3188335" y="4735195"/>
            <a:ext cx="3456940" cy="1675130"/>
          </a:xfrm>
          <a:prstGeom prst="roundRect">
            <a:avLst>
              <a:gd name="adj" fmla="val 4972"/>
            </a:avLst>
          </a:prstGeom>
          <a:noFill/>
          <a:ln w="19050">
            <a:solidFill>
              <a:srgbClr val="2E75B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49" name="矩形: 圆角 36"/>
          <p:cNvSpPr/>
          <p:nvPr>
            <p:custDataLst>
              <p:tags r:id="rId44"/>
            </p:custDataLst>
          </p:nvPr>
        </p:nvSpPr>
        <p:spPr>
          <a:xfrm>
            <a:off x="3456572" y="4783240"/>
            <a:ext cx="2946795" cy="391086"/>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1200" b="1" dirty="0" smtClean="0">
                <a:solidFill>
                  <a:schemeClr val="accent1">
                    <a:lumMod val="75000"/>
                  </a:schemeClr>
                </a:solidFill>
                <a:latin typeface="微软雅黑" panose="020B0503020204020204" charset="-122"/>
                <a:ea typeface="微软雅黑" panose="020B0503020204020204" charset="-122"/>
              </a:rPr>
              <a:t>集团账户资金管理体系</a:t>
            </a:r>
            <a:endParaRPr lang="zh-CN" altLang="en-US" sz="1200" b="1" dirty="0" smtClean="0">
              <a:solidFill>
                <a:schemeClr val="accent1">
                  <a:lumMod val="75000"/>
                </a:schemeClr>
              </a:solidFill>
              <a:latin typeface="微软雅黑" panose="020B0503020204020204" charset="-122"/>
              <a:ea typeface="微软雅黑" panose="020B0503020204020204" charset="-122"/>
            </a:endParaRPr>
          </a:p>
        </p:txBody>
      </p:sp>
      <p:sp>
        <p:nvSpPr>
          <p:cNvPr id="12" name="圆角矩形 11"/>
          <p:cNvSpPr/>
          <p:nvPr>
            <p:custDataLst>
              <p:tags r:id="rId45"/>
            </p:custDataLst>
          </p:nvPr>
        </p:nvSpPr>
        <p:spPr>
          <a:xfrm>
            <a:off x="1172210" y="4251960"/>
            <a:ext cx="1104900" cy="360045"/>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统一账户</a:t>
            </a:r>
            <a:endParaRPr lang="zh-CN" altLang="en-US" sz="1200" b="1" dirty="0" smtClean="0">
              <a:solidFill>
                <a:schemeClr val="accent1">
                  <a:lumMod val="75000"/>
                </a:schemeClr>
              </a:solidFill>
            </a:endParaRPr>
          </a:p>
        </p:txBody>
      </p:sp>
      <p:sp>
        <p:nvSpPr>
          <p:cNvPr id="45" name="圆角矩形 44"/>
          <p:cNvSpPr/>
          <p:nvPr>
            <p:custDataLst>
              <p:tags r:id="rId46"/>
            </p:custDataLst>
          </p:nvPr>
        </p:nvSpPr>
        <p:spPr>
          <a:xfrm>
            <a:off x="2582472"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统一支付</a:t>
            </a:r>
            <a:endParaRPr lang="zh-CN" altLang="en-US" sz="1200" b="1" dirty="0" smtClean="0">
              <a:solidFill>
                <a:schemeClr val="accent1">
                  <a:lumMod val="75000"/>
                </a:schemeClr>
              </a:solidFill>
            </a:endParaRPr>
          </a:p>
        </p:txBody>
      </p:sp>
      <p:sp>
        <p:nvSpPr>
          <p:cNvPr id="46" name="圆角矩形 45"/>
          <p:cNvSpPr/>
          <p:nvPr>
            <p:custDataLst>
              <p:tags r:id="rId47"/>
            </p:custDataLst>
          </p:nvPr>
        </p:nvSpPr>
        <p:spPr>
          <a:xfrm>
            <a:off x="5298719"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统一对账</a:t>
            </a:r>
            <a:endParaRPr lang="zh-CN" altLang="en-US" sz="1200" b="1" dirty="0" smtClean="0">
              <a:solidFill>
                <a:schemeClr val="accent1">
                  <a:lumMod val="75000"/>
                </a:schemeClr>
              </a:solidFill>
            </a:endParaRPr>
          </a:p>
        </p:txBody>
      </p:sp>
      <p:sp>
        <p:nvSpPr>
          <p:cNvPr id="4" name="圆角矩形 3"/>
          <p:cNvSpPr/>
          <p:nvPr>
            <p:custDataLst>
              <p:tags r:id="rId48"/>
            </p:custDataLst>
          </p:nvPr>
        </p:nvSpPr>
        <p:spPr>
          <a:xfrm>
            <a:off x="3922430" y="4237838"/>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分类结算</a:t>
            </a:r>
            <a:endParaRPr lang="zh-CN" altLang="en-US" sz="1200" b="1" dirty="0" smtClean="0">
              <a:solidFill>
                <a:schemeClr val="accent1">
                  <a:lumMod val="75000"/>
                </a:schemeClr>
              </a:solidFill>
            </a:endParaRPr>
          </a:p>
        </p:txBody>
      </p:sp>
      <p:sp>
        <p:nvSpPr>
          <p:cNvPr id="5" name="任意多边形: 形状 18"/>
          <p:cNvSpPr/>
          <p:nvPr>
            <p:custDataLst>
              <p:tags r:id="rId49"/>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50"/>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客户案例</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目标客户</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03</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557885" y="550778"/>
            <a:ext cx="3413114" cy="661720"/>
          </a:xfrm>
          <a:prstGeom prst="rect">
            <a:avLst/>
          </a:prstGeom>
          <a:noFill/>
        </p:spPr>
        <p:txBody>
          <a:bodyPr wrap="none" rtlCol="0">
            <a:spAutoFit/>
          </a:bodyPr>
          <a:lstStyle/>
          <a:p>
            <a:r>
              <a:rPr lang="en-US" sz="3700" dirty="0">
                <a:solidFill>
                  <a:schemeClr val="bg1"/>
                </a:solidFill>
                <a:latin typeface="Mont Heavy DEMO" panose="00000A00000000000000" pitchFamily="50" charset="0"/>
              </a:rPr>
              <a:t>Our Services.</a:t>
            </a:r>
            <a:endParaRPr lang="en-US" sz="3700" dirty="0">
              <a:solidFill>
                <a:schemeClr val="bg1"/>
              </a:solidFill>
              <a:latin typeface="Mont Heavy DEMO" panose="00000A00000000000000" pitchFamily="50" charset="0"/>
            </a:endParaRPr>
          </a:p>
        </p:txBody>
      </p:sp>
      <p:sp>
        <p:nvSpPr>
          <p:cNvPr id="48" name="Subtitle 2"/>
          <p:cNvSpPr txBox="1"/>
          <p:nvPr/>
        </p:nvSpPr>
        <p:spPr>
          <a:xfrm>
            <a:off x="1660047" y="4503198"/>
            <a:ext cx="1953448" cy="7397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pPr>
            <a:r>
              <a:rPr lang="zh-CN" altLang="en-US" sz="1400" dirty="0">
                <a:latin typeface="Raleway" panose="020B0503030101060003" pitchFamily="34" charset="0"/>
              </a:rPr>
              <a:t>平台型</a:t>
            </a:r>
            <a:endParaRPr lang="en-US" altLang="zh-CN" sz="1400" dirty="0">
              <a:latin typeface="Raleway" panose="020B0503030101060003" pitchFamily="34" charset="0"/>
            </a:endParaRPr>
          </a:p>
          <a:p>
            <a:pPr>
              <a:lnSpc>
                <a:spcPts val="1700"/>
              </a:lnSpc>
              <a:spcBef>
                <a:spcPts val="0"/>
              </a:spcBef>
            </a:pPr>
            <a:r>
              <a:rPr lang="zh-CN" altLang="en-US" sz="1400" dirty="0">
                <a:latin typeface="Raleway" panose="020B0503030101060003" pitchFamily="34" charset="0"/>
              </a:rPr>
              <a:t>集团型</a:t>
            </a:r>
            <a:endParaRPr lang="en-US" altLang="zh-CN" sz="1400" dirty="0">
              <a:latin typeface="Raleway" panose="020B0503030101060003" pitchFamily="34" charset="0"/>
            </a:endParaRPr>
          </a:p>
          <a:p>
            <a:pPr>
              <a:lnSpc>
                <a:spcPts val="1700"/>
              </a:lnSpc>
              <a:spcBef>
                <a:spcPts val="0"/>
              </a:spcBef>
            </a:pPr>
            <a:r>
              <a:rPr lang="zh-CN" altLang="en-US" sz="1400" dirty="0">
                <a:latin typeface="Raleway" panose="020B0503030101060003" pitchFamily="34" charset="0"/>
              </a:rPr>
              <a:t>加盟连锁型企业</a:t>
            </a:r>
            <a:endParaRPr lang="zh-CN" altLang="en-US" sz="1400" dirty="0">
              <a:latin typeface="Raleway" panose="020B0503030101060003" pitchFamily="34" charset="0"/>
            </a:endParaRPr>
          </a:p>
        </p:txBody>
      </p:sp>
      <p:sp>
        <p:nvSpPr>
          <p:cNvPr id="50" name="文本框 49"/>
          <p:cNvSpPr txBox="1"/>
          <p:nvPr/>
        </p:nvSpPr>
        <p:spPr>
          <a:xfrm>
            <a:off x="1629010" y="2391065"/>
            <a:ext cx="3634973" cy="1569660"/>
          </a:xfrm>
          <a:prstGeom prst="rect">
            <a:avLst/>
          </a:prstGeom>
          <a:noFill/>
        </p:spPr>
        <p:txBody>
          <a:bodyPr wrap="square" rtlCol="0">
            <a:spAutoFit/>
          </a:bodyPr>
          <a:lstStyle/>
          <a:p>
            <a:pPr marL="171450" indent="-171450" algn="l" fontAlgn="ctr">
              <a:buFont typeface="Arial" panose="020B0604020202020204" pitchFamily="34" charset="0"/>
              <a:buChar char="•"/>
            </a:pPr>
            <a:r>
              <a:rPr lang="zh-CN" altLang="en-US" sz="1400" dirty="0">
                <a:effectLst/>
                <a:sym typeface="+mn-ea"/>
              </a:rPr>
              <a:t>商超百购、餐饮、商旅、连锁品牌、加油站、电商、医美</a:t>
            </a:r>
            <a:endParaRPr lang="zh-CN" altLang="en-US" sz="1400" u="none" strike="noStrike" dirty="0">
              <a:effectLst/>
            </a:endParaRPr>
          </a:p>
          <a:p>
            <a:pPr marL="171450" indent="-171450" algn="l" fontAlgn="ctr">
              <a:buFont typeface="Arial" panose="020B0604020202020204" pitchFamily="34" charset="0"/>
              <a:buChar char="•"/>
            </a:pPr>
            <a:r>
              <a:rPr lang="zh-CN" altLang="en-US" sz="1400" dirty="0">
                <a:sym typeface="+mn-ea"/>
              </a:rPr>
              <a:t>房产、物业、汽车、政企、教育、物流运输、集团客户</a:t>
            </a:r>
            <a:endParaRPr lang="zh-CN" altLang="en-US" sz="1400" dirty="0"/>
          </a:p>
          <a:p>
            <a:pPr marL="171450" indent="-171450" algn="l" fontAlgn="ctr">
              <a:buFont typeface="Arial" panose="020B0604020202020204" pitchFamily="34" charset="0"/>
              <a:buChar char="•"/>
            </a:pPr>
            <a:r>
              <a:rPr lang="zh-CN" altLang="en-US" sz="1400" dirty="0">
                <a:sym typeface="+mn-ea"/>
              </a:rPr>
              <a:t>资产管理、财富服务</a:t>
            </a:r>
            <a:endParaRPr lang="zh-CN" altLang="en-US" sz="1400" dirty="0"/>
          </a:p>
          <a:p>
            <a:pPr marL="171450" indent="-171450" algn="l" fontAlgn="ctr">
              <a:buFont typeface="Arial" panose="020B0604020202020204" pitchFamily="34" charset="0"/>
              <a:buChar char="•"/>
            </a:pPr>
            <a:r>
              <a:rPr lang="zh-CN" altLang="en-US" sz="1400" dirty="0">
                <a:sym typeface="+mn-ea"/>
              </a:rPr>
              <a:t>银行、大消金、保险</a:t>
            </a:r>
            <a:endParaRPr lang="zh-CN" altLang="en-US" sz="1400" dirty="0"/>
          </a:p>
          <a:p>
            <a:endParaRPr lang="zh-CN" altLang="en-US" sz="1200" dirty="0"/>
          </a:p>
        </p:txBody>
      </p:sp>
      <p:sp>
        <p:nvSpPr>
          <p:cNvPr id="58" name="Freeform 11"/>
          <p:cNvSpPr/>
          <p:nvPr/>
        </p:nvSpPr>
        <p:spPr bwMode="auto">
          <a:xfrm>
            <a:off x="426721" y="1803841"/>
            <a:ext cx="1044732" cy="1175509"/>
          </a:xfrm>
          <a:custGeom>
            <a:avLst/>
            <a:gdLst>
              <a:gd name="T0" fmla="*/ 0 w 351"/>
              <a:gd name="T1" fmla="*/ 121 h 395"/>
              <a:gd name="T2" fmla="*/ 21 w 351"/>
              <a:gd name="T3" fmla="*/ 84 h 395"/>
              <a:gd name="T4" fmla="*/ 154 w 351"/>
              <a:gd name="T5" fmla="*/ 7 h 395"/>
              <a:gd name="T6" fmla="*/ 197 w 351"/>
              <a:gd name="T7" fmla="*/ 7 h 395"/>
              <a:gd name="T8" fmla="*/ 330 w 351"/>
              <a:gd name="T9" fmla="*/ 84 h 395"/>
              <a:gd name="T10" fmla="*/ 351 w 351"/>
              <a:gd name="T11" fmla="*/ 121 h 395"/>
              <a:gd name="T12" fmla="*/ 351 w 351"/>
              <a:gd name="T13" fmla="*/ 274 h 395"/>
              <a:gd name="T14" fmla="*/ 330 w 351"/>
              <a:gd name="T15" fmla="*/ 311 h 395"/>
              <a:gd name="T16" fmla="*/ 197 w 351"/>
              <a:gd name="T17" fmla="*/ 388 h 395"/>
              <a:gd name="T18" fmla="*/ 154 w 351"/>
              <a:gd name="T19" fmla="*/ 388 h 395"/>
              <a:gd name="T20" fmla="*/ 21 w 351"/>
              <a:gd name="T21" fmla="*/ 311 h 395"/>
              <a:gd name="T22" fmla="*/ 0 w 351"/>
              <a:gd name="T23" fmla="*/ 274 h 395"/>
              <a:gd name="T24" fmla="*/ 0 w 351"/>
              <a:gd name="T25" fmla="*/ 12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1" h="395">
                <a:moveTo>
                  <a:pt x="0" y="121"/>
                </a:moveTo>
                <a:cubicBezTo>
                  <a:pt x="0" y="107"/>
                  <a:pt x="9" y="90"/>
                  <a:pt x="21" y="84"/>
                </a:cubicBezTo>
                <a:cubicBezTo>
                  <a:pt x="154" y="7"/>
                  <a:pt x="154" y="7"/>
                  <a:pt x="154" y="7"/>
                </a:cubicBezTo>
                <a:cubicBezTo>
                  <a:pt x="166" y="0"/>
                  <a:pt x="185" y="0"/>
                  <a:pt x="197" y="7"/>
                </a:cubicBezTo>
                <a:cubicBezTo>
                  <a:pt x="330" y="84"/>
                  <a:pt x="330" y="84"/>
                  <a:pt x="330" y="84"/>
                </a:cubicBezTo>
                <a:cubicBezTo>
                  <a:pt x="342" y="90"/>
                  <a:pt x="351" y="107"/>
                  <a:pt x="351" y="121"/>
                </a:cubicBezTo>
                <a:cubicBezTo>
                  <a:pt x="351" y="274"/>
                  <a:pt x="351" y="274"/>
                  <a:pt x="351" y="274"/>
                </a:cubicBezTo>
                <a:cubicBezTo>
                  <a:pt x="351" y="288"/>
                  <a:pt x="342" y="305"/>
                  <a:pt x="330" y="311"/>
                </a:cubicBezTo>
                <a:cubicBezTo>
                  <a:pt x="197" y="388"/>
                  <a:pt x="197" y="388"/>
                  <a:pt x="197" y="388"/>
                </a:cubicBezTo>
                <a:cubicBezTo>
                  <a:pt x="185" y="395"/>
                  <a:pt x="166" y="395"/>
                  <a:pt x="154" y="388"/>
                </a:cubicBezTo>
                <a:cubicBezTo>
                  <a:pt x="21" y="311"/>
                  <a:pt x="21" y="311"/>
                  <a:pt x="21" y="311"/>
                </a:cubicBezTo>
                <a:cubicBezTo>
                  <a:pt x="9" y="305"/>
                  <a:pt x="0" y="288"/>
                  <a:pt x="0" y="274"/>
                </a:cubicBezTo>
                <a:lnTo>
                  <a:pt x="0" y="121"/>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59" name="Freeform 12"/>
          <p:cNvSpPr>
            <a:spLocks noEditPoints="1"/>
          </p:cNvSpPr>
          <p:nvPr/>
        </p:nvSpPr>
        <p:spPr bwMode="auto">
          <a:xfrm>
            <a:off x="685303" y="2121867"/>
            <a:ext cx="520136" cy="527567"/>
          </a:xfrm>
          <a:custGeom>
            <a:avLst/>
            <a:gdLst>
              <a:gd name="T0" fmla="*/ 115 w 175"/>
              <a:gd name="T1" fmla="*/ 57 h 177"/>
              <a:gd name="T2" fmla="*/ 44 w 175"/>
              <a:gd name="T3" fmla="*/ 5 h 177"/>
              <a:gd name="T4" fmla="*/ 31 w 175"/>
              <a:gd name="T5" fmla="*/ 96 h 177"/>
              <a:gd name="T6" fmla="*/ 97 w 175"/>
              <a:gd name="T7" fmla="*/ 67 h 177"/>
              <a:gd name="T8" fmla="*/ 61 w 175"/>
              <a:gd name="T9" fmla="*/ 108 h 177"/>
              <a:gd name="T10" fmla="*/ 5 w 175"/>
              <a:gd name="T11" fmla="*/ 113 h 177"/>
              <a:gd name="T12" fmla="*/ 31 w 175"/>
              <a:gd name="T13" fmla="*/ 122 h 177"/>
              <a:gd name="T14" fmla="*/ 20 w 175"/>
              <a:gd name="T15" fmla="*/ 128 h 177"/>
              <a:gd name="T16" fmla="*/ 9 w 175"/>
              <a:gd name="T17" fmla="*/ 136 h 177"/>
              <a:gd name="T18" fmla="*/ 34 w 175"/>
              <a:gd name="T19" fmla="*/ 142 h 177"/>
              <a:gd name="T20" fmla="*/ 11 w 175"/>
              <a:gd name="T21" fmla="*/ 154 h 177"/>
              <a:gd name="T22" fmla="*/ 34 w 175"/>
              <a:gd name="T23" fmla="*/ 161 h 177"/>
              <a:gd name="T24" fmla="*/ 68 w 175"/>
              <a:gd name="T25" fmla="*/ 172 h 177"/>
              <a:gd name="T26" fmla="*/ 166 w 175"/>
              <a:gd name="T27" fmla="*/ 174 h 177"/>
              <a:gd name="T28" fmla="*/ 160 w 175"/>
              <a:gd name="T29" fmla="*/ 157 h 177"/>
              <a:gd name="T30" fmla="*/ 149 w 175"/>
              <a:gd name="T31" fmla="*/ 169 h 177"/>
              <a:gd name="T32" fmla="*/ 120 w 175"/>
              <a:gd name="T33" fmla="*/ 146 h 177"/>
              <a:gd name="T34" fmla="*/ 126 w 175"/>
              <a:gd name="T35" fmla="*/ 162 h 177"/>
              <a:gd name="T36" fmla="*/ 143 w 175"/>
              <a:gd name="T37" fmla="*/ 171 h 177"/>
              <a:gd name="T38" fmla="*/ 110 w 175"/>
              <a:gd name="T39" fmla="*/ 165 h 177"/>
              <a:gd name="T40" fmla="*/ 111 w 175"/>
              <a:gd name="T41" fmla="*/ 108 h 177"/>
              <a:gd name="T42" fmla="*/ 92 w 175"/>
              <a:gd name="T43" fmla="*/ 113 h 177"/>
              <a:gd name="T44" fmla="*/ 44 w 175"/>
              <a:gd name="T45" fmla="*/ 113 h 177"/>
              <a:gd name="T46" fmla="*/ 79 w 175"/>
              <a:gd name="T47" fmla="*/ 108 h 177"/>
              <a:gd name="T48" fmla="*/ 118 w 175"/>
              <a:gd name="T49" fmla="*/ 77 h 177"/>
              <a:gd name="T50" fmla="*/ 160 w 175"/>
              <a:gd name="T51" fmla="*/ 108 h 177"/>
              <a:gd name="T52" fmla="*/ 120 w 175"/>
              <a:gd name="T53" fmla="*/ 132 h 177"/>
              <a:gd name="T54" fmla="*/ 160 w 175"/>
              <a:gd name="T55" fmla="*/ 138 h 177"/>
              <a:gd name="T56" fmla="*/ 166 w 175"/>
              <a:gd name="T57" fmla="*/ 143 h 177"/>
              <a:gd name="T58" fmla="*/ 175 w 175"/>
              <a:gd name="T59" fmla="*/ 104 h 177"/>
              <a:gd name="T60" fmla="*/ 85 w 175"/>
              <a:gd name="T61" fmla="*/ 139 h 177"/>
              <a:gd name="T62" fmla="*/ 81 w 175"/>
              <a:gd name="T63" fmla="*/ 143 h 177"/>
              <a:gd name="T64" fmla="*/ 72 w 175"/>
              <a:gd name="T65" fmla="*/ 147 h 177"/>
              <a:gd name="T66" fmla="*/ 63 w 175"/>
              <a:gd name="T67" fmla="*/ 139 h 177"/>
              <a:gd name="T68" fmla="*/ 137 w 175"/>
              <a:gd name="T69" fmla="*/ 114 h 177"/>
              <a:gd name="T70" fmla="*/ 143 w 175"/>
              <a:gd name="T71" fmla="*/ 114 h 177"/>
              <a:gd name="T72" fmla="*/ 160 w 175"/>
              <a:gd name="T73" fmla="*/ 95 h 177"/>
              <a:gd name="T74" fmla="*/ 66 w 175"/>
              <a:gd name="T75" fmla="*/ 100 h 177"/>
              <a:gd name="T76" fmla="*/ 122 w 175"/>
              <a:gd name="T77" fmla="*/ 65 h 177"/>
              <a:gd name="T78" fmla="*/ 80 w 175"/>
              <a:gd name="T79" fmla="*/ 47 h 177"/>
              <a:gd name="T80" fmla="*/ 78 w 175"/>
              <a:gd name="T81" fmla="*/ 41 h 177"/>
              <a:gd name="T82" fmla="*/ 85 w 175"/>
              <a:gd name="T83" fmla="*/ 72 h 177"/>
              <a:gd name="T84" fmla="*/ 77 w 175"/>
              <a:gd name="T85" fmla="*/ 65 h 177"/>
              <a:gd name="T86" fmla="*/ 89 w 175"/>
              <a:gd name="T87" fmla="*/ 54 h 177"/>
              <a:gd name="T88" fmla="*/ 77 w 175"/>
              <a:gd name="T89" fmla="*/ 54 h 177"/>
              <a:gd name="T90" fmla="*/ 71 w 175"/>
              <a:gd name="T91" fmla="*/ 53 h 177"/>
              <a:gd name="T92" fmla="*/ 43 w 175"/>
              <a:gd name="T93" fmla="*/ 45 h 177"/>
              <a:gd name="T94" fmla="*/ 27 w 175"/>
              <a:gd name="T95" fmla="*/ 69 h 177"/>
              <a:gd name="T96" fmla="*/ 44 w 175"/>
              <a:gd name="T97" fmla="*/ 67 h 177"/>
              <a:gd name="T98" fmla="*/ 71 w 175"/>
              <a:gd name="T99" fmla="*/ 65 h 177"/>
              <a:gd name="T100" fmla="*/ 49 w 175"/>
              <a:gd name="T101" fmla="*/ 63 h 177"/>
              <a:gd name="T102" fmla="*/ 66 w 175"/>
              <a:gd name="T103" fmla="*/ 43 h 177"/>
              <a:gd name="T104" fmla="*/ 25 w 175"/>
              <a:gd name="T105" fmla="*/ 50 h 177"/>
              <a:gd name="T106" fmla="*/ 32 w 175"/>
              <a:gd name="T107" fmla="*/ 68 h 177"/>
              <a:gd name="T108" fmla="*/ 39 w 175"/>
              <a:gd name="T109" fmla="*/ 79 h 177"/>
              <a:gd name="T110" fmla="*/ 43 w 175"/>
              <a:gd name="T111" fmla="*/ 5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5" h="177">
                <a:moveTo>
                  <a:pt x="175" y="92"/>
                </a:moveTo>
                <a:cubicBezTo>
                  <a:pt x="175" y="90"/>
                  <a:pt x="174" y="88"/>
                  <a:pt x="172" y="87"/>
                </a:cubicBezTo>
                <a:cubicBezTo>
                  <a:pt x="154" y="77"/>
                  <a:pt x="137" y="67"/>
                  <a:pt x="120" y="57"/>
                </a:cubicBezTo>
                <a:cubicBezTo>
                  <a:pt x="118" y="56"/>
                  <a:pt x="116" y="56"/>
                  <a:pt x="115" y="57"/>
                </a:cubicBezTo>
                <a:cubicBezTo>
                  <a:pt x="112" y="59"/>
                  <a:pt x="109" y="61"/>
                  <a:pt x="105" y="62"/>
                </a:cubicBezTo>
                <a:cubicBezTo>
                  <a:pt x="105" y="62"/>
                  <a:pt x="105" y="61"/>
                  <a:pt x="105" y="61"/>
                </a:cubicBezTo>
                <a:cubicBezTo>
                  <a:pt x="105" y="57"/>
                  <a:pt x="106" y="53"/>
                  <a:pt x="105" y="49"/>
                </a:cubicBezTo>
                <a:cubicBezTo>
                  <a:pt x="101" y="20"/>
                  <a:pt x="73" y="0"/>
                  <a:pt x="44" y="5"/>
                </a:cubicBezTo>
                <a:cubicBezTo>
                  <a:pt x="22" y="10"/>
                  <a:pt x="6" y="27"/>
                  <a:pt x="3" y="49"/>
                </a:cubicBezTo>
                <a:cubicBezTo>
                  <a:pt x="0" y="69"/>
                  <a:pt x="10" y="91"/>
                  <a:pt x="28" y="101"/>
                </a:cubicBezTo>
                <a:cubicBezTo>
                  <a:pt x="31" y="102"/>
                  <a:pt x="33" y="102"/>
                  <a:pt x="34" y="101"/>
                </a:cubicBezTo>
                <a:cubicBezTo>
                  <a:pt x="35" y="99"/>
                  <a:pt x="34" y="97"/>
                  <a:pt x="31" y="96"/>
                </a:cubicBezTo>
                <a:cubicBezTo>
                  <a:pt x="15" y="87"/>
                  <a:pt x="5" y="68"/>
                  <a:pt x="8" y="49"/>
                </a:cubicBezTo>
                <a:cubicBezTo>
                  <a:pt x="12" y="24"/>
                  <a:pt x="35" y="7"/>
                  <a:pt x="60" y="10"/>
                </a:cubicBezTo>
                <a:cubicBezTo>
                  <a:pt x="86" y="14"/>
                  <a:pt x="104" y="39"/>
                  <a:pt x="99" y="64"/>
                </a:cubicBezTo>
                <a:cubicBezTo>
                  <a:pt x="99" y="66"/>
                  <a:pt x="98" y="67"/>
                  <a:pt x="97" y="67"/>
                </a:cubicBezTo>
                <a:cubicBezTo>
                  <a:pt x="85" y="74"/>
                  <a:pt x="74" y="81"/>
                  <a:pt x="62" y="88"/>
                </a:cubicBezTo>
                <a:cubicBezTo>
                  <a:pt x="60" y="89"/>
                  <a:pt x="60" y="90"/>
                  <a:pt x="60" y="92"/>
                </a:cubicBezTo>
                <a:cubicBezTo>
                  <a:pt x="60" y="96"/>
                  <a:pt x="60" y="99"/>
                  <a:pt x="60" y="103"/>
                </a:cubicBezTo>
                <a:cubicBezTo>
                  <a:pt x="60" y="105"/>
                  <a:pt x="60" y="106"/>
                  <a:pt x="61" y="108"/>
                </a:cubicBezTo>
                <a:cubicBezTo>
                  <a:pt x="7" y="108"/>
                  <a:pt x="7" y="108"/>
                  <a:pt x="7" y="108"/>
                </a:cubicBezTo>
                <a:cubicBezTo>
                  <a:pt x="6" y="108"/>
                  <a:pt x="6" y="108"/>
                  <a:pt x="5" y="108"/>
                </a:cubicBezTo>
                <a:cubicBezTo>
                  <a:pt x="4" y="108"/>
                  <a:pt x="3" y="109"/>
                  <a:pt x="2" y="111"/>
                </a:cubicBezTo>
                <a:cubicBezTo>
                  <a:pt x="2" y="112"/>
                  <a:pt x="4" y="113"/>
                  <a:pt x="5" y="113"/>
                </a:cubicBezTo>
                <a:cubicBezTo>
                  <a:pt x="6" y="114"/>
                  <a:pt x="6" y="113"/>
                  <a:pt x="7" y="113"/>
                </a:cubicBezTo>
                <a:cubicBezTo>
                  <a:pt x="34" y="113"/>
                  <a:pt x="34" y="113"/>
                  <a:pt x="34" y="113"/>
                </a:cubicBezTo>
                <a:cubicBezTo>
                  <a:pt x="34" y="122"/>
                  <a:pt x="34" y="122"/>
                  <a:pt x="34" y="122"/>
                </a:cubicBezTo>
                <a:cubicBezTo>
                  <a:pt x="31" y="122"/>
                  <a:pt x="31" y="122"/>
                  <a:pt x="31" y="122"/>
                </a:cubicBezTo>
                <a:cubicBezTo>
                  <a:pt x="27" y="122"/>
                  <a:pt x="22" y="122"/>
                  <a:pt x="17" y="122"/>
                </a:cubicBezTo>
                <a:cubicBezTo>
                  <a:pt x="15" y="122"/>
                  <a:pt x="14" y="123"/>
                  <a:pt x="14" y="125"/>
                </a:cubicBezTo>
                <a:cubicBezTo>
                  <a:pt x="14" y="127"/>
                  <a:pt x="15" y="128"/>
                  <a:pt x="17" y="128"/>
                </a:cubicBezTo>
                <a:cubicBezTo>
                  <a:pt x="18" y="128"/>
                  <a:pt x="19" y="128"/>
                  <a:pt x="20" y="128"/>
                </a:cubicBezTo>
                <a:cubicBezTo>
                  <a:pt x="25" y="128"/>
                  <a:pt x="29" y="128"/>
                  <a:pt x="34" y="128"/>
                </a:cubicBezTo>
                <a:cubicBezTo>
                  <a:pt x="34" y="136"/>
                  <a:pt x="34" y="136"/>
                  <a:pt x="34" y="136"/>
                </a:cubicBezTo>
                <a:cubicBezTo>
                  <a:pt x="24" y="136"/>
                  <a:pt x="24" y="136"/>
                  <a:pt x="24" y="136"/>
                </a:cubicBezTo>
                <a:cubicBezTo>
                  <a:pt x="19" y="136"/>
                  <a:pt x="14" y="136"/>
                  <a:pt x="9" y="136"/>
                </a:cubicBezTo>
                <a:cubicBezTo>
                  <a:pt x="7" y="136"/>
                  <a:pt x="5" y="138"/>
                  <a:pt x="5" y="139"/>
                </a:cubicBezTo>
                <a:cubicBezTo>
                  <a:pt x="5" y="141"/>
                  <a:pt x="7" y="142"/>
                  <a:pt x="9" y="142"/>
                </a:cubicBezTo>
                <a:cubicBezTo>
                  <a:pt x="9" y="142"/>
                  <a:pt x="9" y="142"/>
                  <a:pt x="10" y="142"/>
                </a:cubicBezTo>
                <a:cubicBezTo>
                  <a:pt x="34" y="142"/>
                  <a:pt x="34" y="142"/>
                  <a:pt x="34" y="142"/>
                </a:cubicBezTo>
                <a:cubicBezTo>
                  <a:pt x="34" y="151"/>
                  <a:pt x="34" y="151"/>
                  <a:pt x="34" y="151"/>
                </a:cubicBezTo>
                <a:cubicBezTo>
                  <a:pt x="15" y="151"/>
                  <a:pt x="15" y="151"/>
                  <a:pt x="15" y="151"/>
                </a:cubicBezTo>
                <a:cubicBezTo>
                  <a:pt x="15" y="151"/>
                  <a:pt x="14" y="151"/>
                  <a:pt x="14" y="151"/>
                </a:cubicBezTo>
                <a:cubicBezTo>
                  <a:pt x="12" y="151"/>
                  <a:pt x="11" y="152"/>
                  <a:pt x="11" y="154"/>
                </a:cubicBezTo>
                <a:cubicBezTo>
                  <a:pt x="11" y="155"/>
                  <a:pt x="12" y="157"/>
                  <a:pt x="14" y="157"/>
                </a:cubicBezTo>
                <a:cubicBezTo>
                  <a:pt x="20" y="157"/>
                  <a:pt x="26" y="157"/>
                  <a:pt x="32" y="157"/>
                </a:cubicBezTo>
                <a:cubicBezTo>
                  <a:pt x="34" y="157"/>
                  <a:pt x="34" y="157"/>
                  <a:pt x="34" y="157"/>
                </a:cubicBezTo>
                <a:cubicBezTo>
                  <a:pt x="34" y="158"/>
                  <a:pt x="34" y="160"/>
                  <a:pt x="34" y="161"/>
                </a:cubicBezTo>
                <a:cubicBezTo>
                  <a:pt x="34" y="164"/>
                  <a:pt x="35" y="165"/>
                  <a:pt x="38" y="165"/>
                </a:cubicBezTo>
                <a:cubicBezTo>
                  <a:pt x="68" y="165"/>
                  <a:pt x="68" y="165"/>
                  <a:pt x="68" y="165"/>
                </a:cubicBezTo>
                <a:cubicBezTo>
                  <a:pt x="68" y="166"/>
                  <a:pt x="68" y="166"/>
                  <a:pt x="68" y="166"/>
                </a:cubicBezTo>
                <a:cubicBezTo>
                  <a:pt x="68" y="168"/>
                  <a:pt x="68" y="170"/>
                  <a:pt x="68" y="172"/>
                </a:cubicBezTo>
                <a:cubicBezTo>
                  <a:pt x="68" y="176"/>
                  <a:pt x="69" y="177"/>
                  <a:pt x="73" y="177"/>
                </a:cubicBezTo>
                <a:cubicBezTo>
                  <a:pt x="102" y="177"/>
                  <a:pt x="132" y="177"/>
                  <a:pt x="162" y="177"/>
                </a:cubicBezTo>
                <a:cubicBezTo>
                  <a:pt x="162" y="177"/>
                  <a:pt x="163" y="177"/>
                  <a:pt x="163" y="177"/>
                </a:cubicBezTo>
                <a:cubicBezTo>
                  <a:pt x="165" y="176"/>
                  <a:pt x="166" y="175"/>
                  <a:pt x="166" y="174"/>
                </a:cubicBezTo>
                <a:cubicBezTo>
                  <a:pt x="166" y="173"/>
                  <a:pt x="166" y="171"/>
                  <a:pt x="166" y="170"/>
                </a:cubicBezTo>
                <a:cubicBezTo>
                  <a:pt x="166" y="166"/>
                  <a:pt x="166" y="161"/>
                  <a:pt x="166" y="157"/>
                </a:cubicBezTo>
                <a:cubicBezTo>
                  <a:pt x="166" y="155"/>
                  <a:pt x="165" y="154"/>
                  <a:pt x="163" y="154"/>
                </a:cubicBezTo>
                <a:cubicBezTo>
                  <a:pt x="162" y="154"/>
                  <a:pt x="160" y="155"/>
                  <a:pt x="160" y="157"/>
                </a:cubicBezTo>
                <a:cubicBezTo>
                  <a:pt x="160" y="158"/>
                  <a:pt x="160" y="158"/>
                  <a:pt x="160" y="159"/>
                </a:cubicBezTo>
                <a:cubicBezTo>
                  <a:pt x="160" y="163"/>
                  <a:pt x="160" y="167"/>
                  <a:pt x="160" y="171"/>
                </a:cubicBezTo>
                <a:cubicBezTo>
                  <a:pt x="149" y="171"/>
                  <a:pt x="149" y="171"/>
                  <a:pt x="149" y="171"/>
                </a:cubicBezTo>
                <a:cubicBezTo>
                  <a:pt x="149" y="169"/>
                  <a:pt x="149" y="169"/>
                  <a:pt x="149" y="169"/>
                </a:cubicBezTo>
                <a:cubicBezTo>
                  <a:pt x="149" y="161"/>
                  <a:pt x="149" y="153"/>
                  <a:pt x="149" y="146"/>
                </a:cubicBezTo>
                <a:cubicBezTo>
                  <a:pt x="149" y="143"/>
                  <a:pt x="148" y="142"/>
                  <a:pt x="145" y="142"/>
                </a:cubicBezTo>
                <a:cubicBezTo>
                  <a:pt x="138" y="142"/>
                  <a:pt x="131" y="142"/>
                  <a:pt x="124" y="142"/>
                </a:cubicBezTo>
                <a:cubicBezTo>
                  <a:pt x="121" y="142"/>
                  <a:pt x="120" y="143"/>
                  <a:pt x="120" y="146"/>
                </a:cubicBezTo>
                <a:cubicBezTo>
                  <a:pt x="120" y="149"/>
                  <a:pt x="120" y="153"/>
                  <a:pt x="120" y="157"/>
                </a:cubicBezTo>
                <a:cubicBezTo>
                  <a:pt x="120" y="158"/>
                  <a:pt x="120" y="160"/>
                  <a:pt x="120" y="162"/>
                </a:cubicBezTo>
                <a:cubicBezTo>
                  <a:pt x="120" y="164"/>
                  <a:pt x="121" y="165"/>
                  <a:pt x="123" y="165"/>
                </a:cubicBezTo>
                <a:cubicBezTo>
                  <a:pt x="125" y="165"/>
                  <a:pt x="126" y="164"/>
                  <a:pt x="126" y="162"/>
                </a:cubicBezTo>
                <a:cubicBezTo>
                  <a:pt x="126" y="161"/>
                  <a:pt x="126" y="160"/>
                  <a:pt x="126" y="159"/>
                </a:cubicBezTo>
                <a:cubicBezTo>
                  <a:pt x="126" y="148"/>
                  <a:pt x="126" y="148"/>
                  <a:pt x="126" y="148"/>
                </a:cubicBezTo>
                <a:cubicBezTo>
                  <a:pt x="143" y="148"/>
                  <a:pt x="143" y="148"/>
                  <a:pt x="143" y="148"/>
                </a:cubicBezTo>
                <a:cubicBezTo>
                  <a:pt x="143" y="171"/>
                  <a:pt x="143" y="171"/>
                  <a:pt x="143" y="171"/>
                </a:cubicBezTo>
                <a:cubicBezTo>
                  <a:pt x="74" y="171"/>
                  <a:pt x="74" y="171"/>
                  <a:pt x="74" y="171"/>
                </a:cubicBezTo>
                <a:cubicBezTo>
                  <a:pt x="74" y="165"/>
                  <a:pt x="74" y="165"/>
                  <a:pt x="74" y="165"/>
                </a:cubicBezTo>
                <a:cubicBezTo>
                  <a:pt x="76" y="165"/>
                  <a:pt x="76" y="165"/>
                  <a:pt x="76" y="165"/>
                </a:cubicBezTo>
                <a:cubicBezTo>
                  <a:pt x="88" y="165"/>
                  <a:pt x="99" y="165"/>
                  <a:pt x="110" y="165"/>
                </a:cubicBezTo>
                <a:cubicBezTo>
                  <a:pt x="113" y="165"/>
                  <a:pt x="114" y="164"/>
                  <a:pt x="114" y="161"/>
                </a:cubicBezTo>
                <a:cubicBezTo>
                  <a:pt x="114" y="120"/>
                  <a:pt x="114" y="120"/>
                  <a:pt x="114" y="120"/>
                </a:cubicBezTo>
                <a:cubicBezTo>
                  <a:pt x="114" y="117"/>
                  <a:pt x="114" y="114"/>
                  <a:pt x="114" y="111"/>
                </a:cubicBezTo>
                <a:cubicBezTo>
                  <a:pt x="114" y="109"/>
                  <a:pt x="113" y="108"/>
                  <a:pt x="111" y="108"/>
                </a:cubicBezTo>
                <a:cubicBezTo>
                  <a:pt x="105" y="108"/>
                  <a:pt x="99" y="108"/>
                  <a:pt x="94" y="108"/>
                </a:cubicBezTo>
                <a:cubicBezTo>
                  <a:pt x="93" y="108"/>
                  <a:pt x="93" y="108"/>
                  <a:pt x="92" y="108"/>
                </a:cubicBezTo>
                <a:cubicBezTo>
                  <a:pt x="90" y="108"/>
                  <a:pt x="89" y="109"/>
                  <a:pt x="89" y="111"/>
                </a:cubicBezTo>
                <a:cubicBezTo>
                  <a:pt x="89" y="112"/>
                  <a:pt x="90" y="113"/>
                  <a:pt x="92" y="113"/>
                </a:cubicBezTo>
                <a:cubicBezTo>
                  <a:pt x="95" y="114"/>
                  <a:pt x="99" y="113"/>
                  <a:pt x="102" y="113"/>
                </a:cubicBezTo>
                <a:cubicBezTo>
                  <a:pt x="103" y="113"/>
                  <a:pt x="103" y="114"/>
                  <a:pt x="104" y="114"/>
                </a:cubicBezTo>
                <a:cubicBezTo>
                  <a:pt x="94" y="123"/>
                  <a:pt x="84" y="132"/>
                  <a:pt x="74" y="141"/>
                </a:cubicBezTo>
                <a:cubicBezTo>
                  <a:pt x="64" y="132"/>
                  <a:pt x="54" y="123"/>
                  <a:pt x="44" y="113"/>
                </a:cubicBezTo>
                <a:cubicBezTo>
                  <a:pt x="47" y="113"/>
                  <a:pt x="47" y="113"/>
                  <a:pt x="47" y="113"/>
                </a:cubicBezTo>
                <a:cubicBezTo>
                  <a:pt x="57" y="113"/>
                  <a:pt x="68" y="113"/>
                  <a:pt x="79" y="113"/>
                </a:cubicBezTo>
                <a:cubicBezTo>
                  <a:pt x="81" y="113"/>
                  <a:pt x="83" y="112"/>
                  <a:pt x="83" y="111"/>
                </a:cubicBezTo>
                <a:cubicBezTo>
                  <a:pt x="83" y="109"/>
                  <a:pt x="81" y="108"/>
                  <a:pt x="79" y="108"/>
                </a:cubicBezTo>
                <a:cubicBezTo>
                  <a:pt x="74" y="108"/>
                  <a:pt x="70" y="108"/>
                  <a:pt x="65" y="108"/>
                </a:cubicBezTo>
                <a:cubicBezTo>
                  <a:pt x="65" y="108"/>
                  <a:pt x="65" y="108"/>
                  <a:pt x="64" y="108"/>
                </a:cubicBezTo>
                <a:cubicBezTo>
                  <a:pt x="82" y="97"/>
                  <a:pt x="99" y="87"/>
                  <a:pt x="116" y="77"/>
                </a:cubicBezTo>
                <a:cubicBezTo>
                  <a:pt x="117" y="77"/>
                  <a:pt x="118" y="77"/>
                  <a:pt x="118" y="77"/>
                </a:cubicBezTo>
                <a:cubicBezTo>
                  <a:pt x="121" y="79"/>
                  <a:pt x="124" y="81"/>
                  <a:pt x="127" y="82"/>
                </a:cubicBezTo>
                <a:cubicBezTo>
                  <a:pt x="138" y="88"/>
                  <a:pt x="148" y="95"/>
                  <a:pt x="159" y="101"/>
                </a:cubicBezTo>
                <a:cubicBezTo>
                  <a:pt x="159" y="101"/>
                  <a:pt x="160" y="102"/>
                  <a:pt x="160" y="102"/>
                </a:cubicBezTo>
                <a:cubicBezTo>
                  <a:pt x="160" y="104"/>
                  <a:pt x="160" y="106"/>
                  <a:pt x="160" y="108"/>
                </a:cubicBezTo>
                <a:cubicBezTo>
                  <a:pt x="158" y="108"/>
                  <a:pt x="158" y="108"/>
                  <a:pt x="158" y="108"/>
                </a:cubicBezTo>
                <a:cubicBezTo>
                  <a:pt x="147" y="108"/>
                  <a:pt x="135" y="108"/>
                  <a:pt x="124" y="108"/>
                </a:cubicBezTo>
                <a:cubicBezTo>
                  <a:pt x="121" y="108"/>
                  <a:pt x="120" y="109"/>
                  <a:pt x="120" y="112"/>
                </a:cubicBezTo>
                <a:cubicBezTo>
                  <a:pt x="120" y="119"/>
                  <a:pt x="120" y="125"/>
                  <a:pt x="120" y="132"/>
                </a:cubicBezTo>
                <a:cubicBezTo>
                  <a:pt x="120" y="136"/>
                  <a:pt x="121" y="136"/>
                  <a:pt x="124" y="136"/>
                </a:cubicBezTo>
                <a:cubicBezTo>
                  <a:pt x="135" y="136"/>
                  <a:pt x="147" y="136"/>
                  <a:pt x="158" y="136"/>
                </a:cubicBezTo>
                <a:cubicBezTo>
                  <a:pt x="160" y="136"/>
                  <a:pt x="160" y="136"/>
                  <a:pt x="160" y="136"/>
                </a:cubicBezTo>
                <a:cubicBezTo>
                  <a:pt x="160" y="137"/>
                  <a:pt x="160" y="137"/>
                  <a:pt x="160" y="138"/>
                </a:cubicBezTo>
                <a:cubicBezTo>
                  <a:pt x="160" y="140"/>
                  <a:pt x="160" y="143"/>
                  <a:pt x="160" y="145"/>
                </a:cubicBezTo>
                <a:cubicBezTo>
                  <a:pt x="160" y="147"/>
                  <a:pt x="162" y="148"/>
                  <a:pt x="163" y="148"/>
                </a:cubicBezTo>
                <a:cubicBezTo>
                  <a:pt x="165" y="148"/>
                  <a:pt x="166" y="147"/>
                  <a:pt x="166" y="145"/>
                </a:cubicBezTo>
                <a:cubicBezTo>
                  <a:pt x="166" y="145"/>
                  <a:pt x="166" y="144"/>
                  <a:pt x="166" y="143"/>
                </a:cubicBezTo>
                <a:cubicBezTo>
                  <a:pt x="166" y="107"/>
                  <a:pt x="166" y="107"/>
                  <a:pt x="166" y="107"/>
                </a:cubicBezTo>
                <a:cubicBezTo>
                  <a:pt x="166" y="106"/>
                  <a:pt x="166" y="106"/>
                  <a:pt x="166" y="105"/>
                </a:cubicBezTo>
                <a:cubicBezTo>
                  <a:pt x="167" y="106"/>
                  <a:pt x="169" y="106"/>
                  <a:pt x="170" y="107"/>
                </a:cubicBezTo>
                <a:cubicBezTo>
                  <a:pt x="172" y="109"/>
                  <a:pt x="175" y="107"/>
                  <a:pt x="175" y="104"/>
                </a:cubicBezTo>
                <a:cubicBezTo>
                  <a:pt x="175" y="100"/>
                  <a:pt x="174" y="96"/>
                  <a:pt x="175" y="92"/>
                </a:cubicBezTo>
                <a:close/>
                <a:moveTo>
                  <a:pt x="108" y="117"/>
                </a:moveTo>
                <a:cubicBezTo>
                  <a:pt x="108" y="156"/>
                  <a:pt x="108" y="156"/>
                  <a:pt x="108" y="156"/>
                </a:cubicBezTo>
                <a:cubicBezTo>
                  <a:pt x="101" y="150"/>
                  <a:pt x="93" y="145"/>
                  <a:pt x="85" y="139"/>
                </a:cubicBezTo>
                <a:cubicBezTo>
                  <a:pt x="93" y="131"/>
                  <a:pt x="101" y="124"/>
                  <a:pt x="108" y="117"/>
                </a:cubicBezTo>
                <a:close/>
                <a:moveTo>
                  <a:pt x="72" y="147"/>
                </a:moveTo>
                <a:cubicBezTo>
                  <a:pt x="74" y="148"/>
                  <a:pt x="75" y="148"/>
                  <a:pt x="77" y="147"/>
                </a:cubicBezTo>
                <a:cubicBezTo>
                  <a:pt x="78" y="145"/>
                  <a:pt x="80" y="144"/>
                  <a:pt x="81" y="143"/>
                </a:cubicBezTo>
                <a:cubicBezTo>
                  <a:pt x="88" y="148"/>
                  <a:pt x="95" y="154"/>
                  <a:pt x="103" y="159"/>
                </a:cubicBezTo>
                <a:cubicBezTo>
                  <a:pt x="46" y="159"/>
                  <a:pt x="46" y="159"/>
                  <a:pt x="46" y="159"/>
                </a:cubicBezTo>
                <a:cubicBezTo>
                  <a:pt x="53" y="154"/>
                  <a:pt x="60" y="148"/>
                  <a:pt x="67" y="143"/>
                </a:cubicBezTo>
                <a:cubicBezTo>
                  <a:pt x="69" y="144"/>
                  <a:pt x="70" y="145"/>
                  <a:pt x="72" y="147"/>
                </a:cubicBezTo>
                <a:close/>
                <a:moveTo>
                  <a:pt x="63" y="139"/>
                </a:moveTo>
                <a:cubicBezTo>
                  <a:pt x="55" y="145"/>
                  <a:pt x="48" y="150"/>
                  <a:pt x="40" y="156"/>
                </a:cubicBezTo>
                <a:cubicBezTo>
                  <a:pt x="40" y="117"/>
                  <a:pt x="40" y="117"/>
                  <a:pt x="40" y="117"/>
                </a:cubicBezTo>
                <a:cubicBezTo>
                  <a:pt x="48" y="124"/>
                  <a:pt x="55" y="131"/>
                  <a:pt x="63" y="139"/>
                </a:cubicBezTo>
                <a:close/>
                <a:moveTo>
                  <a:pt x="137" y="131"/>
                </a:moveTo>
                <a:cubicBezTo>
                  <a:pt x="126" y="131"/>
                  <a:pt x="126" y="131"/>
                  <a:pt x="126" y="131"/>
                </a:cubicBezTo>
                <a:cubicBezTo>
                  <a:pt x="126" y="114"/>
                  <a:pt x="126" y="114"/>
                  <a:pt x="126" y="114"/>
                </a:cubicBezTo>
                <a:cubicBezTo>
                  <a:pt x="137" y="114"/>
                  <a:pt x="137" y="114"/>
                  <a:pt x="137" y="114"/>
                </a:cubicBezTo>
                <a:lnTo>
                  <a:pt x="137" y="131"/>
                </a:lnTo>
                <a:close/>
                <a:moveTo>
                  <a:pt x="160" y="131"/>
                </a:moveTo>
                <a:cubicBezTo>
                  <a:pt x="143" y="131"/>
                  <a:pt x="143" y="131"/>
                  <a:pt x="143" y="131"/>
                </a:cubicBezTo>
                <a:cubicBezTo>
                  <a:pt x="143" y="114"/>
                  <a:pt x="143" y="114"/>
                  <a:pt x="143" y="114"/>
                </a:cubicBezTo>
                <a:cubicBezTo>
                  <a:pt x="160" y="114"/>
                  <a:pt x="160" y="114"/>
                  <a:pt x="160" y="114"/>
                </a:cubicBezTo>
                <a:lnTo>
                  <a:pt x="160" y="131"/>
                </a:lnTo>
                <a:close/>
                <a:moveTo>
                  <a:pt x="169" y="100"/>
                </a:moveTo>
                <a:cubicBezTo>
                  <a:pt x="166" y="98"/>
                  <a:pt x="163" y="96"/>
                  <a:pt x="160" y="95"/>
                </a:cubicBezTo>
                <a:cubicBezTo>
                  <a:pt x="147" y="87"/>
                  <a:pt x="133" y="79"/>
                  <a:pt x="120" y="72"/>
                </a:cubicBezTo>
                <a:cubicBezTo>
                  <a:pt x="118" y="70"/>
                  <a:pt x="117" y="70"/>
                  <a:pt x="115" y="72"/>
                </a:cubicBezTo>
                <a:cubicBezTo>
                  <a:pt x="99" y="81"/>
                  <a:pt x="84" y="89"/>
                  <a:pt x="68" y="98"/>
                </a:cubicBezTo>
                <a:cubicBezTo>
                  <a:pt x="67" y="99"/>
                  <a:pt x="67" y="99"/>
                  <a:pt x="66" y="100"/>
                </a:cubicBezTo>
                <a:cubicBezTo>
                  <a:pt x="66" y="97"/>
                  <a:pt x="66" y="95"/>
                  <a:pt x="66" y="93"/>
                </a:cubicBezTo>
                <a:cubicBezTo>
                  <a:pt x="66" y="92"/>
                  <a:pt x="67" y="92"/>
                  <a:pt x="67" y="91"/>
                </a:cubicBezTo>
                <a:cubicBezTo>
                  <a:pt x="82" y="83"/>
                  <a:pt x="97" y="74"/>
                  <a:pt x="112" y="65"/>
                </a:cubicBezTo>
                <a:cubicBezTo>
                  <a:pt x="116" y="63"/>
                  <a:pt x="119" y="63"/>
                  <a:pt x="122" y="65"/>
                </a:cubicBezTo>
                <a:cubicBezTo>
                  <a:pt x="137" y="74"/>
                  <a:pt x="152" y="83"/>
                  <a:pt x="167" y="91"/>
                </a:cubicBezTo>
                <a:cubicBezTo>
                  <a:pt x="168" y="92"/>
                  <a:pt x="169" y="93"/>
                  <a:pt x="169" y="94"/>
                </a:cubicBezTo>
                <a:cubicBezTo>
                  <a:pt x="169" y="96"/>
                  <a:pt x="169" y="98"/>
                  <a:pt x="169" y="100"/>
                </a:cubicBezTo>
                <a:close/>
                <a:moveTo>
                  <a:pt x="80" y="47"/>
                </a:moveTo>
                <a:cubicBezTo>
                  <a:pt x="83" y="45"/>
                  <a:pt x="85" y="44"/>
                  <a:pt x="88" y="42"/>
                </a:cubicBezTo>
                <a:cubicBezTo>
                  <a:pt x="88" y="42"/>
                  <a:pt x="88" y="40"/>
                  <a:pt x="88" y="39"/>
                </a:cubicBezTo>
                <a:cubicBezTo>
                  <a:pt x="88" y="38"/>
                  <a:pt x="86" y="37"/>
                  <a:pt x="85" y="38"/>
                </a:cubicBezTo>
                <a:cubicBezTo>
                  <a:pt x="83" y="39"/>
                  <a:pt x="80" y="40"/>
                  <a:pt x="78" y="41"/>
                </a:cubicBezTo>
                <a:cubicBezTo>
                  <a:pt x="77" y="42"/>
                  <a:pt x="77" y="43"/>
                  <a:pt x="77" y="44"/>
                </a:cubicBezTo>
                <a:cubicBezTo>
                  <a:pt x="78" y="45"/>
                  <a:pt x="79" y="46"/>
                  <a:pt x="80" y="47"/>
                </a:cubicBezTo>
                <a:close/>
                <a:moveTo>
                  <a:pt x="78" y="68"/>
                </a:moveTo>
                <a:cubicBezTo>
                  <a:pt x="80" y="70"/>
                  <a:pt x="83" y="71"/>
                  <a:pt x="85" y="72"/>
                </a:cubicBezTo>
                <a:cubicBezTo>
                  <a:pt x="87" y="72"/>
                  <a:pt x="89" y="71"/>
                  <a:pt x="89" y="68"/>
                </a:cubicBezTo>
                <a:cubicBezTo>
                  <a:pt x="88" y="68"/>
                  <a:pt x="88" y="67"/>
                  <a:pt x="87" y="67"/>
                </a:cubicBezTo>
                <a:cubicBezTo>
                  <a:pt x="85" y="65"/>
                  <a:pt x="83" y="64"/>
                  <a:pt x="81" y="63"/>
                </a:cubicBezTo>
                <a:cubicBezTo>
                  <a:pt x="79" y="63"/>
                  <a:pt x="78" y="63"/>
                  <a:pt x="77" y="65"/>
                </a:cubicBezTo>
                <a:cubicBezTo>
                  <a:pt x="77" y="66"/>
                  <a:pt x="77" y="68"/>
                  <a:pt x="78" y="68"/>
                </a:cubicBezTo>
                <a:close/>
                <a:moveTo>
                  <a:pt x="80" y="57"/>
                </a:moveTo>
                <a:cubicBezTo>
                  <a:pt x="82" y="58"/>
                  <a:pt x="84" y="58"/>
                  <a:pt x="86" y="57"/>
                </a:cubicBezTo>
                <a:cubicBezTo>
                  <a:pt x="88" y="57"/>
                  <a:pt x="89" y="56"/>
                  <a:pt x="89" y="54"/>
                </a:cubicBezTo>
                <a:cubicBezTo>
                  <a:pt x="88" y="53"/>
                  <a:pt x="87" y="52"/>
                  <a:pt x="86" y="52"/>
                </a:cubicBezTo>
                <a:cubicBezTo>
                  <a:pt x="85" y="52"/>
                  <a:pt x="84" y="52"/>
                  <a:pt x="83" y="52"/>
                </a:cubicBezTo>
                <a:cubicBezTo>
                  <a:pt x="82" y="52"/>
                  <a:pt x="81" y="52"/>
                  <a:pt x="80" y="52"/>
                </a:cubicBezTo>
                <a:cubicBezTo>
                  <a:pt x="78" y="52"/>
                  <a:pt x="77" y="53"/>
                  <a:pt x="77" y="54"/>
                </a:cubicBezTo>
                <a:cubicBezTo>
                  <a:pt x="77" y="56"/>
                  <a:pt x="78" y="57"/>
                  <a:pt x="80" y="57"/>
                </a:cubicBezTo>
                <a:close/>
                <a:moveTo>
                  <a:pt x="66" y="53"/>
                </a:moveTo>
                <a:cubicBezTo>
                  <a:pt x="66" y="55"/>
                  <a:pt x="67" y="56"/>
                  <a:pt x="68" y="56"/>
                </a:cubicBezTo>
                <a:cubicBezTo>
                  <a:pt x="70" y="56"/>
                  <a:pt x="71" y="55"/>
                  <a:pt x="71" y="53"/>
                </a:cubicBezTo>
                <a:cubicBezTo>
                  <a:pt x="71" y="48"/>
                  <a:pt x="71" y="44"/>
                  <a:pt x="71" y="40"/>
                </a:cubicBezTo>
                <a:cubicBezTo>
                  <a:pt x="71" y="37"/>
                  <a:pt x="70" y="35"/>
                  <a:pt x="67" y="37"/>
                </a:cubicBezTo>
                <a:cubicBezTo>
                  <a:pt x="60" y="39"/>
                  <a:pt x="53" y="42"/>
                  <a:pt x="46" y="44"/>
                </a:cubicBezTo>
                <a:cubicBezTo>
                  <a:pt x="45" y="44"/>
                  <a:pt x="44" y="45"/>
                  <a:pt x="43" y="45"/>
                </a:cubicBezTo>
                <a:cubicBezTo>
                  <a:pt x="37" y="45"/>
                  <a:pt x="31" y="45"/>
                  <a:pt x="26" y="45"/>
                </a:cubicBezTo>
                <a:cubicBezTo>
                  <a:pt x="19" y="45"/>
                  <a:pt x="14" y="50"/>
                  <a:pt x="14" y="56"/>
                </a:cubicBezTo>
                <a:cubicBezTo>
                  <a:pt x="14" y="62"/>
                  <a:pt x="18" y="67"/>
                  <a:pt x="25" y="68"/>
                </a:cubicBezTo>
                <a:cubicBezTo>
                  <a:pt x="26" y="68"/>
                  <a:pt x="26" y="68"/>
                  <a:pt x="27" y="69"/>
                </a:cubicBezTo>
                <a:cubicBezTo>
                  <a:pt x="28" y="72"/>
                  <a:pt x="29" y="76"/>
                  <a:pt x="30" y="79"/>
                </a:cubicBezTo>
                <a:cubicBezTo>
                  <a:pt x="32" y="84"/>
                  <a:pt x="36" y="86"/>
                  <a:pt x="41" y="84"/>
                </a:cubicBezTo>
                <a:cubicBezTo>
                  <a:pt x="45" y="83"/>
                  <a:pt x="47" y="78"/>
                  <a:pt x="46" y="74"/>
                </a:cubicBezTo>
                <a:cubicBezTo>
                  <a:pt x="45" y="72"/>
                  <a:pt x="44" y="70"/>
                  <a:pt x="44" y="67"/>
                </a:cubicBezTo>
                <a:cubicBezTo>
                  <a:pt x="45" y="68"/>
                  <a:pt x="46" y="68"/>
                  <a:pt x="46" y="68"/>
                </a:cubicBezTo>
                <a:cubicBezTo>
                  <a:pt x="53" y="71"/>
                  <a:pt x="60" y="73"/>
                  <a:pt x="67" y="76"/>
                </a:cubicBezTo>
                <a:cubicBezTo>
                  <a:pt x="70" y="77"/>
                  <a:pt x="71" y="76"/>
                  <a:pt x="71" y="73"/>
                </a:cubicBezTo>
                <a:cubicBezTo>
                  <a:pt x="71" y="70"/>
                  <a:pt x="71" y="68"/>
                  <a:pt x="71" y="65"/>
                </a:cubicBezTo>
                <a:cubicBezTo>
                  <a:pt x="71" y="63"/>
                  <a:pt x="70" y="62"/>
                  <a:pt x="68" y="62"/>
                </a:cubicBezTo>
                <a:cubicBezTo>
                  <a:pt x="67" y="62"/>
                  <a:pt x="66" y="63"/>
                  <a:pt x="66" y="65"/>
                </a:cubicBezTo>
                <a:cubicBezTo>
                  <a:pt x="66" y="66"/>
                  <a:pt x="66" y="68"/>
                  <a:pt x="66" y="69"/>
                </a:cubicBezTo>
                <a:cubicBezTo>
                  <a:pt x="60" y="67"/>
                  <a:pt x="54" y="65"/>
                  <a:pt x="49" y="63"/>
                </a:cubicBezTo>
                <a:cubicBezTo>
                  <a:pt x="49" y="63"/>
                  <a:pt x="48" y="62"/>
                  <a:pt x="48" y="62"/>
                </a:cubicBezTo>
                <a:cubicBezTo>
                  <a:pt x="48" y="58"/>
                  <a:pt x="48" y="54"/>
                  <a:pt x="48" y="50"/>
                </a:cubicBezTo>
                <a:cubicBezTo>
                  <a:pt x="48" y="50"/>
                  <a:pt x="49" y="49"/>
                  <a:pt x="49" y="49"/>
                </a:cubicBezTo>
                <a:cubicBezTo>
                  <a:pt x="54" y="47"/>
                  <a:pt x="60" y="45"/>
                  <a:pt x="66" y="43"/>
                </a:cubicBezTo>
                <a:cubicBezTo>
                  <a:pt x="66" y="46"/>
                  <a:pt x="66" y="49"/>
                  <a:pt x="66" y="53"/>
                </a:cubicBezTo>
                <a:close/>
                <a:moveTo>
                  <a:pt x="25" y="62"/>
                </a:moveTo>
                <a:cubicBezTo>
                  <a:pt x="22" y="62"/>
                  <a:pt x="20" y="59"/>
                  <a:pt x="20" y="56"/>
                </a:cubicBezTo>
                <a:cubicBezTo>
                  <a:pt x="20" y="54"/>
                  <a:pt x="22" y="50"/>
                  <a:pt x="25" y="50"/>
                </a:cubicBezTo>
                <a:lnTo>
                  <a:pt x="25" y="62"/>
                </a:lnTo>
                <a:close/>
                <a:moveTo>
                  <a:pt x="39" y="79"/>
                </a:moveTo>
                <a:cubicBezTo>
                  <a:pt x="38" y="79"/>
                  <a:pt x="36" y="79"/>
                  <a:pt x="36" y="77"/>
                </a:cubicBezTo>
                <a:cubicBezTo>
                  <a:pt x="34" y="74"/>
                  <a:pt x="33" y="71"/>
                  <a:pt x="32" y="68"/>
                </a:cubicBezTo>
                <a:cubicBezTo>
                  <a:pt x="34" y="68"/>
                  <a:pt x="35" y="68"/>
                  <a:pt x="37" y="68"/>
                </a:cubicBezTo>
                <a:cubicBezTo>
                  <a:pt x="37" y="68"/>
                  <a:pt x="38" y="68"/>
                  <a:pt x="38" y="68"/>
                </a:cubicBezTo>
                <a:cubicBezTo>
                  <a:pt x="39" y="71"/>
                  <a:pt x="40" y="73"/>
                  <a:pt x="40" y="76"/>
                </a:cubicBezTo>
                <a:cubicBezTo>
                  <a:pt x="41" y="77"/>
                  <a:pt x="40" y="78"/>
                  <a:pt x="39" y="79"/>
                </a:cubicBezTo>
                <a:close/>
                <a:moveTo>
                  <a:pt x="43" y="62"/>
                </a:moveTo>
                <a:cubicBezTo>
                  <a:pt x="31" y="62"/>
                  <a:pt x="31" y="62"/>
                  <a:pt x="31" y="62"/>
                </a:cubicBezTo>
                <a:cubicBezTo>
                  <a:pt x="31" y="50"/>
                  <a:pt x="31" y="50"/>
                  <a:pt x="31" y="50"/>
                </a:cubicBezTo>
                <a:cubicBezTo>
                  <a:pt x="43" y="50"/>
                  <a:pt x="43" y="50"/>
                  <a:pt x="43" y="50"/>
                </a:cubicBezTo>
                <a:lnTo>
                  <a:pt x="43" y="6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0" name="TextBox 27"/>
          <p:cNvSpPr txBox="1"/>
          <p:nvPr/>
        </p:nvSpPr>
        <p:spPr>
          <a:xfrm>
            <a:off x="1662049" y="1941236"/>
            <a:ext cx="954107" cy="323165"/>
          </a:xfrm>
          <a:prstGeom prst="rect">
            <a:avLst/>
          </a:prstGeom>
          <a:noFill/>
        </p:spPr>
        <p:txBody>
          <a:bodyPr wrap="none" rtlCol="0">
            <a:spAutoFit/>
          </a:bodyPr>
          <a:lstStyle/>
          <a:p>
            <a:r>
              <a:rPr lang="en-US" sz="1500" b="1" dirty="0" err="1">
                <a:latin typeface="+mn-ea"/>
              </a:rPr>
              <a:t>适用行业</a:t>
            </a:r>
            <a:endParaRPr lang="en-US" sz="1500" b="1" dirty="0">
              <a:latin typeface="+mn-ea"/>
            </a:endParaRPr>
          </a:p>
        </p:txBody>
      </p:sp>
      <p:sp>
        <p:nvSpPr>
          <p:cNvPr id="62" name="Freeform 17"/>
          <p:cNvSpPr/>
          <p:nvPr/>
        </p:nvSpPr>
        <p:spPr bwMode="auto">
          <a:xfrm>
            <a:off x="453027" y="4038535"/>
            <a:ext cx="1044732" cy="1176995"/>
          </a:xfrm>
          <a:custGeom>
            <a:avLst/>
            <a:gdLst>
              <a:gd name="T0" fmla="*/ 0 w 351"/>
              <a:gd name="T1" fmla="*/ 121 h 395"/>
              <a:gd name="T2" fmla="*/ 21 w 351"/>
              <a:gd name="T3" fmla="*/ 84 h 395"/>
              <a:gd name="T4" fmla="*/ 154 w 351"/>
              <a:gd name="T5" fmla="*/ 7 h 395"/>
              <a:gd name="T6" fmla="*/ 197 w 351"/>
              <a:gd name="T7" fmla="*/ 7 h 395"/>
              <a:gd name="T8" fmla="*/ 330 w 351"/>
              <a:gd name="T9" fmla="*/ 84 h 395"/>
              <a:gd name="T10" fmla="*/ 351 w 351"/>
              <a:gd name="T11" fmla="*/ 121 h 395"/>
              <a:gd name="T12" fmla="*/ 351 w 351"/>
              <a:gd name="T13" fmla="*/ 275 h 395"/>
              <a:gd name="T14" fmla="*/ 330 w 351"/>
              <a:gd name="T15" fmla="*/ 312 h 395"/>
              <a:gd name="T16" fmla="*/ 197 w 351"/>
              <a:gd name="T17" fmla="*/ 388 h 395"/>
              <a:gd name="T18" fmla="*/ 154 w 351"/>
              <a:gd name="T19" fmla="*/ 388 h 395"/>
              <a:gd name="T20" fmla="*/ 21 w 351"/>
              <a:gd name="T21" fmla="*/ 312 h 395"/>
              <a:gd name="T22" fmla="*/ 0 w 351"/>
              <a:gd name="T23" fmla="*/ 275 h 395"/>
              <a:gd name="T24" fmla="*/ 0 w 351"/>
              <a:gd name="T25" fmla="*/ 12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1" h="395">
                <a:moveTo>
                  <a:pt x="0" y="121"/>
                </a:moveTo>
                <a:cubicBezTo>
                  <a:pt x="0" y="107"/>
                  <a:pt x="9" y="91"/>
                  <a:pt x="21" y="84"/>
                </a:cubicBezTo>
                <a:cubicBezTo>
                  <a:pt x="154" y="7"/>
                  <a:pt x="154" y="7"/>
                  <a:pt x="154" y="7"/>
                </a:cubicBezTo>
                <a:cubicBezTo>
                  <a:pt x="166" y="0"/>
                  <a:pt x="185" y="0"/>
                  <a:pt x="197" y="7"/>
                </a:cubicBezTo>
                <a:cubicBezTo>
                  <a:pt x="330" y="84"/>
                  <a:pt x="330" y="84"/>
                  <a:pt x="330" y="84"/>
                </a:cubicBezTo>
                <a:cubicBezTo>
                  <a:pt x="342" y="91"/>
                  <a:pt x="351" y="107"/>
                  <a:pt x="351" y="121"/>
                </a:cubicBezTo>
                <a:cubicBezTo>
                  <a:pt x="351" y="275"/>
                  <a:pt x="351" y="275"/>
                  <a:pt x="351" y="275"/>
                </a:cubicBezTo>
                <a:cubicBezTo>
                  <a:pt x="351" y="288"/>
                  <a:pt x="342" y="305"/>
                  <a:pt x="330" y="312"/>
                </a:cubicBezTo>
                <a:cubicBezTo>
                  <a:pt x="197" y="388"/>
                  <a:pt x="197" y="388"/>
                  <a:pt x="197" y="388"/>
                </a:cubicBezTo>
                <a:cubicBezTo>
                  <a:pt x="185" y="395"/>
                  <a:pt x="166" y="395"/>
                  <a:pt x="154" y="388"/>
                </a:cubicBezTo>
                <a:cubicBezTo>
                  <a:pt x="21" y="312"/>
                  <a:pt x="21" y="312"/>
                  <a:pt x="21" y="312"/>
                </a:cubicBezTo>
                <a:cubicBezTo>
                  <a:pt x="9" y="305"/>
                  <a:pt x="0" y="288"/>
                  <a:pt x="0" y="275"/>
                </a:cubicBezTo>
                <a:lnTo>
                  <a:pt x="0" y="121"/>
                </a:lnTo>
                <a:close/>
              </a:path>
            </a:pathLst>
          </a:custGeom>
          <a:solidFill>
            <a:schemeClr val="bg1"/>
          </a:solidFill>
          <a:ln>
            <a:solidFill>
              <a:srgbClr val="0A67FE"/>
            </a:solidFill>
          </a:ln>
        </p:spPr>
        <p:txBody>
          <a:bodyPr vert="horz" wrap="square" lIns="91440" tIns="45720" rIns="91440" bIns="45720" numCol="1" anchor="t" anchorCtr="0" compatLnSpc="1"/>
          <a:lstStyle/>
          <a:p>
            <a:endParaRPr lang="en-US"/>
          </a:p>
        </p:txBody>
      </p:sp>
      <p:sp>
        <p:nvSpPr>
          <p:cNvPr id="64" name="TextBox 31"/>
          <p:cNvSpPr txBox="1"/>
          <p:nvPr/>
        </p:nvSpPr>
        <p:spPr>
          <a:xfrm>
            <a:off x="1653185" y="4051759"/>
            <a:ext cx="991169" cy="323165"/>
          </a:xfrm>
          <a:prstGeom prst="rect">
            <a:avLst/>
          </a:prstGeom>
          <a:noFill/>
        </p:spPr>
        <p:txBody>
          <a:bodyPr wrap="none" rtlCol="0">
            <a:spAutoFit/>
          </a:bodyPr>
          <a:lstStyle/>
          <a:p>
            <a:r>
              <a:rPr lang="en-US" sz="1500" b="1" dirty="0" err="1">
                <a:latin typeface="+mn-ea"/>
              </a:rPr>
              <a:t>目标客户</a:t>
            </a:r>
            <a:endParaRPr lang="en-US" sz="1500" b="1" dirty="0">
              <a:latin typeface="+mn-ea"/>
            </a:endParaRPr>
          </a:p>
        </p:txBody>
      </p:sp>
      <p:sp>
        <p:nvSpPr>
          <p:cNvPr id="43" name="Freeform 13"/>
          <p:cNvSpPr>
            <a:spLocks noEditPoints="1"/>
          </p:cNvSpPr>
          <p:nvPr/>
        </p:nvSpPr>
        <p:spPr bwMode="auto">
          <a:xfrm>
            <a:off x="598352" y="4399385"/>
            <a:ext cx="828640" cy="448476"/>
          </a:xfrm>
          <a:custGeom>
            <a:avLst/>
            <a:gdLst>
              <a:gd name="T0" fmla="*/ 135 w 279"/>
              <a:gd name="T1" fmla="*/ 11 h 151"/>
              <a:gd name="T2" fmla="*/ 135 w 279"/>
              <a:gd name="T3" fmla="*/ 16 h 151"/>
              <a:gd name="T4" fmla="*/ 128 w 279"/>
              <a:gd name="T5" fmla="*/ 23 h 151"/>
              <a:gd name="T6" fmla="*/ 215 w 279"/>
              <a:gd name="T7" fmla="*/ 61 h 151"/>
              <a:gd name="T8" fmla="*/ 191 w 279"/>
              <a:gd name="T9" fmla="*/ 84 h 151"/>
              <a:gd name="T10" fmla="*/ 218 w 279"/>
              <a:gd name="T11" fmla="*/ 64 h 151"/>
              <a:gd name="T12" fmla="*/ 248 w 279"/>
              <a:gd name="T13" fmla="*/ 45 h 151"/>
              <a:gd name="T14" fmla="*/ 205 w 279"/>
              <a:gd name="T15" fmla="*/ 12 h 151"/>
              <a:gd name="T16" fmla="*/ 157 w 279"/>
              <a:gd name="T17" fmla="*/ 14 h 151"/>
              <a:gd name="T18" fmla="*/ 116 w 279"/>
              <a:gd name="T19" fmla="*/ 12 h 151"/>
              <a:gd name="T20" fmla="*/ 88 w 279"/>
              <a:gd name="T21" fmla="*/ 13 h 151"/>
              <a:gd name="T22" fmla="*/ 23 w 279"/>
              <a:gd name="T23" fmla="*/ 45 h 151"/>
              <a:gd name="T24" fmla="*/ 8 w 279"/>
              <a:gd name="T25" fmla="*/ 119 h 151"/>
              <a:gd name="T26" fmla="*/ 110 w 279"/>
              <a:gd name="T27" fmla="*/ 94 h 151"/>
              <a:gd name="T28" fmla="*/ 129 w 279"/>
              <a:gd name="T29" fmla="*/ 65 h 151"/>
              <a:gd name="T30" fmla="*/ 148 w 279"/>
              <a:gd name="T31" fmla="*/ 84 h 151"/>
              <a:gd name="T32" fmla="*/ 172 w 279"/>
              <a:gd name="T33" fmla="*/ 123 h 151"/>
              <a:gd name="T34" fmla="*/ 135 w 279"/>
              <a:gd name="T35" fmla="*/ 5 h 151"/>
              <a:gd name="T36" fmla="*/ 118 w 279"/>
              <a:gd name="T37" fmla="*/ 23 h 151"/>
              <a:gd name="T38" fmla="*/ 5 w 279"/>
              <a:gd name="T39" fmla="*/ 90 h 151"/>
              <a:gd name="T40" fmla="*/ 54 w 279"/>
              <a:gd name="T41" fmla="*/ 140 h 151"/>
              <a:gd name="T42" fmla="*/ 109 w 279"/>
              <a:gd name="T43" fmla="*/ 88 h 151"/>
              <a:gd name="T44" fmla="*/ 57 w 279"/>
              <a:gd name="T45" fmla="*/ 25 h 151"/>
              <a:gd name="T46" fmla="*/ 110 w 279"/>
              <a:gd name="T47" fmla="*/ 49 h 151"/>
              <a:gd name="T48" fmla="*/ 135 w 279"/>
              <a:gd name="T49" fmla="*/ 57 h 151"/>
              <a:gd name="T50" fmla="*/ 113 w 279"/>
              <a:gd name="T51" fmla="*/ 19 h 151"/>
              <a:gd name="T52" fmla="*/ 157 w 279"/>
              <a:gd name="T53" fmla="*/ 19 h 151"/>
              <a:gd name="T54" fmla="*/ 135 w 279"/>
              <a:gd name="T55" fmla="*/ 57 h 151"/>
              <a:gd name="T56" fmla="*/ 151 w 279"/>
              <a:gd name="T57" fmla="*/ 81 h 151"/>
              <a:gd name="T58" fmla="*/ 183 w 279"/>
              <a:gd name="T59" fmla="*/ 20 h 151"/>
              <a:gd name="T60" fmla="*/ 222 w 279"/>
              <a:gd name="T61" fmla="*/ 32 h 151"/>
              <a:gd name="T62" fmla="*/ 181 w 279"/>
              <a:gd name="T63" fmla="*/ 47 h 151"/>
              <a:gd name="T64" fmla="*/ 166 w 279"/>
              <a:gd name="T65" fmla="*/ 89 h 151"/>
              <a:gd name="T66" fmla="*/ 216 w 279"/>
              <a:gd name="T67" fmla="*/ 140 h 151"/>
              <a:gd name="T68" fmla="*/ 215 w 279"/>
              <a:gd name="T69" fmla="*/ 130 h 151"/>
              <a:gd name="T70" fmla="*/ 216 w 279"/>
              <a:gd name="T71" fmla="*/ 125 h 151"/>
              <a:gd name="T72" fmla="*/ 251 w 279"/>
              <a:gd name="T73" fmla="*/ 90 h 151"/>
              <a:gd name="T74" fmla="*/ 53 w 279"/>
              <a:gd name="T75" fmla="*/ 61 h 151"/>
              <a:gd name="T76" fmla="*/ 29 w 279"/>
              <a:gd name="T77" fmla="*/ 84 h 151"/>
              <a:gd name="T78" fmla="*/ 54 w 279"/>
              <a:gd name="T79" fmla="*/ 66 h 151"/>
              <a:gd name="T80" fmla="*/ 56 w 279"/>
              <a:gd name="T81" fmla="*/ 62 h 151"/>
              <a:gd name="T82" fmla="*/ 55 w 279"/>
              <a:gd name="T83" fmla="*/ 130 h 151"/>
              <a:gd name="T84" fmla="*/ 55 w 279"/>
              <a:gd name="T85" fmla="*/ 125 h 151"/>
              <a:gd name="T86" fmla="*/ 90 w 279"/>
              <a:gd name="T87" fmla="*/ 9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151">
                <a:moveTo>
                  <a:pt x="135" y="34"/>
                </a:moveTo>
                <a:cubicBezTo>
                  <a:pt x="142" y="34"/>
                  <a:pt x="147" y="29"/>
                  <a:pt x="147" y="23"/>
                </a:cubicBezTo>
                <a:cubicBezTo>
                  <a:pt x="147" y="16"/>
                  <a:pt x="142" y="11"/>
                  <a:pt x="135" y="11"/>
                </a:cubicBezTo>
                <a:cubicBezTo>
                  <a:pt x="129" y="11"/>
                  <a:pt x="124" y="16"/>
                  <a:pt x="123" y="22"/>
                </a:cubicBezTo>
                <a:cubicBezTo>
                  <a:pt x="123" y="29"/>
                  <a:pt x="129" y="34"/>
                  <a:pt x="135" y="34"/>
                </a:cubicBezTo>
                <a:close/>
                <a:moveTo>
                  <a:pt x="135" y="16"/>
                </a:moveTo>
                <a:cubicBezTo>
                  <a:pt x="139" y="16"/>
                  <a:pt x="142" y="19"/>
                  <a:pt x="142" y="23"/>
                </a:cubicBezTo>
                <a:cubicBezTo>
                  <a:pt x="142" y="26"/>
                  <a:pt x="139" y="30"/>
                  <a:pt x="135" y="30"/>
                </a:cubicBezTo>
                <a:cubicBezTo>
                  <a:pt x="131" y="29"/>
                  <a:pt x="128" y="26"/>
                  <a:pt x="128" y="23"/>
                </a:cubicBezTo>
                <a:cubicBezTo>
                  <a:pt x="128" y="19"/>
                  <a:pt x="131" y="16"/>
                  <a:pt x="135" y="16"/>
                </a:cubicBezTo>
                <a:close/>
                <a:moveTo>
                  <a:pt x="215" y="61"/>
                </a:moveTo>
                <a:cubicBezTo>
                  <a:pt x="215" y="61"/>
                  <a:pt x="215" y="61"/>
                  <a:pt x="215" y="61"/>
                </a:cubicBezTo>
                <a:cubicBezTo>
                  <a:pt x="211" y="62"/>
                  <a:pt x="208" y="62"/>
                  <a:pt x="205" y="64"/>
                </a:cubicBezTo>
                <a:cubicBezTo>
                  <a:pt x="197" y="67"/>
                  <a:pt x="192" y="73"/>
                  <a:pt x="189" y="80"/>
                </a:cubicBezTo>
                <a:cubicBezTo>
                  <a:pt x="189" y="82"/>
                  <a:pt x="189" y="83"/>
                  <a:pt x="191" y="84"/>
                </a:cubicBezTo>
                <a:cubicBezTo>
                  <a:pt x="192" y="84"/>
                  <a:pt x="193" y="84"/>
                  <a:pt x="194" y="82"/>
                </a:cubicBezTo>
                <a:cubicBezTo>
                  <a:pt x="198" y="72"/>
                  <a:pt x="205" y="67"/>
                  <a:pt x="215" y="66"/>
                </a:cubicBezTo>
                <a:cubicBezTo>
                  <a:pt x="217" y="66"/>
                  <a:pt x="218" y="65"/>
                  <a:pt x="218" y="64"/>
                </a:cubicBezTo>
                <a:cubicBezTo>
                  <a:pt x="218" y="62"/>
                  <a:pt x="216" y="61"/>
                  <a:pt x="215" y="61"/>
                </a:cubicBezTo>
                <a:close/>
                <a:moveTo>
                  <a:pt x="262" y="60"/>
                </a:moveTo>
                <a:cubicBezTo>
                  <a:pt x="258" y="54"/>
                  <a:pt x="253" y="49"/>
                  <a:pt x="248" y="45"/>
                </a:cubicBezTo>
                <a:cubicBezTo>
                  <a:pt x="245" y="43"/>
                  <a:pt x="242" y="42"/>
                  <a:pt x="239" y="40"/>
                </a:cubicBezTo>
                <a:cubicBezTo>
                  <a:pt x="236" y="37"/>
                  <a:pt x="232" y="34"/>
                  <a:pt x="229" y="31"/>
                </a:cubicBezTo>
                <a:cubicBezTo>
                  <a:pt x="221" y="25"/>
                  <a:pt x="213" y="19"/>
                  <a:pt x="205" y="12"/>
                </a:cubicBezTo>
                <a:cubicBezTo>
                  <a:pt x="198" y="7"/>
                  <a:pt x="189" y="7"/>
                  <a:pt x="182" y="13"/>
                </a:cubicBezTo>
                <a:cubicBezTo>
                  <a:pt x="182" y="13"/>
                  <a:pt x="181" y="14"/>
                  <a:pt x="180" y="14"/>
                </a:cubicBezTo>
                <a:cubicBezTo>
                  <a:pt x="172" y="14"/>
                  <a:pt x="165" y="14"/>
                  <a:pt x="157" y="14"/>
                </a:cubicBezTo>
                <a:cubicBezTo>
                  <a:pt x="156" y="14"/>
                  <a:pt x="155" y="13"/>
                  <a:pt x="155" y="13"/>
                </a:cubicBezTo>
                <a:cubicBezTo>
                  <a:pt x="151" y="5"/>
                  <a:pt x="144" y="1"/>
                  <a:pt x="136" y="1"/>
                </a:cubicBezTo>
                <a:cubicBezTo>
                  <a:pt x="127" y="0"/>
                  <a:pt x="120" y="5"/>
                  <a:pt x="116" y="12"/>
                </a:cubicBezTo>
                <a:cubicBezTo>
                  <a:pt x="115" y="13"/>
                  <a:pt x="115" y="14"/>
                  <a:pt x="113" y="14"/>
                </a:cubicBezTo>
                <a:cubicBezTo>
                  <a:pt x="106" y="14"/>
                  <a:pt x="98" y="14"/>
                  <a:pt x="90" y="14"/>
                </a:cubicBezTo>
                <a:cubicBezTo>
                  <a:pt x="89" y="14"/>
                  <a:pt x="88" y="13"/>
                  <a:pt x="88" y="13"/>
                </a:cubicBezTo>
                <a:cubicBezTo>
                  <a:pt x="81" y="7"/>
                  <a:pt x="72" y="7"/>
                  <a:pt x="65" y="12"/>
                </a:cubicBezTo>
                <a:cubicBezTo>
                  <a:pt x="56" y="20"/>
                  <a:pt x="47" y="27"/>
                  <a:pt x="37" y="34"/>
                </a:cubicBezTo>
                <a:cubicBezTo>
                  <a:pt x="33" y="38"/>
                  <a:pt x="27" y="42"/>
                  <a:pt x="23" y="45"/>
                </a:cubicBezTo>
                <a:cubicBezTo>
                  <a:pt x="19" y="48"/>
                  <a:pt x="16" y="50"/>
                  <a:pt x="14" y="53"/>
                </a:cubicBezTo>
                <a:cubicBezTo>
                  <a:pt x="4" y="64"/>
                  <a:pt x="0" y="76"/>
                  <a:pt x="0" y="89"/>
                </a:cubicBezTo>
                <a:cubicBezTo>
                  <a:pt x="0" y="100"/>
                  <a:pt x="3" y="110"/>
                  <a:pt x="8" y="119"/>
                </a:cubicBezTo>
                <a:cubicBezTo>
                  <a:pt x="21" y="139"/>
                  <a:pt x="45" y="149"/>
                  <a:pt x="68" y="143"/>
                </a:cubicBezTo>
                <a:cubicBezTo>
                  <a:pt x="90" y="137"/>
                  <a:pt x="106" y="119"/>
                  <a:pt x="109" y="96"/>
                </a:cubicBezTo>
                <a:cubicBezTo>
                  <a:pt x="109" y="95"/>
                  <a:pt x="110" y="94"/>
                  <a:pt x="110" y="94"/>
                </a:cubicBezTo>
                <a:cubicBezTo>
                  <a:pt x="114" y="91"/>
                  <a:pt x="118" y="88"/>
                  <a:pt x="122" y="85"/>
                </a:cubicBezTo>
                <a:cubicBezTo>
                  <a:pt x="127" y="80"/>
                  <a:pt x="130" y="74"/>
                  <a:pt x="129" y="67"/>
                </a:cubicBezTo>
                <a:cubicBezTo>
                  <a:pt x="128" y="66"/>
                  <a:pt x="129" y="66"/>
                  <a:pt x="129" y="65"/>
                </a:cubicBezTo>
                <a:cubicBezTo>
                  <a:pt x="131" y="61"/>
                  <a:pt x="138" y="61"/>
                  <a:pt x="141" y="64"/>
                </a:cubicBezTo>
                <a:cubicBezTo>
                  <a:pt x="141" y="65"/>
                  <a:pt x="142" y="66"/>
                  <a:pt x="141" y="67"/>
                </a:cubicBezTo>
                <a:cubicBezTo>
                  <a:pt x="140" y="74"/>
                  <a:pt x="142" y="80"/>
                  <a:pt x="148" y="84"/>
                </a:cubicBezTo>
                <a:cubicBezTo>
                  <a:pt x="152" y="88"/>
                  <a:pt x="156" y="91"/>
                  <a:pt x="160" y="94"/>
                </a:cubicBezTo>
                <a:cubicBezTo>
                  <a:pt x="161" y="95"/>
                  <a:pt x="161" y="96"/>
                  <a:pt x="161" y="97"/>
                </a:cubicBezTo>
                <a:cubicBezTo>
                  <a:pt x="163" y="106"/>
                  <a:pt x="166" y="115"/>
                  <a:pt x="172" y="123"/>
                </a:cubicBezTo>
                <a:cubicBezTo>
                  <a:pt x="188" y="144"/>
                  <a:pt x="218" y="151"/>
                  <a:pt x="241" y="138"/>
                </a:cubicBezTo>
                <a:cubicBezTo>
                  <a:pt x="270" y="123"/>
                  <a:pt x="279" y="87"/>
                  <a:pt x="262" y="60"/>
                </a:cubicBezTo>
                <a:close/>
                <a:moveTo>
                  <a:pt x="135" y="5"/>
                </a:moveTo>
                <a:cubicBezTo>
                  <a:pt x="144" y="5"/>
                  <a:pt x="152" y="13"/>
                  <a:pt x="153" y="22"/>
                </a:cubicBezTo>
                <a:cubicBezTo>
                  <a:pt x="153" y="31"/>
                  <a:pt x="145" y="40"/>
                  <a:pt x="136" y="40"/>
                </a:cubicBezTo>
                <a:cubicBezTo>
                  <a:pt x="125" y="40"/>
                  <a:pt x="118" y="31"/>
                  <a:pt x="118" y="23"/>
                </a:cubicBezTo>
                <a:cubicBezTo>
                  <a:pt x="118" y="13"/>
                  <a:pt x="125" y="5"/>
                  <a:pt x="135" y="5"/>
                </a:cubicBezTo>
                <a:close/>
                <a:moveTo>
                  <a:pt x="54" y="140"/>
                </a:moveTo>
                <a:cubicBezTo>
                  <a:pt x="27" y="139"/>
                  <a:pt x="4" y="117"/>
                  <a:pt x="5" y="90"/>
                </a:cubicBezTo>
                <a:cubicBezTo>
                  <a:pt x="5" y="62"/>
                  <a:pt x="27" y="39"/>
                  <a:pt x="55" y="40"/>
                </a:cubicBezTo>
                <a:cubicBezTo>
                  <a:pt x="82" y="40"/>
                  <a:pt x="105" y="62"/>
                  <a:pt x="105" y="90"/>
                </a:cubicBezTo>
                <a:cubicBezTo>
                  <a:pt x="105" y="118"/>
                  <a:pt x="81" y="140"/>
                  <a:pt x="54" y="140"/>
                </a:cubicBezTo>
                <a:close/>
                <a:moveTo>
                  <a:pt x="119" y="80"/>
                </a:moveTo>
                <a:cubicBezTo>
                  <a:pt x="116" y="83"/>
                  <a:pt x="114" y="85"/>
                  <a:pt x="111" y="87"/>
                </a:cubicBezTo>
                <a:cubicBezTo>
                  <a:pt x="110" y="88"/>
                  <a:pt x="110" y="88"/>
                  <a:pt x="109" y="88"/>
                </a:cubicBezTo>
                <a:cubicBezTo>
                  <a:pt x="109" y="71"/>
                  <a:pt x="102" y="57"/>
                  <a:pt x="89" y="47"/>
                </a:cubicBezTo>
                <a:cubicBezTo>
                  <a:pt x="75" y="36"/>
                  <a:pt x="60" y="33"/>
                  <a:pt x="43" y="36"/>
                </a:cubicBezTo>
                <a:cubicBezTo>
                  <a:pt x="48" y="32"/>
                  <a:pt x="52" y="28"/>
                  <a:pt x="57" y="25"/>
                </a:cubicBezTo>
                <a:cubicBezTo>
                  <a:pt x="60" y="22"/>
                  <a:pt x="64" y="19"/>
                  <a:pt x="68" y="16"/>
                </a:cubicBezTo>
                <a:cubicBezTo>
                  <a:pt x="74" y="11"/>
                  <a:pt x="81" y="12"/>
                  <a:pt x="86" y="18"/>
                </a:cubicBezTo>
                <a:cubicBezTo>
                  <a:pt x="94" y="28"/>
                  <a:pt x="102" y="39"/>
                  <a:pt x="110" y="49"/>
                </a:cubicBezTo>
                <a:cubicBezTo>
                  <a:pt x="114" y="53"/>
                  <a:pt x="118" y="58"/>
                  <a:pt x="121" y="63"/>
                </a:cubicBezTo>
                <a:cubicBezTo>
                  <a:pt x="126" y="68"/>
                  <a:pt x="125" y="76"/>
                  <a:pt x="119" y="80"/>
                </a:cubicBezTo>
                <a:close/>
                <a:moveTo>
                  <a:pt x="135" y="57"/>
                </a:moveTo>
                <a:cubicBezTo>
                  <a:pt x="132" y="57"/>
                  <a:pt x="129" y="59"/>
                  <a:pt x="126" y="61"/>
                </a:cubicBezTo>
                <a:cubicBezTo>
                  <a:pt x="115" y="47"/>
                  <a:pt x="104" y="33"/>
                  <a:pt x="93" y="19"/>
                </a:cubicBezTo>
                <a:cubicBezTo>
                  <a:pt x="113" y="19"/>
                  <a:pt x="113" y="19"/>
                  <a:pt x="113" y="19"/>
                </a:cubicBezTo>
                <a:cubicBezTo>
                  <a:pt x="112" y="26"/>
                  <a:pt x="114" y="33"/>
                  <a:pt x="120" y="38"/>
                </a:cubicBezTo>
                <a:cubicBezTo>
                  <a:pt x="125" y="43"/>
                  <a:pt x="130" y="45"/>
                  <a:pt x="136" y="44"/>
                </a:cubicBezTo>
                <a:cubicBezTo>
                  <a:pt x="148" y="44"/>
                  <a:pt x="159" y="33"/>
                  <a:pt x="157" y="19"/>
                </a:cubicBezTo>
                <a:cubicBezTo>
                  <a:pt x="177" y="19"/>
                  <a:pt x="177" y="19"/>
                  <a:pt x="177" y="19"/>
                </a:cubicBezTo>
                <a:cubicBezTo>
                  <a:pt x="166" y="33"/>
                  <a:pt x="155" y="47"/>
                  <a:pt x="144" y="61"/>
                </a:cubicBezTo>
                <a:cubicBezTo>
                  <a:pt x="141" y="58"/>
                  <a:pt x="139" y="57"/>
                  <a:pt x="135" y="57"/>
                </a:cubicBezTo>
                <a:close/>
                <a:moveTo>
                  <a:pt x="161" y="89"/>
                </a:moveTo>
                <a:cubicBezTo>
                  <a:pt x="160" y="88"/>
                  <a:pt x="160" y="88"/>
                  <a:pt x="160" y="88"/>
                </a:cubicBezTo>
                <a:cubicBezTo>
                  <a:pt x="157" y="85"/>
                  <a:pt x="154" y="83"/>
                  <a:pt x="151" y="81"/>
                </a:cubicBezTo>
                <a:cubicBezTo>
                  <a:pt x="145" y="76"/>
                  <a:pt x="144" y="68"/>
                  <a:pt x="149" y="62"/>
                </a:cubicBezTo>
                <a:cubicBezTo>
                  <a:pt x="159" y="50"/>
                  <a:pt x="168" y="38"/>
                  <a:pt x="178" y="26"/>
                </a:cubicBezTo>
                <a:cubicBezTo>
                  <a:pt x="179" y="24"/>
                  <a:pt x="181" y="22"/>
                  <a:pt x="183" y="20"/>
                </a:cubicBezTo>
                <a:cubicBezTo>
                  <a:pt x="184" y="18"/>
                  <a:pt x="185" y="17"/>
                  <a:pt x="187" y="16"/>
                </a:cubicBezTo>
                <a:cubicBezTo>
                  <a:pt x="191" y="12"/>
                  <a:pt x="197" y="12"/>
                  <a:pt x="202" y="16"/>
                </a:cubicBezTo>
                <a:cubicBezTo>
                  <a:pt x="209" y="21"/>
                  <a:pt x="215" y="27"/>
                  <a:pt x="222" y="32"/>
                </a:cubicBezTo>
                <a:cubicBezTo>
                  <a:pt x="223" y="33"/>
                  <a:pt x="225" y="34"/>
                  <a:pt x="226" y="35"/>
                </a:cubicBezTo>
                <a:cubicBezTo>
                  <a:pt x="226" y="35"/>
                  <a:pt x="226" y="36"/>
                  <a:pt x="226" y="36"/>
                </a:cubicBezTo>
                <a:cubicBezTo>
                  <a:pt x="210" y="33"/>
                  <a:pt x="195" y="36"/>
                  <a:pt x="181" y="47"/>
                </a:cubicBezTo>
                <a:cubicBezTo>
                  <a:pt x="168" y="58"/>
                  <a:pt x="162" y="72"/>
                  <a:pt x="161" y="89"/>
                </a:cubicBezTo>
                <a:close/>
                <a:moveTo>
                  <a:pt x="216" y="140"/>
                </a:moveTo>
                <a:cubicBezTo>
                  <a:pt x="189" y="140"/>
                  <a:pt x="166" y="117"/>
                  <a:pt x="166" y="89"/>
                </a:cubicBezTo>
                <a:cubicBezTo>
                  <a:pt x="166" y="62"/>
                  <a:pt x="188" y="40"/>
                  <a:pt x="216" y="40"/>
                </a:cubicBezTo>
                <a:cubicBezTo>
                  <a:pt x="243" y="40"/>
                  <a:pt x="266" y="62"/>
                  <a:pt x="266" y="90"/>
                </a:cubicBezTo>
                <a:cubicBezTo>
                  <a:pt x="266" y="117"/>
                  <a:pt x="243" y="140"/>
                  <a:pt x="216" y="140"/>
                </a:cubicBezTo>
                <a:close/>
                <a:moveTo>
                  <a:pt x="216" y="49"/>
                </a:moveTo>
                <a:cubicBezTo>
                  <a:pt x="194" y="49"/>
                  <a:pt x="176" y="67"/>
                  <a:pt x="176" y="90"/>
                </a:cubicBezTo>
                <a:cubicBezTo>
                  <a:pt x="176" y="111"/>
                  <a:pt x="193" y="130"/>
                  <a:pt x="215" y="130"/>
                </a:cubicBezTo>
                <a:cubicBezTo>
                  <a:pt x="238" y="130"/>
                  <a:pt x="256" y="112"/>
                  <a:pt x="256" y="90"/>
                </a:cubicBezTo>
                <a:cubicBezTo>
                  <a:pt x="256" y="68"/>
                  <a:pt x="238" y="50"/>
                  <a:pt x="216" y="49"/>
                </a:cubicBezTo>
                <a:close/>
                <a:moveTo>
                  <a:pt x="216" y="125"/>
                </a:moveTo>
                <a:cubicBezTo>
                  <a:pt x="197" y="125"/>
                  <a:pt x="180" y="109"/>
                  <a:pt x="180" y="90"/>
                </a:cubicBezTo>
                <a:cubicBezTo>
                  <a:pt x="181" y="70"/>
                  <a:pt x="196" y="54"/>
                  <a:pt x="216" y="54"/>
                </a:cubicBezTo>
                <a:cubicBezTo>
                  <a:pt x="235" y="54"/>
                  <a:pt x="251" y="70"/>
                  <a:pt x="251" y="90"/>
                </a:cubicBezTo>
                <a:cubicBezTo>
                  <a:pt x="251" y="109"/>
                  <a:pt x="235" y="125"/>
                  <a:pt x="216" y="125"/>
                </a:cubicBezTo>
                <a:close/>
                <a:moveTo>
                  <a:pt x="56" y="62"/>
                </a:moveTo>
                <a:cubicBezTo>
                  <a:pt x="55" y="61"/>
                  <a:pt x="54" y="61"/>
                  <a:pt x="53" y="61"/>
                </a:cubicBezTo>
                <a:cubicBezTo>
                  <a:pt x="47" y="62"/>
                  <a:pt x="42" y="64"/>
                  <a:pt x="37" y="68"/>
                </a:cubicBezTo>
                <a:cubicBezTo>
                  <a:pt x="33" y="71"/>
                  <a:pt x="30" y="75"/>
                  <a:pt x="28" y="81"/>
                </a:cubicBezTo>
                <a:cubicBezTo>
                  <a:pt x="28" y="82"/>
                  <a:pt x="28" y="83"/>
                  <a:pt x="29" y="84"/>
                </a:cubicBezTo>
                <a:cubicBezTo>
                  <a:pt x="31" y="84"/>
                  <a:pt x="32" y="84"/>
                  <a:pt x="33" y="82"/>
                </a:cubicBezTo>
                <a:cubicBezTo>
                  <a:pt x="33" y="82"/>
                  <a:pt x="33" y="81"/>
                  <a:pt x="33" y="81"/>
                </a:cubicBezTo>
                <a:cubicBezTo>
                  <a:pt x="37" y="71"/>
                  <a:pt x="44" y="67"/>
                  <a:pt x="54" y="66"/>
                </a:cubicBezTo>
                <a:cubicBezTo>
                  <a:pt x="55" y="66"/>
                  <a:pt x="55" y="66"/>
                  <a:pt x="56" y="66"/>
                </a:cubicBezTo>
                <a:cubicBezTo>
                  <a:pt x="57" y="66"/>
                  <a:pt x="58" y="66"/>
                  <a:pt x="58" y="64"/>
                </a:cubicBezTo>
                <a:cubicBezTo>
                  <a:pt x="58" y="63"/>
                  <a:pt x="58" y="62"/>
                  <a:pt x="56" y="62"/>
                </a:cubicBezTo>
                <a:close/>
                <a:moveTo>
                  <a:pt x="55" y="49"/>
                </a:moveTo>
                <a:cubicBezTo>
                  <a:pt x="32" y="50"/>
                  <a:pt x="15" y="67"/>
                  <a:pt x="14" y="89"/>
                </a:cubicBezTo>
                <a:cubicBezTo>
                  <a:pt x="14" y="112"/>
                  <a:pt x="32" y="130"/>
                  <a:pt x="55" y="130"/>
                </a:cubicBezTo>
                <a:cubicBezTo>
                  <a:pt x="77" y="130"/>
                  <a:pt x="95" y="112"/>
                  <a:pt x="95" y="90"/>
                </a:cubicBezTo>
                <a:cubicBezTo>
                  <a:pt x="95" y="68"/>
                  <a:pt x="77" y="49"/>
                  <a:pt x="55" y="49"/>
                </a:cubicBezTo>
                <a:close/>
                <a:moveTo>
                  <a:pt x="55" y="125"/>
                </a:moveTo>
                <a:cubicBezTo>
                  <a:pt x="35" y="125"/>
                  <a:pt x="19" y="109"/>
                  <a:pt x="19" y="90"/>
                </a:cubicBezTo>
                <a:cubicBezTo>
                  <a:pt x="19" y="70"/>
                  <a:pt x="35" y="54"/>
                  <a:pt x="55" y="54"/>
                </a:cubicBezTo>
                <a:cubicBezTo>
                  <a:pt x="74" y="54"/>
                  <a:pt x="90" y="70"/>
                  <a:pt x="90" y="90"/>
                </a:cubicBezTo>
                <a:cubicBezTo>
                  <a:pt x="90" y="110"/>
                  <a:pt x="74" y="125"/>
                  <a:pt x="55" y="125"/>
                </a:cubicBezTo>
                <a:close/>
              </a:path>
            </a:pathLst>
          </a:custGeom>
          <a:solidFill>
            <a:schemeClr val="accent2"/>
          </a:solidFill>
          <a:ln>
            <a:solidFill>
              <a:srgbClr val="1A71FE">
                <a:alpha val="34000"/>
              </a:srgbClr>
            </a:solidFill>
          </a:ln>
        </p:spPr>
        <p:txBody>
          <a:bodyPr vert="horz" wrap="square" lIns="91440" tIns="45720" rIns="91440" bIns="45720" numCol="1" anchor="t" anchorCtr="0" compatLnSpc="1"/>
          <a:lstStyle/>
          <a:p>
            <a:endParaRPr lang="en-US"/>
          </a:p>
        </p:txBody>
      </p:sp>
      <p:sp>
        <p:nvSpPr>
          <p:cNvPr id="70" name="矩形: 圆角 133"/>
          <p:cNvSpPr/>
          <p:nvPr/>
        </p:nvSpPr>
        <p:spPr>
          <a:xfrm>
            <a:off x="453027" y="5758004"/>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90000"/>
                    <a:lumOff val="10000"/>
                  </a:schemeClr>
                </a:solidFill>
              </a:rPr>
              <a:t>指导报价：系统接入费：</a:t>
            </a:r>
            <a:r>
              <a:rPr lang="en-US" altLang="zh-CN" sz="1200" dirty="0">
                <a:solidFill>
                  <a:schemeClr val="tx1">
                    <a:lumMod val="90000"/>
                    <a:lumOff val="10000"/>
                  </a:schemeClr>
                </a:solidFill>
              </a:rPr>
              <a:t>5</a:t>
            </a:r>
            <a:r>
              <a:rPr lang="zh-CN" altLang="en-US" sz="1200" dirty="0">
                <a:solidFill>
                  <a:schemeClr val="tx1">
                    <a:lumMod val="90000"/>
                    <a:lumOff val="10000"/>
                  </a:schemeClr>
                </a:solidFill>
              </a:rPr>
              <a:t>万</a:t>
            </a:r>
            <a:r>
              <a:rPr lang="en-US" altLang="zh-CN" sz="1200" dirty="0">
                <a:solidFill>
                  <a:schemeClr val="tx1">
                    <a:lumMod val="90000"/>
                    <a:lumOff val="10000"/>
                  </a:schemeClr>
                </a:solidFill>
              </a:rPr>
              <a:t>/</a:t>
            </a:r>
            <a:r>
              <a:rPr lang="zh-CN" altLang="en-US" sz="1200" dirty="0">
                <a:solidFill>
                  <a:schemeClr val="tx1">
                    <a:lumMod val="90000"/>
                    <a:lumOff val="10000"/>
                  </a:schemeClr>
                </a:solidFill>
              </a:rPr>
              <a:t>年，服务费：</a:t>
            </a:r>
            <a:r>
              <a:rPr lang="en-US" altLang="zh-CN" sz="1200" dirty="0">
                <a:solidFill>
                  <a:schemeClr val="tx1">
                    <a:lumMod val="90000"/>
                    <a:lumOff val="10000"/>
                  </a:schemeClr>
                </a:solidFill>
              </a:rPr>
              <a:t>5</a:t>
            </a:r>
            <a:r>
              <a:rPr lang="zh-CN" altLang="en-US" sz="1200" dirty="0">
                <a:solidFill>
                  <a:schemeClr val="tx1">
                    <a:lumMod val="90000"/>
                    <a:lumOff val="10000"/>
                  </a:schemeClr>
                </a:solidFill>
              </a:rPr>
              <a:t>万</a:t>
            </a:r>
            <a:r>
              <a:rPr lang="en-US" altLang="zh-CN" sz="1200" dirty="0">
                <a:solidFill>
                  <a:schemeClr val="tx1">
                    <a:lumMod val="90000"/>
                    <a:lumOff val="10000"/>
                  </a:schemeClr>
                </a:solidFill>
              </a:rPr>
              <a:t>/</a:t>
            </a:r>
            <a:r>
              <a:rPr lang="zh-CN" altLang="en-US" sz="1200" dirty="0">
                <a:solidFill>
                  <a:schemeClr val="tx1">
                    <a:lumMod val="90000"/>
                    <a:lumOff val="10000"/>
                  </a:schemeClr>
                </a:solidFill>
              </a:rPr>
              <a:t>年</a:t>
            </a:r>
            <a:endParaRPr lang="en-US" altLang="zh-CN" sz="1200" dirty="0">
              <a:solidFill>
                <a:schemeClr val="tx1">
                  <a:lumMod val="90000"/>
                  <a:lumOff val="10000"/>
                </a:schemeClr>
              </a:solidFill>
            </a:endParaRPr>
          </a:p>
          <a:p>
            <a:pPr>
              <a:lnSpc>
                <a:spcPct val="150000"/>
              </a:lnSpc>
            </a:pPr>
            <a:r>
              <a:rPr lang="zh-CN" altLang="en-US" sz="1200" dirty="0">
                <a:solidFill>
                  <a:schemeClr val="tx1">
                    <a:lumMod val="90000"/>
                    <a:lumOff val="10000"/>
                  </a:schemeClr>
                </a:solidFill>
              </a:rPr>
              <a:t>不涉及成本计价</a:t>
            </a:r>
            <a:endParaRPr lang="zh-CN" altLang="en-US" sz="1200" dirty="0">
              <a:solidFill>
                <a:schemeClr val="tx1">
                  <a:lumMod val="90000"/>
                  <a:lumOff val="10000"/>
                </a:schemeClr>
              </a:solidFill>
            </a:endParaRPr>
          </a:p>
        </p:txBody>
      </p:sp>
      <p:sp>
        <p:nvSpPr>
          <p:cNvPr id="63" name="TextBox 19"/>
          <p:cNvSpPr txBox="1"/>
          <p:nvPr/>
        </p:nvSpPr>
        <p:spPr>
          <a:xfrm>
            <a:off x="667748" y="1171468"/>
            <a:ext cx="1409360" cy="738664"/>
          </a:xfrm>
          <a:prstGeom prst="rect">
            <a:avLst/>
          </a:prstGeom>
          <a:noFill/>
        </p:spPr>
        <p:txBody>
          <a:bodyPr wrap="none" rtlCol="0">
            <a:spAutoFit/>
          </a:bodyPr>
          <a:lstStyle/>
          <a:p>
            <a:r>
              <a:rPr lang="en-US" altLang="zh-CN" sz="2200" dirty="0">
                <a:latin typeface="+mn-ea"/>
              </a:rPr>
              <a:t>KA</a:t>
            </a:r>
            <a:r>
              <a:rPr lang="zh-CN" altLang="en-US" sz="2200" dirty="0">
                <a:latin typeface="+mn-ea"/>
              </a:rPr>
              <a:t>客户版</a:t>
            </a:r>
            <a:endParaRPr lang="zh-CN" altLang="en-US" sz="2200" dirty="0">
              <a:latin typeface="+mn-ea"/>
            </a:endParaRPr>
          </a:p>
          <a:p>
            <a:endParaRPr lang="en-US" sz="2000" dirty="0">
              <a:solidFill>
                <a:srgbClr val="FF0000"/>
              </a:solidFill>
              <a:latin typeface="Mont Heavy DEMO" panose="00000A00000000000000" pitchFamily="50" charset="0"/>
            </a:endParaRPr>
          </a:p>
        </p:txBody>
      </p:sp>
      <p:sp>
        <p:nvSpPr>
          <p:cNvPr id="65" name="任意形状 64"/>
          <p:cNvSpPr/>
          <p:nvPr/>
        </p:nvSpPr>
        <p:spPr>
          <a:xfrm>
            <a:off x="5419410" y="1456854"/>
            <a:ext cx="3413114" cy="1012485"/>
          </a:xfrm>
          <a:custGeom>
            <a:avLst/>
            <a:gdLst>
              <a:gd name="connsiteX0" fmla="*/ 0 w 4429309"/>
              <a:gd name="connsiteY0" fmla="*/ 0 h 1286394"/>
              <a:gd name="connsiteX1" fmla="*/ 4429309 w 4429309"/>
              <a:gd name="connsiteY1" fmla="*/ 0 h 1286394"/>
              <a:gd name="connsiteX2" fmla="*/ 4429309 w 4429309"/>
              <a:gd name="connsiteY2" fmla="*/ 1286394 h 1286394"/>
              <a:gd name="connsiteX3" fmla="*/ 0 w 4429309"/>
              <a:gd name="connsiteY3" fmla="*/ 1286394 h 1286394"/>
              <a:gd name="connsiteX4" fmla="*/ 0 w 4429309"/>
              <a:gd name="connsiteY4" fmla="*/ 0 h 1286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309" h="1286394">
                <a:moveTo>
                  <a:pt x="0" y="0"/>
                </a:moveTo>
                <a:lnTo>
                  <a:pt x="4429309" y="0"/>
                </a:lnTo>
                <a:lnTo>
                  <a:pt x="4429309" y="1286394"/>
                </a:lnTo>
                <a:lnTo>
                  <a:pt x="0" y="1286394"/>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zh-CN" altLang="en-US" b="1" kern="1200" dirty="0">
                <a:latin typeface="微软雅黑" panose="020B0503020204020204" charset="-122"/>
                <a:ea typeface="微软雅黑" panose="020B0503020204020204" charset="-122"/>
              </a:rPr>
              <a:t>平台电商（</a:t>
            </a:r>
            <a:r>
              <a:rPr lang="en-US" altLang="zh-CN" b="1" kern="1200" dirty="0">
                <a:latin typeface="微软雅黑" panose="020B0503020204020204" charset="-122"/>
                <a:ea typeface="微软雅黑" panose="020B0503020204020204" charset="-122"/>
              </a:rPr>
              <a:t>B2B</a:t>
            </a:r>
            <a:r>
              <a:rPr lang="zh-CN" altLang="en-US" b="1" kern="1200" dirty="0">
                <a:latin typeface="微软雅黑" panose="020B0503020204020204" charset="-122"/>
                <a:ea typeface="微软雅黑" panose="020B0503020204020204" charset="-122"/>
              </a:rPr>
              <a:t>、</a:t>
            </a:r>
            <a:r>
              <a:rPr lang="en-US" altLang="zh-CN" b="1" kern="1200" dirty="0">
                <a:latin typeface="微软雅黑" panose="020B0503020204020204" charset="-122"/>
                <a:ea typeface="微软雅黑" panose="020B0503020204020204" charset="-122"/>
              </a:rPr>
              <a:t>B2C</a:t>
            </a:r>
            <a:r>
              <a:rPr lang="zh-CN" altLang="en-US" b="1" kern="1200" dirty="0">
                <a:latin typeface="微软雅黑" panose="020B0503020204020204" charset="-122"/>
                <a:ea typeface="微软雅黑" panose="020B0503020204020204" charset="-122"/>
              </a:rPr>
              <a:t>）</a:t>
            </a:r>
            <a:endParaRPr lang="en-US" altLang="zh-CN" b="1" kern="1200" dirty="0">
              <a:latin typeface="微软雅黑" panose="020B0503020204020204" charset="-122"/>
              <a:ea typeface="微软雅黑" panose="020B0503020204020204" charset="-122"/>
            </a:endParaRPr>
          </a:p>
          <a:p>
            <a:pPr marL="0" lvl="0" indent="0" algn="ctr" defTabSz="1022350">
              <a:lnSpc>
                <a:spcPct val="90000"/>
              </a:lnSpc>
              <a:spcBef>
                <a:spcPct val="0"/>
              </a:spcBef>
              <a:spcAft>
                <a:spcPct val="35000"/>
              </a:spcAft>
              <a:buNone/>
            </a:pPr>
            <a:r>
              <a:rPr lang="zh-CN" altLang="en-US" b="1" kern="1200" dirty="0">
                <a:latin typeface="微软雅黑" panose="020B0503020204020204" charset="-122"/>
                <a:ea typeface="微软雅黑" panose="020B0503020204020204" charset="-122"/>
              </a:rPr>
              <a:t>直营</a:t>
            </a:r>
            <a:r>
              <a:rPr lang="en-US" altLang="zh-CN" b="1" kern="1200" dirty="0">
                <a:latin typeface="微软雅黑" panose="020B0503020204020204" charset="-122"/>
                <a:ea typeface="微软雅黑" panose="020B0503020204020204" charset="-122"/>
              </a:rPr>
              <a:t>/</a:t>
            </a:r>
            <a:r>
              <a:rPr lang="zh-CN" altLang="en-US" b="1" kern="1200" dirty="0">
                <a:latin typeface="微软雅黑" panose="020B0503020204020204" charset="-122"/>
                <a:ea typeface="微软雅黑" panose="020B0503020204020204" charset="-122"/>
              </a:rPr>
              <a:t>撮合</a:t>
            </a:r>
            <a:r>
              <a:rPr lang="en-US" altLang="zh-CN" b="1" kern="1200" dirty="0">
                <a:latin typeface="微软雅黑" panose="020B0503020204020204" charset="-122"/>
                <a:ea typeface="微软雅黑" panose="020B0503020204020204" charset="-122"/>
              </a:rPr>
              <a:t>/</a:t>
            </a:r>
            <a:r>
              <a:rPr lang="zh-CN" altLang="en-US" b="1" kern="1200" dirty="0">
                <a:latin typeface="微软雅黑" panose="020B0503020204020204" charset="-122"/>
                <a:ea typeface="微软雅黑" panose="020B0503020204020204" charset="-122"/>
              </a:rPr>
              <a:t>上下游商户</a:t>
            </a:r>
            <a:r>
              <a:rPr lang="en-US" altLang="zh-CN" b="1" kern="1200" dirty="0">
                <a:latin typeface="微软雅黑" panose="020B0503020204020204" charset="-122"/>
                <a:ea typeface="微软雅黑" panose="020B0503020204020204" charset="-122"/>
              </a:rPr>
              <a:t>/</a:t>
            </a:r>
            <a:r>
              <a:rPr lang="zh-CN" altLang="en-US" b="1" kern="1200" dirty="0">
                <a:latin typeface="微软雅黑" panose="020B0503020204020204" charset="-122"/>
                <a:ea typeface="微软雅黑" panose="020B0503020204020204" charset="-122"/>
              </a:rPr>
              <a:t>供应链</a:t>
            </a:r>
            <a:endParaRPr lang="zh-CN" altLang="en-US" b="1" kern="1200" dirty="0">
              <a:latin typeface="微软雅黑" panose="020B0503020204020204" charset="-122"/>
              <a:ea typeface="微软雅黑" panose="020B0503020204020204" charset="-122"/>
            </a:endParaRPr>
          </a:p>
        </p:txBody>
      </p:sp>
      <p:sp>
        <p:nvSpPr>
          <p:cNvPr id="66" name="任意形状 65"/>
          <p:cNvSpPr/>
          <p:nvPr/>
        </p:nvSpPr>
        <p:spPr>
          <a:xfrm>
            <a:off x="5419411" y="2459599"/>
            <a:ext cx="3413114" cy="951483"/>
          </a:xfrm>
          <a:custGeom>
            <a:avLst/>
            <a:gdLst>
              <a:gd name="connsiteX0" fmla="*/ 0 w 4429309"/>
              <a:gd name="connsiteY0" fmla="*/ 0 h 1877731"/>
              <a:gd name="connsiteX1" fmla="*/ 4429309 w 4429309"/>
              <a:gd name="connsiteY1" fmla="*/ 0 h 1877731"/>
              <a:gd name="connsiteX2" fmla="*/ 4429309 w 4429309"/>
              <a:gd name="connsiteY2" fmla="*/ 1877731 h 1877731"/>
              <a:gd name="connsiteX3" fmla="*/ 0 w 4429309"/>
              <a:gd name="connsiteY3" fmla="*/ 1877731 h 1877731"/>
              <a:gd name="connsiteX4" fmla="*/ 0 w 4429309"/>
              <a:gd name="connsiteY4" fmla="*/ 0 h 1877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309" h="1877731">
                <a:moveTo>
                  <a:pt x="0" y="0"/>
                </a:moveTo>
                <a:lnTo>
                  <a:pt x="4429309" y="0"/>
                </a:lnTo>
                <a:lnTo>
                  <a:pt x="4429309" y="1877731"/>
                </a:lnTo>
                <a:lnTo>
                  <a:pt x="0" y="1877731"/>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担保交易  合单支付</a:t>
            </a:r>
            <a:endParaRPr lang="zh-CN" altLang="en-US" sz="1200" kern="1200" dirty="0">
              <a:latin typeface="微软雅黑" panose="020B0503020204020204" charset="-122"/>
              <a:ea typeface="微软雅黑" panose="020B050302020402020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平台抽佣  集中采购</a:t>
            </a:r>
            <a:endParaRPr lang="zh-CN" altLang="en-US" sz="1200" kern="1200" dirty="0">
              <a:latin typeface="微软雅黑" panose="020B0503020204020204" charset="-122"/>
              <a:ea typeface="微软雅黑" panose="020B050302020402020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定期支付 分账对账</a:t>
            </a:r>
            <a:endParaRPr lang="zh-CN" altLang="en-US" sz="1200" kern="1200" dirty="0">
              <a:latin typeface="微软雅黑" panose="020B0503020204020204" charset="-122"/>
              <a:ea typeface="微软雅黑" panose="020B0503020204020204" charset="-122"/>
            </a:endParaRPr>
          </a:p>
        </p:txBody>
      </p:sp>
      <p:sp>
        <p:nvSpPr>
          <p:cNvPr id="67" name="任意形状 66"/>
          <p:cNvSpPr/>
          <p:nvPr/>
        </p:nvSpPr>
        <p:spPr>
          <a:xfrm>
            <a:off x="8951864" y="1456854"/>
            <a:ext cx="3150787" cy="1002745"/>
          </a:xfrm>
          <a:custGeom>
            <a:avLst/>
            <a:gdLst>
              <a:gd name="connsiteX0" fmla="*/ 0 w 6118160"/>
              <a:gd name="connsiteY0" fmla="*/ 0 h 1286394"/>
              <a:gd name="connsiteX1" fmla="*/ 6118160 w 6118160"/>
              <a:gd name="connsiteY1" fmla="*/ 0 h 1286394"/>
              <a:gd name="connsiteX2" fmla="*/ 6118160 w 6118160"/>
              <a:gd name="connsiteY2" fmla="*/ 1286394 h 1286394"/>
              <a:gd name="connsiteX3" fmla="*/ 0 w 6118160"/>
              <a:gd name="connsiteY3" fmla="*/ 1286394 h 1286394"/>
              <a:gd name="connsiteX4" fmla="*/ 0 w 6118160"/>
              <a:gd name="connsiteY4" fmla="*/ 0 h 1286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60" h="1286394">
                <a:moveTo>
                  <a:pt x="0" y="0"/>
                </a:moveTo>
                <a:lnTo>
                  <a:pt x="6118160" y="0"/>
                </a:lnTo>
                <a:lnTo>
                  <a:pt x="6118160" y="1286394"/>
                </a:lnTo>
                <a:lnTo>
                  <a:pt x="0" y="1286394"/>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zh-CN" altLang="en-US" b="1" kern="1200" dirty="0">
                <a:latin typeface="微软雅黑" panose="020B0503020204020204" charset="-122"/>
                <a:ea typeface="微软雅黑" panose="020B0503020204020204" charset="-122"/>
              </a:rPr>
              <a:t>集团连锁</a:t>
            </a:r>
            <a:endParaRPr lang="en-US" altLang="zh-CN" b="1" kern="1200" dirty="0">
              <a:latin typeface="微软雅黑" panose="020B0503020204020204" charset="-122"/>
              <a:ea typeface="微软雅黑" panose="020B0503020204020204" charset="-122"/>
            </a:endParaRPr>
          </a:p>
          <a:p>
            <a:pPr marL="0" lvl="0" indent="0" algn="ctr" defTabSz="1022350">
              <a:lnSpc>
                <a:spcPct val="90000"/>
              </a:lnSpc>
              <a:spcBef>
                <a:spcPct val="0"/>
              </a:spcBef>
              <a:spcAft>
                <a:spcPct val="35000"/>
              </a:spcAft>
              <a:buNone/>
            </a:pPr>
            <a:r>
              <a:rPr lang="zh-CN" altLang="en-US" b="1" kern="1200" dirty="0">
                <a:latin typeface="微软雅黑" panose="020B0503020204020204" charset="-122"/>
                <a:ea typeface="微软雅黑" panose="020B0503020204020204" charset="-122"/>
              </a:rPr>
              <a:t>集团总分</a:t>
            </a:r>
            <a:r>
              <a:rPr lang="en-US" altLang="zh-CN" b="1" kern="1200" dirty="0">
                <a:latin typeface="微软雅黑" panose="020B0503020204020204" charset="-122"/>
                <a:ea typeface="微软雅黑" panose="020B0503020204020204" charset="-122"/>
              </a:rPr>
              <a:t>/</a:t>
            </a:r>
            <a:r>
              <a:rPr lang="zh-CN" altLang="en-US" b="1" kern="1200" dirty="0">
                <a:latin typeface="微软雅黑" panose="020B0503020204020204" charset="-122"/>
                <a:ea typeface="微软雅黑" panose="020B0503020204020204" charset="-122"/>
              </a:rPr>
              <a:t>连锁总分</a:t>
            </a:r>
            <a:r>
              <a:rPr lang="en-US" altLang="zh-CN" b="1" kern="1200" dirty="0">
                <a:latin typeface="微软雅黑" panose="020B0503020204020204" charset="-122"/>
                <a:ea typeface="微软雅黑" panose="020B0503020204020204" charset="-122"/>
              </a:rPr>
              <a:t>/</a:t>
            </a:r>
            <a:r>
              <a:rPr lang="zh-CN" altLang="en-US" b="1" kern="1200" dirty="0">
                <a:latin typeface="微软雅黑" panose="020B0503020204020204" charset="-122"/>
                <a:ea typeface="微软雅黑" panose="020B0503020204020204" charset="-122"/>
              </a:rPr>
              <a:t>加盟总分</a:t>
            </a:r>
            <a:endParaRPr lang="zh-CN" altLang="en-US" b="1" kern="1200" dirty="0">
              <a:latin typeface="微软雅黑" panose="020B0503020204020204" charset="-122"/>
              <a:ea typeface="微软雅黑" panose="020B0503020204020204" charset="-122"/>
            </a:endParaRPr>
          </a:p>
        </p:txBody>
      </p:sp>
      <p:sp>
        <p:nvSpPr>
          <p:cNvPr id="68" name="任意形状 67"/>
          <p:cNvSpPr/>
          <p:nvPr/>
        </p:nvSpPr>
        <p:spPr>
          <a:xfrm>
            <a:off x="8951864" y="2459599"/>
            <a:ext cx="3150787" cy="951483"/>
          </a:xfrm>
          <a:custGeom>
            <a:avLst/>
            <a:gdLst>
              <a:gd name="connsiteX0" fmla="*/ 0 w 6055131"/>
              <a:gd name="connsiteY0" fmla="*/ 0 h 1877731"/>
              <a:gd name="connsiteX1" fmla="*/ 6055131 w 6055131"/>
              <a:gd name="connsiteY1" fmla="*/ 0 h 1877731"/>
              <a:gd name="connsiteX2" fmla="*/ 6055131 w 6055131"/>
              <a:gd name="connsiteY2" fmla="*/ 1877731 h 1877731"/>
              <a:gd name="connsiteX3" fmla="*/ 0 w 6055131"/>
              <a:gd name="connsiteY3" fmla="*/ 1877731 h 1877731"/>
              <a:gd name="connsiteX4" fmla="*/ 0 w 6055131"/>
              <a:gd name="connsiteY4" fmla="*/ 0 h 1877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5131" h="1877731">
                <a:moveTo>
                  <a:pt x="0" y="0"/>
                </a:moveTo>
                <a:lnTo>
                  <a:pt x="6055131" y="0"/>
                </a:lnTo>
                <a:lnTo>
                  <a:pt x="6055131" y="1877731"/>
                </a:lnTo>
                <a:lnTo>
                  <a:pt x="0" y="1877731"/>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资金归集  资金划拨  头寸管理</a:t>
            </a:r>
            <a:endParaRPr lang="zh-CN" altLang="en-US" sz="1200" kern="1200" dirty="0">
              <a:latin typeface="微软雅黑" panose="020B0503020204020204" charset="-122"/>
              <a:ea typeface="微软雅黑" panose="020B050302020402020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分账管理   对账管理  保证金</a:t>
            </a:r>
            <a:endParaRPr lang="zh-CN" altLang="en-US" sz="1200" kern="1200" dirty="0">
              <a:latin typeface="微软雅黑" panose="020B0503020204020204" charset="-122"/>
              <a:ea typeface="微软雅黑" panose="020B050302020402020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分布式收银</a:t>
            </a:r>
            <a:endParaRPr lang="zh-CN" altLang="en-US" sz="1200" kern="1200" dirty="0">
              <a:latin typeface="微软雅黑" panose="020B0503020204020204" charset="-122"/>
              <a:ea typeface="微软雅黑" panose="020B0503020204020204" charset="-122"/>
            </a:endParaRPr>
          </a:p>
        </p:txBody>
      </p:sp>
      <p:sp>
        <p:nvSpPr>
          <p:cNvPr id="69" name="任意形状 68"/>
          <p:cNvSpPr/>
          <p:nvPr/>
        </p:nvSpPr>
        <p:spPr>
          <a:xfrm>
            <a:off x="5426271" y="3827068"/>
            <a:ext cx="3406253" cy="913977"/>
          </a:xfrm>
          <a:custGeom>
            <a:avLst/>
            <a:gdLst>
              <a:gd name="connsiteX0" fmla="*/ 0 w 3114699"/>
              <a:gd name="connsiteY0" fmla="*/ 0 h 1018542"/>
              <a:gd name="connsiteX1" fmla="*/ 3114699 w 3114699"/>
              <a:gd name="connsiteY1" fmla="*/ 0 h 1018542"/>
              <a:gd name="connsiteX2" fmla="*/ 3114699 w 3114699"/>
              <a:gd name="connsiteY2" fmla="*/ 1018542 h 1018542"/>
              <a:gd name="connsiteX3" fmla="*/ 0 w 3114699"/>
              <a:gd name="connsiteY3" fmla="*/ 1018542 h 1018542"/>
              <a:gd name="connsiteX4" fmla="*/ 0 w 3114699"/>
              <a:gd name="connsiteY4" fmla="*/ 0 h 1018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018542">
                <a:moveTo>
                  <a:pt x="0" y="0"/>
                </a:moveTo>
                <a:lnTo>
                  <a:pt x="3114699" y="0"/>
                </a:lnTo>
                <a:lnTo>
                  <a:pt x="3114699" y="1018542"/>
                </a:lnTo>
                <a:lnTo>
                  <a:pt x="0" y="1018542"/>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微软雅黑" panose="020B0503020204020204" charset="-122"/>
                <a:ea typeface="微软雅黑" panose="020B0503020204020204" charset="-122"/>
              </a:rPr>
              <a:t>新零售</a:t>
            </a:r>
            <a:r>
              <a:rPr lang="en-US" altLang="zh-CN" sz="1800" b="1" kern="1200" dirty="0">
                <a:latin typeface="微软雅黑" panose="020B0503020204020204" charset="-122"/>
                <a:ea typeface="微软雅黑" panose="020B0503020204020204" charset="-122"/>
              </a:rPr>
              <a:t>/</a:t>
            </a:r>
            <a:r>
              <a:rPr lang="zh-CN" altLang="en-US" sz="1800" b="1" kern="1200" dirty="0">
                <a:latin typeface="微软雅黑" panose="020B0503020204020204" charset="-122"/>
                <a:ea typeface="微软雅黑" panose="020B0503020204020204" charset="-122"/>
              </a:rPr>
              <a:t>餐饮</a:t>
            </a:r>
            <a:r>
              <a:rPr lang="en-US" altLang="zh-CN" sz="1800" b="1" kern="1200" dirty="0">
                <a:latin typeface="微软雅黑" panose="020B0503020204020204" charset="-122"/>
                <a:ea typeface="微软雅黑" panose="020B0503020204020204" charset="-122"/>
              </a:rPr>
              <a:t>/</a:t>
            </a:r>
            <a:r>
              <a:rPr lang="zh-CN" altLang="en-US" sz="1800" b="1" kern="1200" dirty="0">
                <a:latin typeface="微软雅黑" panose="020B0503020204020204" charset="-122"/>
                <a:ea typeface="微软雅黑" panose="020B0503020204020204" charset="-122"/>
              </a:rPr>
              <a:t>停车场</a:t>
            </a:r>
            <a:endParaRPr lang="en-US" altLang="zh-CN" sz="1800" b="1" kern="1200" dirty="0">
              <a:latin typeface="微软雅黑" panose="020B0503020204020204" charset="-122"/>
              <a:ea typeface="微软雅黑" panose="020B0503020204020204" charset="-122"/>
            </a:endParaRPr>
          </a:p>
          <a:p>
            <a:pPr marL="0" lvl="0" indent="0" algn="ctr" defTabSz="800100">
              <a:lnSpc>
                <a:spcPct val="90000"/>
              </a:lnSpc>
              <a:spcBef>
                <a:spcPct val="0"/>
              </a:spcBef>
              <a:spcAft>
                <a:spcPct val="35000"/>
              </a:spcAft>
              <a:buNone/>
            </a:pPr>
            <a:r>
              <a:rPr lang="zh-CN" altLang="en-US" sz="1800" b="1" kern="1200" dirty="0">
                <a:latin typeface="微软雅黑" panose="020B0503020204020204" charset="-122"/>
                <a:ea typeface="微软雅黑" panose="020B0503020204020204" charset="-122"/>
              </a:rPr>
              <a:t>消费者、导购</a:t>
            </a:r>
            <a:endParaRPr lang="zh-CN" altLang="en-US" sz="1800" b="1" kern="1200" dirty="0">
              <a:latin typeface="微软雅黑" panose="020B0503020204020204" charset="-122"/>
              <a:ea typeface="微软雅黑" panose="020B0503020204020204" charset="-122"/>
            </a:endParaRPr>
          </a:p>
        </p:txBody>
      </p:sp>
      <p:sp>
        <p:nvSpPr>
          <p:cNvPr id="71" name="任意形状 70"/>
          <p:cNvSpPr/>
          <p:nvPr/>
        </p:nvSpPr>
        <p:spPr>
          <a:xfrm>
            <a:off x="5426271" y="4732743"/>
            <a:ext cx="3406253" cy="1175511"/>
          </a:xfrm>
          <a:custGeom>
            <a:avLst/>
            <a:gdLst>
              <a:gd name="connsiteX0" fmla="*/ 0 w 3114699"/>
              <a:gd name="connsiteY0" fmla="*/ 0 h 1475523"/>
              <a:gd name="connsiteX1" fmla="*/ 3114699 w 3114699"/>
              <a:gd name="connsiteY1" fmla="*/ 0 h 1475523"/>
              <a:gd name="connsiteX2" fmla="*/ 3114699 w 3114699"/>
              <a:gd name="connsiteY2" fmla="*/ 1475523 h 1475523"/>
              <a:gd name="connsiteX3" fmla="*/ 0 w 3114699"/>
              <a:gd name="connsiteY3" fmla="*/ 1475523 h 1475523"/>
              <a:gd name="connsiteX4" fmla="*/ 0 w 3114699"/>
              <a:gd name="connsiteY4" fmla="*/ 0 h 1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475523">
                <a:moveTo>
                  <a:pt x="0" y="0"/>
                </a:moveTo>
                <a:lnTo>
                  <a:pt x="3114699" y="0"/>
                </a:lnTo>
                <a:lnTo>
                  <a:pt x="3114699" y="1475523"/>
                </a:lnTo>
                <a:lnTo>
                  <a:pt x="0" y="1475523"/>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线上消费 线下核销</a:t>
            </a:r>
            <a:endParaRPr lang="zh-CN" altLang="en-US" sz="1200" kern="1200" dirty="0">
              <a:latin typeface="微软雅黑" panose="020B0503020204020204" charset="-122"/>
              <a:ea typeface="微软雅黑" panose="020B050302020402020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营销返利 实时分账</a:t>
            </a:r>
            <a:endParaRPr lang="zh-CN" altLang="en-US" sz="1200" kern="1200" dirty="0">
              <a:latin typeface="微软雅黑" panose="020B0503020204020204" charset="-122"/>
              <a:ea typeface="微软雅黑" panose="020B050302020402020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代金券</a:t>
            </a:r>
            <a:endParaRPr lang="zh-CN" altLang="en-US" sz="1200" kern="1200" dirty="0">
              <a:latin typeface="微软雅黑" panose="020B0503020204020204" charset="-122"/>
              <a:ea typeface="微软雅黑" panose="020B0503020204020204" charset="-122"/>
            </a:endParaRPr>
          </a:p>
        </p:txBody>
      </p:sp>
      <p:sp>
        <p:nvSpPr>
          <p:cNvPr id="72" name="任意形状 71"/>
          <p:cNvSpPr/>
          <p:nvPr/>
        </p:nvSpPr>
        <p:spPr>
          <a:xfrm>
            <a:off x="8987952" y="3827068"/>
            <a:ext cx="3114699" cy="895328"/>
          </a:xfrm>
          <a:custGeom>
            <a:avLst/>
            <a:gdLst>
              <a:gd name="connsiteX0" fmla="*/ 0 w 3114699"/>
              <a:gd name="connsiteY0" fmla="*/ 0 h 1018542"/>
              <a:gd name="connsiteX1" fmla="*/ 3114699 w 3114699"/>
              <a:gd name="connsiteY1" fmla="*/ 0 h 1018542"/>
              <a:gd name="connsiteX2" fmla="*/ 3114699 w 3114699"/>
              <a:gd name="connsiteY2" fmla="*/ 1018542 h 1018542"/>
              <a:gd name="connsiteX3" fmla="*/ 0 w 3114699"/>
              <a:gd name="connsiteY3" fmla="*/ 1018542 h 1018542"/>
              <a:gd name="connsiteX4" fmla="*/ 0 w 3114699"/>
              <a:gd name="connsiteY4" fmla="*/ 0 h 1018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018542">
                <a:moveTo>
                  <a:pt x="0" y="0"/>
                </a:moveTo>
                <a:lnTo>
                  <a:pt x="3114699" y="0"/>
                </a:lnTo>
                <a:lnTo>
                  <a:pt x="3114699" y="1018542"/>
                </a:lnTo>
                <a:lnTo>
                  <a:pt x="0" y="1018542"/>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pPr>
            <a:r>
              <a:rPr lang="zh-CN" altLang="en-US" sz="1800" b="1" kern="1200" dirty="0">
                <a:latin typeface="微软雅黑" panose="020B0503020204020204" charset="-122"/>
                <a:ea typeface="微软雅黑" panose="020B0503020204020204" charset="-122"/>
              </a:rPr>
              <a:t>统一收银</a:t>
            </a:r>
            <a:endParaRPr lang="en-US" altLang="zh-CN" sz="1800" b="1" kern="1200" dirty="0">
              <a:latin typeface="微软雅黑" panose="020B0503020204020204" charset="-122"/>
              <a:ea typeface="微软雅黑" panose="020B0503020204020204" charset="-122"/>
            </a:endParaRPr>
          </a:p>
          <a:p>
            <a:pPr marL="0" marR="0" lvl="0" indent="0" algn="ctr" defTabSz="914400" eaLnBrk="1" fontAlgn="auto" latinLnBrk="0" hangingPunct="1">
              <a:lnSpc>
                <a:spcPct val="100000"/>
              </a:lnSpc>
              <a:spcBef>
                <a:spcPct val="0"/>
              </a:spcBef>
              <a:spcAft>
                <a:spcPts val="0"/>
              </a:spcAft>
              <a:buClrTx/>
              <a:buSzTx/>
              <a:buFontTx/>
              <a:buNone/>
            </a:pPr>
            <a:r>
              <a:rPr lang="zh-CN" altLang="en-US" sz="1800" b="1" kern="1200" dirty="0">
                <a:latin typeface="微软雅黑" panose="020B0503020204020204" charset="-122"/>
                <a:ea typeface="微软雅黑" panose="020B0503020204020204" charset="-122"/>
              </a:rPr>
              <a:t>批发市场</a:t>
            </a:r>
            <a:r>
              <a:rPr lang="en-US" altLang="zh-CN" sz="1800" b="1" kern="1200" dirty="0">
                <a:latin typeface="微软雅黑" panose="020B0503020204020204" charset="-122"/>
                <a:ea typeface="微软雅黑" panose="020B0503020204020204" charset="-122"/>
              </a:rPr>
              <a:t>/</a:t>
            </a:r>
            <a:r>
              <a:rPr lang="zh-CN" altLang="en-US" sz="1800" b="1" kern="1200" dirty="0">
                <a:latin typeface="微软雅黑" panose="020B0503020204020204" charset="-122"/>
                <a:ea typeface="微软雅黑" panose="020B0503020204020204" charset="-122"/>
              </a:rPr>
              <a:t>旅游景区</a:t>
            </a:r>
            <a:endParaRPr lang="zh-CN" altLang="en-US" sz="1800" b="1" kern="1200" dirty="0">
              <a:latin typeface="微软雅黑" panose="020B0503020204020204" charset="-122"/>
              <a:ea typeface="微软雅黑" panose="020B0503020204020204" charset="-122"/>
            </a:endParaRPr>
          </a:p>
        </p:txBody>
      </p:sp>
      <p:sp>
        <p:nvSpPr>
          <p:cNvPr id="73" name="任意形状 72"/>
          <p:cNvSpPr/>
          <p:nvPr/>
        </p:nvSpPr>
        <p:spPr>
          <a:xfrm>
            <a:off x="8994812" y="4722757"/>
            <a:ext cx="3114699" cy="1175511"/>
          </a:xfrm>
          <a:custGeom>
            <a:avLst/>
            <a:gdLst>
              <a:gd name="connsiteX0" fmla="*/ 0 w 3114699"/>
              <a:gd name="connsiteY0" fmla="*/ 0 h 1475523"/>
              <a:gd name="connsiteX1" fmla="*/ 3114699 w 3114699"/>
              <a:gd name="connsiteY1" fmla="*/ 0 h 1475523"/>
              <a:gd name="connsiteX2" fmla="*/ 3114699 w 3114699"/>
              <a:gd name="connsiteY2" fmla="*/ 1475523 h 1475523"/>
              <a:gd name="connsiteX3" fmla="*/ 0 w 3114699"/>
              <a:gd name="connsiteY3" fmla="*/ 1475523 h 1475523"/>
              <a:gd name="connsiteX4" fmla="*/ 0 w 3114699"/>
              <a:gd name="connsiteY4" fmla="*/ 0 h 1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475523">
                <a:moveTo>
                  <a:pt x="0" y="0"/>
                </a:moveTo>
                <a:lnTo>
                  <a:pt x="3114699" y="0"/>
                </a:lnTo>
                <a:lnTo>
                  <a:pt x="3114699" y="1475523"/>
                </a:lnTo>
                <a:lnTo>
                  <a:pt x="0" y="1475523"/>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集中收银      分账对账</a:t>
            </a:r>
            <a:endParaRPr lang="zh-CN" altLang="en-US" sz="1200" kern="1200" dirty="0">
              <a:latin typeface="微软雅黑" panose="020B0503020204020204" charset="-122"/>
              <a:ea typeface="微软雅黑" panose="020B050302020402020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保证金管理   账期结算</a:t>
            </a:r>
            <a:endParaRPr lang="zh-CN" altLang="en-US" sz="1200" kern="1200" dirty="0">
              <a:latin typeface="微软雅黑" panose="020B0503020204020204" charset="-122"/>
              <a:ea typeface="微软雅黑" panose="020B050302020402020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charset="-122"/>
                <a:ea typeface="微软雅黑" panose="020B0503020204020204" charset="-122"/>
              </a:rPr>
              <a:t>平台抽佣</a:t>
            </a:r>
            <a:endParaRPr lang="zh-CN" altLang="en-US" sz="1200" kern="1200" dirty="0">
              <a:latin typeface="微软雅黑" panose="020B0503020204020204" charset="-122"/>
              <a:ea typeface="微软雅黑" panose="020B0503020204020204" charset="-122"/>
            </a:endParaRPr>
          </a:p>
        </p:txBody>
      </p:sp>
      <p:sp>
        <p:nvSpPr>
          <p:cNvPr id="5"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目标客户</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custDataLst>
              <p:tags r:id="rId1"/>
            </p:custDataLst>
          </p:nvPr>
        </p:nvGrpSpPr>
        <p:grpSpPr>
          <a:xfrm>
            <a:off x="4411622" y="1610167"/>
            <a:ext cx="2817212" cy="2806700"/>
            <a:chOff x="1333500" y="2025650"/>
            <a:chExt cx="2817212" cy="2806700"/>
          </a:xfrm>
          <a:solidFill>
            <a:schemeClr val="accent2"/>
          </a:solidFill>
        </p:grpSpPr>
        <p:sp>
          <p:nvSpPr>
            <p:cNvPr id="39" name="椭圆 38"/>
            <p:cNvSpPr/>
            <p:nvPr>
              <p:custDataLst>
                <p:tags r:id="rId2"/>
              </p:custDataLst>
            </p:nvPr>
          </p:nvSpPr>
          <p:spPr>
            <a:xfrm>
              <a:off x="1333500"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custDataLst>
                <p:tags r:id="rId3"/>
              </p:custDataLst>
            </p:nvPr>
          </p:nvSpPr>
          <p:spPr>
            <a:xfrm>
              <a:off x="1509485"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custDataLst>
              <p:tags r:id="rId4"/>
            </p:custDataLst>
          </p:nvPr>
        </p:nvGrpSpPr>
        <p:grpSpPr>
          <a:xfrm>
            <a:off x="8568923" y="1610167"/>
            <a:ext cx="2817212" cy="2806700"/>
            <a:chOff x="8041288" y="2025650"/>
            <a:chExt cx="2817212" cy="2806700"/>
          </a:xfrm>
          <a:solidFill>
            <a:schemeClr val="accent1"/>
          </a:solidFill>
        </p:grpSpPr>
        <p:sp>
          <p:nvSpPr>
            <p:cNvPr id="42" name="椭圆 41"/>
            <p:cNvSpPr/>
            <p:nvPr>
              <p:custDataLst>
                <p:tags r:id="rId5"/>
              </p:custDataLst>
            </p:nvPr>
          </p:nvSpPr>
          <p:spPr>
            <a:xfrm>
              <a:off x="8041288"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6"/>
              </p:custDataLst>
            </p:nvPr>
          </p:nvSpPr>
          <p:spPr>
            <a:xfrm>
              <a:off x="8229600"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custDataLst>
              <p:tags r:id="rId7"/>
            </p:custDataLst>
          </p:nvPr>
        </p:nvGrpSpPr>
        <p:grpSpPr>
          <a:xfrm>
            <a:off x="4513571" y="1989393"/>
            <a:ext cx="2613025" cy="2314444"/>
            <a:chOff x="1435449" y="2404876"/>
            <a:chExt cx="2613025" cy="2314444"/>
          </a:xfrm>
          <a:solidFill>
            <a:schemeClr val="accent2"/>
          </a:solidFill>
        </p:grpSpPr>
        <p:sp>
          <p:nvSpPr>
            <p:cNvPr id="45" name="文本框 44"/>
            <p:cNvSpPr txBox="1"/>
            <p:nvPr>
              <p:custDataLst>
                <p:tags r:id="rId8"/>
              </p:custDataLst>
            </p:nvPr>
          </p:nvSpPr>
          <p:spPr>
            <a:xfrm>
              <a:off x="1435449" y="3029716"/>
              <a:ext cx="2613025" cy="460375"/>
            </a:xfrm>
            <a:prstGeom prst="rect">
              <a:avLst/>
            </a:prstGeom>
            <a:grpFill/>
          </p:spPr>
          <p:txBody>
            <a:bodyPr wrap="square" rtlCol="0">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服务商合作</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46" name="文本框 45"/>
            <p:cNvSpPr txBox="1"/>
            <p:nvPr>
              <p:custDataLst>
                <p:tags r:id="rId9"/>
              </p:custDataLst>
            </p:nvPr>
          </p:nvSpPr>
          <p:spPr>
            <a:xfrm>
              <a:off x="1711039" y="3429000"/>
              <a:ext cx="2127277" cy="1290320"/>
            </a:xfrm>
            <a:prstGeom prst="rect">
              <a:avLst/>
            </a:prstGeom>
            <a:grpFill/>
          </p:spPr>
          <p:txBody>
            <a:bodyPr wrap="square" rtlCol="0">
              <a:spAutoFit/>
            </a:bodyPr>
            <a:lstStyle/>
            <a:p>
              <a:pPr algn="ctr">
                <a:lnSpc>
                  <a:spcPct val="130000"/>
                </a:lnSpc>
                <a:buClrTx/>
                <a:buSzTx/>
                <a:buFontTx/>
              </a:pPr>
              <a:r>
                <a:rPr lang="en-US" altLang="zh-CN" sz="1200" dirty="0">
                  <a:solidFill>
                    <a:schemeClr val="bg1"/>
                  </a:solidFill>
                  <a:latin typeface="思源黑体 CN Light" panose="020B0300000000000000" pitchFamily="34" charset="-122"/>
                  <a:ea typeface="思源黑体 CN Light" panose="020B0300000000000000" pitchFamily="34" charset="-122"/>
                </a:rPr>
                <a:t>收银软件服务商也有服务连锁商户的需求，已接收银宝可补充资金分账能力，未接收银宝可提供收单及资金分账能力</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47" name="文本框 46"/>
            <p:cNvSpPr txBox="1"/>
            <p:nvPr>
              <p:custDataLst>
                <p:tags r:id="rId10"/>
              </p:custDataLst>
            </p:nvPr>
          </p:nvSpPr>
          <p:spPr>
            <a:xfrm>
              <a:off x="1911894" y="2404876"/>
              <a:ext cx="1648096" cy="645160"/>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来源二</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48" name="组合 47"/>
          <p:cNvGrpSpPr/>
          <p:nvPr>
            <p:custDataLst>
              <p:tags r:id="rId11"/>
            </p:custDataLst>
          </p:nvPr>
        </p:nvGrpSpPr>
        <p:grpSpPr>
          <a:xfrm>
            <a:off x="8934568" y="1989393"/>
            <a:ext cx="2127277" cy="1834384"/>
            <a:chOff x="1672304" y="2404876"/>
            <a:chExt cx="2127277" cy="1834384"/>
          </a:xfrm>
          <a:solidFill>
            <a:schemeClr val="accent1"/>
          </a:solidFill>
        </p:grpSpPr>
        <p:sp>
          <p:nvSpPr>
            <p:cNvPr id="49" name="文本框 48"/>
            <p:cNvSpPr txBox="1"/>
            <p:nvPr>
              <p:custDataLst>
                <p:tags r:id="rId12"/>
              </p:custDataLst>
            </p:nvPr>
          </p:nvSpPr>
          <p:spPr>
            <a:xfrm>
              <a:off x="1911894" y="3028599"/>
              <a:ext cx="1648096" cy="461665"/>
            </a:xfrm>
            <a:prstGeom prst="rect">
              <a:avLst/>
            </a:prstGeom>
            <a:grpFill/>
          </p:spPr>
          <p:txBody>
            <a:bodyPr wrap="square" rtlCol="0">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银行合作</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50" name="文本框 49"/>
            <p:cNvSpPr txBox="1"/>
            <p:nvPr>
              <p:custDataLst>
                <p:tags r:id="rId13"/>
              </p:custDataLst>
            </p:nvPr>
          </p:nvSpPr>
          <p:spPr>
            <a:xfrm>
              <a:off x="1672304" y="3429000"/>
              <a:ext cx="2127277" cy="810260"/>
            </a:xfrm>
            <a:prstGeom prst="rect">
              <a:avLst/>
            </a:prstGeom>
            <a:grpFill/>
          </p:spPr>
          <p:txBody>
            <a:bodyPr wrap="square" rtlCol="0">
              <a:spAutoFit/>
            </a:bodyPr>
            <a:lstStyle/>
            <a:p>
              <a:pPr algn="ctr">
                <a:lnSpc>
                  <a:spcPct val="130000"/>
                </a:lnSpc>
              </a:pPr>
              <a:r>
                <a:rPr lang="en-US" altLang="zh-CN" sz="1200" dirty="0">
                  <a:solidFill>
                    <a:schemeClr val="bg1"/>
                  </a:solidFill>
                  <a:latin typeface="思源黑体 CN Light" panose="020B0300000000000000" pitchFamily="34" charset="-122"/>
                  <a:ea typeface="思源黑体 CN Light" panose="020B0300000000000000" pitchFamily="34" charset="-122"/>
                </a:rPr>
                <a:t>中信、民生、平安等有账户产品的银行，有客户，但客户无技术能力</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14"/>
              </p:custDataLst>
            </p:nvPr>
          </p:nvSpPr>
          <p:spPr>
            <a:xfrm>
              <a:off x="1911894" y="2404876"/>
              <a:ext cx="1648096" cy="645160"/>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来源三</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52" name="组合 51"/>
          <p:cNvGrpSpPr/>
          <p:nvPr>
            <p:custDataLst>
              <p:tags r:id="rId15"/>
            </p:custDataLst>
          </p:nvPr>
        </p:nvGrpSpPr>
        <p:grpSpPr>
          <a:xfrm>
            <a:off x="469187" y="1610167"/>
            <a:ext cx="2817212" cy="2806700"/>
            <a:chOff x="1333500" y="2025650"/>
            <a:chExt cx="2817212" cy="2806700"/>
          </a:xfrm>
          <a:solidFill>
            <a:schemeClr val="accent1"/>
          </a:solidFill>
        </p:grpSpPr>
        <p:sp>
          <p:nvSpPr>
            <p:cNvPr id="53" name="椭圆 52"/>
            <p:cNvSpPr/>
            <p:nvPr>
              <p:custDataLst>
                <p:tags r:id="rId16"/>
              </p:custDataLst>
            </p:nvPr>
          </p:nvSpPr>
          <p:spPr>
            <a:xfrm>
              <a:off x="1333500"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custDataLst>
                <p:tags r:id="rId17"/>
              </p:custDataLst>
            </p:nvPr>
          </p:nvSpPr>
          <p:spPr>
            <a:xfrm>
              <a:off x="1509485"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custDataLst>
              <p:tags r:id="rId18"/>
            </p:custDataLst>
          </p:nvPr>
        </p:nvGrpSpPr>
        <p:grpSpPr>
          <a:xfrm>
            <a:off x="571136" y="1989393"/>
            <a:ext cx="2613025" cy="2076720"/>
            <a:chOff x="1435449" y="2404876"/>
            <a:chExt cx="2613025" cy="2076720"/>
          </a:xfrm>
          <a:solidFill>
            <a:schemeClr val="accent1"/>
          </a:solidFill>
        </p:grpSpPr>
        <p:sp>
          <p:nvSpPr>
            <p:cNvPr id="56" name="文本框 55"/>
            <p:cNvSpPr txBox="1"/>
            <p:nvPr>
              <p:custDataLst>
                <p:tags r:id="rId19"/>
              </p:custDataLst>
            </p:nvPr>
          </p:nvSpPr>
          <p:spPr>
            <a:xfrm>
              <a:off x="1435449" y="3029716"/>
              <a:ext cx="2613025" cy="461665"/>
            </a:xfrm>
            <a:prstGeom prst="rect">
              <a:avLst/>
            </a:prstGeom>
            <a:grpFill/>
          </p:spPr>
          <p:txBody>
            <a:bodyPr wrap="square" rtlCol="0">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分公司自拓</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20"/>
              </p:custDataLst>
            </p:nvPr>
          </p:nvSpPr>
          <p:spPr>
            <a:xfrm>
              <a:off x="1711039" y="3429000"/>
              <a:ext cx="2127277" cy="1052596"/>
            </a:xfrm>
            <a:prstGeom prst="rect">
              <a:avLst/>
            </a:prstGeom>
            <a:grpFill/>
          </p:spPr>
          <p:txBody>
            <a:bodyPr wrap="square" rtlCol="0">
              <a:spAutoFit/>
            </a:bodyPr>
            <a:lstStyle/>
            <a:p>
              <a:pPr algn="ctr">
                <a:lnSpc>
                  <a:spcPct val="130000"/>
                </a:lnSpc>
                <a:buClrTx/>
                <a:buSzTx/>
                <a:buFontTx/>
              </a:pPr>
              <a:r>
                <a:rPr lang="zh-CN" altLang="en-US" sz="1200" dirty="0">
                  <a:solidFill>
                    <a:schemeClr val="bg1"/>
                  </a:solidFill>
                  <a:latin typeface="思源黑体 CN Light" panose="020B0300000000000000" pitchFamily="34" charset="-122"/>
                  <a:ea typeface="思源黑体 CN Light" panose="020B0300000000000000" pitchFamily="34" charset="-122"/>
                </a:rPr>
                <a:t>分公司存量客户或新客户，有多渠道资金清分；美团、抖音、口碑等公域资金清分诉求</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58" name="文本框 57"/>
            <p:cNvSpPr txBox="1"/>
            <p:nvPr>
              <p:custDataLst>
                <p:tags r:id="rId21"/>
              </p:custDataLst>
            </p:nvPr>
          </p:nvSpPr>
          <p:spPr>
            <a:xfrm>
              <a:off x="1911894" y="2404876"/>
              <a:ext cx="1648096" cy="646331"/>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来源一</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sp>
        <p:nvSpPr>
          <p:cNvPr id="26" name="圆角矩形 6"/>
          <p:cNvSpPr/>
          <p:nvPr/>
        </p:nvSpPr>
        <p:spPr>
          <a:xfrm>
            <a:off x="370390" y="4504419"/>
            <a:ext cx="11424213" cy="2151024"/>
          </a:xfrm>
          <a:prstGeom prst="roundRect">
            <a:avLst>
              <a:gd name="adj" fmla="val 3888"/>
            </a:avLst>
          </a:prstGeom>
          <a:solidFill>
            <a:schemeClr val="bg1"/>
          </a:solidFill>
          <a:ln w="127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圆角矩形 4"/>
          <p:cNvSpPr/>
          <p:nvPr/>
        </p:nvSpPr>
        <p:spPr>
          <a:xfrm>
            <a:off x="4411622" y="4474961"/>
            <a:ext cx="3264363" cy="483490"/>
          </a:xfrm>
          <a:prstGeom prst="roundRect">
            <a:avLst/>
          </a:prstGeom>
          <a:solidFill>
            <a:schemeClr val="accent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2800" b="1" spc="600" dirty="0">
                <a:latin typeface="微软雅黑" panose="020B0503020204020204" charset="-122"/>
                <a:ea typeface="微软雅黑" panose="020B0503020204020204" charset="-122"/>
                <a:cs typeface="+mn-ea"/>
                <a:sym typeface="+mn-lt"/>
              </a:rPr>
              <a:t>目标客户</a:t>
            </a:r>
            <a:endParaRPr lang="zh-CN" altLang="en-US" sz="2800" b="1" spc="600" dirty="0">
              <a:latin typeface="微软雅黑" panose="020B0503020204020204" charset="-122"/>
              <a:ea typeface="微软雅黑" panose="020B0503020204020204" charset="-122"/>
              <a:cs typeface="+mn-ea"/>
              <a:sym typeface="+mn-lt"/>
            </a:endParaRPr>
          </a:p>
        </p:txBody>
      </p:sp>
      <p:sp>
        <p:nvSpPr>
          <p:cNvPr id="30" name="Rectangle 12"/>
          <p:cNvSpPr/>
          <p:nvPr/>
        </p:nvSpPr>
        <p:spPr>
          <a:xfrm>
            <a:off x="469187" y="4987909"/>
            <a:ext cx="5669822" cy="1492716"/>
          </a:xfrm>
          <a:prstGeom prst="rect">
            <a:avLst/>
          </a:prstGeom>
        </p:spPr>
        <p:txBody>
          <a:bodyPr wrap="square">
            <a:spAutoFit/>
          </a:bodyPr>
          <a:lstStyle/>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charset="-122"/>
                <a:ea typeface="微软雅黑" panose="020B0503020204020204" charset="-122"/>
                <a:cs typeface="+mn-ea"/>
                <a:sym typeface="+mn-lt"/>
              </a:rPr>
              <a:t>连锁品牌，单店模型与商业模式已基本稳定，能够</a:t>
            </a:r>
            <a:r>
              <a:rPr lang="zh-CN" altLang="en-US"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lt"/>
              </a:rPr>
              <a:t>持续复制新门店</a:t>
            </a:r>
            <a:r>
              <a:rPr lang="zh-CN" altLang="en-US" dirty="0">
                <a:latin typeface="微软雅黑" panose="020B0503020204020204" charset="-122"/>
                <a:ea typeface="微软雅黑" panose="020B0503020204020204" charset="-122"/>
                <a:cs typeface="+mn-ea"/>
                <a:sym typeface="+mn-lt"/>
              </a:rPr>
              <a:t>。</a:t>
            </a:r>
            <a:endParaRPr lang="en-US" altLang="zh-CN" dirty="0">
              <a:latin typeface="微软雅黑" panose="020B0503020204020204" charset="-122"/>
              <a:ea typeface="微软雅黑" panose="020B0503020204020204" charset="-122"/>
              <a:cs typeface="+mn-ea"/>
              <a:sym typeface="+mn-lt"/>
            </a:endParaRPr>
          </a:p>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charset="-122"/>
                <a:ea typeface="微软雅黑" panose="020B0503020204020204" charset="-122"/>
                <a:cs typeface="+mn-ea"/>
                <a:sym typeface="+mn-lt"/>
              </a:rPr>
              <a:t>总部</a:t>
            </a:r>
            <a:r>
              <a:rPr lang="zh-CN" altLang="en-US"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lt"/>
              </a:rPr>
              <a:t>集中收银</a:t>
            </a:r>
            <a:r>
              <a:rPr lang="zh-CN" altLang="en-US" dirty="0">
                <a:latin typeface="微软雅黑" panose="020B0503020204020204" charset="-122"/>
                <a:ea typeface="微软雅黑" panose="020B0503020204020204" charset="-122"/>
                <a:cs typeface="+mn-ea"/>
                <a:sym typeface="+mn-lt"/>
              </a:rPr>
              <a:t>后统一向门店结算，且存在一定账期。</a:t>
            </a:r>
            <a:endParaRPr lang="zh-CN" altLang="en-US" dirty="0">
              <a:latin typeface="微软雅黑" panose="020B0503020204020204" charset="-122"/>
              <a:ea typeface="微软雅黑" panose="020B0503020204020204" charset="-122"/>
              <a:cs typeface="+mn-ea"/>
              <a:sym typeface="+mn-lt"/>
            </a:endParaRPr>
          </a:p>
        </p:txBody>
      </p:sp>
      <p:sp>
        <p:nvSpPr>
          <p:cNvPr id="32" name="Rectangle 12"/>
          <p:cNvSpPr/>
          <p:nvPr/>
        </p:nvSpPr>
        <p:spPr>
          <a:xfrm>
            <a:off x="6698940" y="4987909"/>
            <a:ext cx="4980441" cy="2062103"/>
          </a:xfrm>
          <a:prstGeom prst="rect">
            <a:avLst/>
          </a:prstGeom>
        </p:spPr>
        <p:txBody>
          <a:bodyPr wrap="square">
            <a:spAutoFit/>
          </a:bodyPr>
          <a:lstStyle/>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charset="-122"/>
                <a:ea typeface="微软雅黑" panose="020B0503020204020204" charset="-122"/>
                <a:cs typeface="+mn-ea"/>
                <a:sym typeface="+mn-lt"/>
              </a:rPr>
              <a:t>包含</a:t>
            </a:r>
            <a:r>
              <a:rPr lang="zh-CN" altLang="en-US"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lt"/>
              </a:rPr>
              <a:t>线上</a:t>
            </a:r>
            <a:r>
              <a:rPr lang="en-US" altLang="zh-CN"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lt"/>
              </a:rPr>
              <a:t>+</a:t>
            </a:r>
            <a:r>
              <a:rPr lang="zh-CN" altLang="en-US"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lt"/>
              </a:rPr>
              <a:t>线下</a:t>
            </a:r>
            <a:r>
              <a:rPr lang="zh-CN" altLang="en-US" dirty="0">
                <a:latin typeface="微软雅黑" panose="020B0503020204020204" charset="-122"/>
                <a:ea typeface="微软雅黑" panose="020B0503020204020204" charset="-122"/>
                <a:cs typeface="+mn-ea"/>
                <a:sym typeface="+mn-lt"/>
              </a:rPr>
              <a:t>多个展业平台。</a:t>
            </a:r>
            <a:endParaRPr lang="en-US" altLang="zh-CN" dirty="0">
              <a:latin typeface="微软雅黑" panose="020B0503020204020204" charset="-122"/>
              <a:ea typeface="微软雅黑" panose="020B0503020204020204" charset="-122"/>
              <a:cs typeface="+mn-ea"/>
              <a:sym typeface="+mn-lt"/>
            </a:endParaRPr>
          </a:p>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charset="-122"/>
                <a:ea typeface="微软雅黑" panose="020B0503020204020204" charset="-122"/>
                <a:cs typeface="+mn-ea"/>
                <a:sym typeface="+mn-lt"/>
              </a:rPr>
              <a:t>缺少多平台对账系统、</a:t>
            </a:r>
            <a:r>
              <a:rPr lang="zh-CN" altLang="en-US"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lt"/>
              </a:rPr>
              <a:t>科技开发能力薄弱</a:t>
            </a:r>
            <a:r>
              <a:rPr lang="zh-CN" altLang="en-US" dirty="0">
                <a:latin typeface="微软雅黑" panose="020B0503020204020204" charset="-122"/>
                <a:ea typeface="微软雅黑" panose="020B0503020204020204" charset="-122"/>
                <a:cs typeface="+mn-ea"/>
                <a:sym typeface="+mn-lt"/>
              </a:rPr>
              <a:t>或科技开发预算有限。</a:t>
            </a:r>
            <a:endParaRPr lang="zh-CN" altLang="en-US" dirty="0">
              <a:latin typeface="微软雅黑" panose="020B0503020204020204" charset="-122"/>
              <a:ea typeface="微软雅黑" panose="020B0503020204020204" charset="-122"/>
              <a:cs typeface="+mn-ea"/>
              <a:sym typeface="+mn-lt"/>
            </a:endParaRPr>
          </a:p>
          <a:p>
            <a:pPr marL="285750" indent="-285750" algn="just">
              <a:lnSpc>
                <a:spcPct val="150000"/>
              </a:lnSpc>
              <a:spcBef>
                <a:spcPts val="1200"/>
              </a:spcBef>
              <a:buFont typeface="Wingdings" panose="05000000000000000000" pitchFamily="2" charset="2"/>
              <a:buChar char="l"/>
            </a:pPr>
            <a:endParaRPr lang="zh-CN" altLang="en-US" dirty="0">
              <a:latin typeface="微软雅黑" panose="020B0503020204020204" charset="-122"/>
              <a:ea typeface="微软雅黑" panose="020B0503020204020204" charset="-122"/>
              <a:cs typeface="+mn-ea"/>
              <a:sym typeface="+mn-lt"/>
            </a:endParaRPr>
          </a:p>
        </p:txBody>
      </p:sp>
      <p:sp>
        <p:nvSpPr>
          <p:cNvPr id="2" name="TextBox 19"/>
          <p:cNvSpPr txBox="1"/>
          <p:nvPr/>
        </p:nvSpPr>
        <p:spPr>
          <a:xfrm>
            <a:off x="667748" y="1171468"/>
            <a:ext cx="1031051" cy="738664"/>
          </a:xfrm>
          <a:prstGeom prst="rect">
            <a:avLst/>
          </a:prstGeom>
          <a:noFill/>
        </p:spPr>
        <p:txBody>
          <a:bodyPr wrap="none" rtlCol="0">
            <a:spAutoFit/>
          </a:bodyPr>
          <a:lstStyle/>
          <a:p>
            <a:r>
              <a:rPr lang="zh-CN" altLang="en-US" sz="2200" dirty="0">
                <a:latin typeface="+mn-ea"/>
              </a:rPr>
              <a:t>金小满</a:t>
            </a:r>
            <a:endParaRPr lang="zh-CN" altLang="en-US" sz="2200" dirty="0">
              <a:latin typeface="+mn-ea"/>
            </a:endParaRPr>
          </a:p>
          <a:p>
            <a:endParaRPr lang="en-US" sz="2000" dirty="0">
              <a:solidFill>
                <a:srgbClr val="FF0000"/>
              </a:solidFill>
              <a:latin typeface="Mont Heavy DEMO" panose="00000A00000000000000" pitchFamily="50" charset="0"/>
            </a:endParaRPr>
          </a:p>
        </p:txBody>
      </p:sp>
      <p:sp>
        <p:nvSpPr>
          <p:cNvPr id="5" name="任意多边形: 形状 18"/>
          <p:cNvSpPr/>
          <p:nvPr>
            <p:custDataLst>
              <p:tags r:id="rId2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目标客户</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 name="表格 70"/>
          <p:cNvGraphicFramePr/>
          <p:nvPr>
            <p:custDataLst>
              <p:tags r:id="rId1"/>
            </p:custDataLst>
          </p:nvPr>
        </p:nvGraphicFramePr>
        <p:xfrm>
          <a:off x="582355" y="1200309"/>
          <a:ext cx="11071860" cy="4565332"/>
        </p:xfrm>
        <a:graphic>
          <a:graphicData uri="http://schemas.openxmlformats.org/drawingml/2006/table">
            <a:tbl>
              <a:tblPr firstRow="1" bandRow="1">
                <a:tableStyleId>{7DF18680-E054-41AD-8BC1-D1AEF772440D}</a:tableStyleId>
              </a:tblPr>
              <a:tblGrid>
                <a:gridCol w="934933"/>
                <a:gridCol w="874666"/>
                <a:gridCol w="1206473"/>
                <a:gridCol w="928024"/>
                <a:gridCol w="979845"/>
                <a:gridCol w="1010889"/>
                <a:gridCol w="1208545"/>
                <a:gridCol w="1090116"/>
                <a:gridCol w="1386144"/>
                <a:gridCol w="1452225"/>
              </a:tblGrid>
              <a:tr h="673712">
                <a:tc gridSpan="10">
                  <a:txBody>
                    <a:bodyPr/>
                    <a:lstStyle/>
                    <a:p>
                      <a:pPr algn="ctr" fontAlgn="ctr">
                        <a:buNone/>
                      </a:pPr>
                      <a:r>
                        <a:rPr lang="zh-CN" altLang="en-US" sz="1600" dirty="0">
                          <a:solidFill>
                            <a:schemeClr val="bg1"/>
                          </a:solidFill>
                          <a:latin typeface="思源黑体 CN Bold" panose="020B0800000000000000" pitchFamily="34" charset="-122"/>
                          <a:ea typeface="思源黑体 CN Bold" panose="020B0800000000000000" pitchFamily="34" charset="-122"/>
                          <a:sym typeface="+mn-ea"/>
                        </a:rPr>
                        <a:t>基础版、高级版和尊享版，满足不同规模企业的需求</a:t>
                      </a:r>
                      <a:endParaRPr lang="zh-CN" altLang="en-US" sz="1600" kern="0" dirty="0">
                        <a:solidFill>
                          <a:schemeClr val="bg1"/>
                        </a:solidFill>
                        <a:latin typeface="思源黑体 CN Bold" panose="020B0800000000000000" pitchFamily="34" charset="-122"/>
                        <a:ea typeface="思源黑体 CN Bold" panose="020B0800000000000000" pitchFamily="34" charset="-122"/>
                        <a:sym typeface="+mn-ea"/>
                      </a:endParaRPr>
                    </a:p>
                  </a:txBody>
                  <a:tcPr anchor="ctr">
                    <a:solidFill>
                      <a:schemeClr val="accent1"/>
                    </a:solidFill>
                  </a:tcPr>
                </a:tc>
                <a:tc hMerge="1">
                  <a:tcPr anchor="ctr"/>
                </a:tc>
                <a:tc hMerge="1">
                  <a:tcPr anchor="ctr"/>
                </a:tc>
                <a:tc hMerge="1">
                  <a:tcPr anchor="ctr"/>
                </a:tc>
                <a:tc hMerge="1">
                  <a:tcPr anchor="ct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r>
              <a:tr h="975021">
                <a:tc>
                  <a:txBody>
                    <a:bodyPr/>
                    <a:lstStyle/>
                    <a:p>
                      <a:pPr algn="ctr" fontAlgn="ctr">
                        <a:buNone/>
                      </a:pPr>
                      <a:r>
                        <a:rPr lang="zh-CN" altLang="en-US" sz="1400" b="1">
                          <a:solidFill>
                            <a:srgbClr val="0070C0"/>
                          </a:solidFill>
                          <a:latin typeface="思源黑体" charset="0"/>
                          <a:ea typeface="思源黑体" charset="0"/>
                        </a:rPr>
                        <a:t>产品版本及功能</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charset="-122"/>
                          <a:ea typeface="微软雅黑" panose="020B0503020204020204" charset="-122"/>
                        </a:rPr>
                        <a:t>品牌方管理</a:t>
                      </a:r>
                      <a:endParaRPr lang="zh-CN" altLang="en-US" sz="14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charset="-122"/>
                          <a:ea typeface="微软雅黑" panose="020B0503020204020204" charset="-122"/>
                        </a:rPr>
                        <a:t>多渠道资金管理</a:t>
                      </a:r>
                      <a:endParaRPr lang="zh-CN" altLang="en-US" sz="14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charset="-122"/>
                          <a:ea typeface="微软雅黑" panose="020B0503020204020204" charset="-122"/>
                        </a:rPr>
                        <a:t>门店及供应商管理</a:t>
                      </a:r>
                      <a:endParaRPr lang="zh-CN" altLang="en-US" sz="14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charset="-122"/>
                          <a:ea typeface="微软雅黑" panose="020B0503020204020204" charset="-122"/>
                        </a:rPr>
                        <a:t>门店资金清分管理</a:t>
                      </a:r>
                      <a:endParaRPr lang="zh-CN" altLang="en-US" sz="14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charset="-122"/>
                          <a:ea typeface="微软雅黑" panose="020B0503020204020204" charset="-122"/>
                        </a:rPr>
                        <a:t>门店对账单管理</a:t>
                      </a:r>
                      <a:endParaRPr lang="zh-CN" altLang="en-US" sz="14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charset="-122"/>
                          <a:ea typeface="微软雅黑" panose="020B0503020204020204" charset="-122"/>
                        </a:rPr>
                        <a:t>门店资金结算</a:t>
                      </a:r>
                      <a:endParaRPr lang="zh-CN" altLang="en-US" sz="14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charset="-122"/>
                          <a:ea typeface="微软雅黑" panose="020B0503020204020204" charset="-122"/>
                        </a:rPr>
                        <a:t>增值服务</a:t>
                      </a:r>
                      <a:endParaRPr lang="zh-CN" altLang="en-US" sz="1600" b="1">
                        <a:solidFill>
                          <a:srgbClr val="0070C0"/>
                        </a:solidFill>
                        <a:latin typeface="微软雅黑" panose="020B0503020204020204" charset="-122"/>
                        <a:ea typeface="微软雅黑" panose="020B050302020402020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charset="-122"/>
                          <a:ea typeface="微软雅黑" panose="020B0503020204020204" charset="-122"/>
                          <a:sym typeface="+mn-ea"/>
                        </a:rPr>
                        <a:t>定制服务</a:t>
                      </a:r>
                      <a:endParaRPr lang="zh-CN" altLang="en-US" sz="1600" b="1">
                        <a:solidFill>
                          <a:srgbClr val="0070C0"/>
                        </a:solidFill>
                        <a:latin typeface="微软雅黑" panose="020B0503020204020204" charset="-122"/>
                        <a:ea typeface="微软雅黑" panose="020B050302020402020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charset="-122"/>
                          <a:ea typeface="微软雅黑" panose="020B0503020204020204" charset="-122"/>
                          <a:sym typeface="+mn-ea"/>
                        </a:rPr>
                        <a:t>定价</a:t>
                      </a:r>
                      <a:endParaRPr lang="zh-CN" altLang="en-US" sz="1600" b="1">
                        <a:solidFill>
                          <a:srgbClr val="0070C0"/>
                        </a:solidFill>
                        <a:latin typeface="微软雅黑" panose="020B0503020204020204" charset="-122"/>
                        <a:ea typeface="微软雅黑" panose="020B0503020204020204" charset="-122"/>
                        <a:sym typeface="+mn-ea"/>
                      </a:endParaRPr>
                    </a:p>
                  </a:txBody>
                  <a:tcPr anchor="ctr">
                    <a:solidFill>
                      <a:srgbClr val="EEEEEE"/>
                    </a:solidFill>
                  </a:tcPr>
                </a:tc>
              </a:tr>
              <a:tr h="986870">
                <a:tc>
                  <a:txBody>
                    <a:bodyPr/>
                    <a:lstStyle/>
                    <a:p>
                      <a:pPr algn="ctr" fontAlgn="ctr">
                        <a:buClrTx/>
                        <a:buSzTx/>
                        <a:buFontTx/>
                        <a:buNone/>
                      </a:pPr>
                      <a:r>
                        <a:rPr lang="zh-CN" altLang="en-US" sz="1400" b="1">
                          <a:solidFill>
                            <a:srgbClr val="0070C0"/>
                          </a:solidFill>
                          <a:latin typeface="思源黑体" charset="0"/>
                          <a:ea typeface="思源黑体" charset="0"/>
                        </a:rPr>
                        <a:t>基础版</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zh-CN" altLang="en-US" sz="1600" b="1">
                          <a:solidFill>
                            <a:srgbClr val="0070C0"/>
                          </a:solidFill>
                          <a:latin typeface="思源黑体" charset="0"/>
                          <a:ea typeface="思源黑体" charset="0"/>
                          <a:sym typeface="+mn-ea"/>
                        </a:rPr>
                        <a:t>免费</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4018">
                <a:tc>
                  <a:txBody>
                    <a:bodyPr/>
                    <a:lstStyle/>
                    <a:p>
                      <a:pPr algn="ctr" fontAlgn="ctr">
                        <a:buClrTx/>
                        <a:buSzTx/>
                        <a:buFontTx/>
                        <a:buNone/>
                      </a:pPr>
                      <a:r>
                        <a:rPr lang="zh-CN" altLang="en-US" sz="1400" b="1">
                          <a:solidFill>
                            <a:srgbClr val="0070C0"/>
                          </a:solidFill>
                          <a:latin typeface="思源黑体" charset="0"/>
                          <a:ea typeface="思源黑体" charset="0"/>
                          <a:sym typeface="+mn-ea"/>
                        </a:rPr>
                        <a:t>高级版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4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None/>
                      </a:pPr>
                      <a:endParaRPr lang="zh-CN" altLang="en-US" sz="1000"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思源黑体" charset="0"/>
                          <a:ea typeface="思源黑体" charset="0"/>
                          <a:sym typeface="+mn-ea"/>
                        </a:rPr>
                        <a:t>5000元/年/户</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5711">
                <a:tc>
                  <a:txBody>
                    <a:bodyPr/>
                    <a:lstStyle/>
                    <a:p>
                      <a:pPr algn="ctr" fontAlgn="ctr">
                        <a:buClrTx/>
                        <a:buSzTx/>
                        <a:buFontTx/>
                        <a:buNone/>
                      </a:pPr>
                      <a:r>
                        <a:rPr lang="zh-CN" altLang="en-US" sz="1400" b="1">
                          <a:solidFill>
                            <a:srgbClr val="0070C0"/>
                          </a:solidFill>
                          <a:latin typeface="思源黑体" charset="0"/>
                          <a:ea typeface="思源黑体" charset="0"/>
                          <a:sym typeface="+mn-ea"/>
                        </a:rPr>
                        <a:t>尊享版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0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4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2400" b="1" kern="0"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a:txBody>
                  <a:tcPr anchor="ctr">
                    <a:solidFill>
                      <a:srgbClr val="EEEEEE"/>
                    </a:solidFill>
                  </a:tcPr>
                </a:tc>
                <a:tc>
                  <a:txBody>
                    <a:bodyPr/>
                    <a:lstStyle/>
                    <a:p>
                      <a:pPr algn="ctr" fontAlgn="ctr">
                        <a:buClrTx/>
                        <a:buSzTx/>
                        <a:buFontTx/>
                        <a:buNone/>
                      </a:pPr>
                      <a:r>
                        <a:rPr lang="zh-CN" altLang="en-US" sz="1600" b="1" dirty="0">
                          <a:solidFill>
                            <a:srgbClr val="0070C0"/>
                          </a:solidFill>
                          <a:latin typeface="思源黑体" charset="0"/>
                          <a:ea typeface="思源黑体" charset="0"/>
                          <a:sym typeface="+mn-ea"/>
                        </a:rPr>
                        <a:t>一户一议</a:t>
                      </a:r>
                      <a:endParaRPr lang="zh-CN" altLang="en-US" sz="1600" b="1" dirty="0">
                        <a:solidFill>
                          <a:srgbClr val="0070C0"/>
                        </a:solidFill>
                        <a:latin typeface="思源黑体" charset="0"/>
                        <a:ea typeface="思源黑体" charset="0"/>
                        <a:sym typeface="+mn-ea"/>
                      </a:endParaRPr>
                    </a:p>
                  </a:txBody>
                  <a:tcPr anchor="ctr">
                    <a:solidFill>
                      <a:srgbClr val="EEEEEE"/>
                    </a:solidFill>
                  </a:tcPr>
                </a:tc>
              </a:tr>
            </a:tbl>
          </a:graphicData>
        </a:graphic>
      </p:graphicFrame>
      <p:sp>
        <p:nvSpPr>
          <p:cNvPr id="5" name="矩形 4"/>
          <p:cNvSpPr/>
          <p:nvPr/>
        </p:nvSpPr>
        <p:spPr>
          <a:xfrm>
            <a:off x="705458" y="5903159"/>
            <a:ext cx="8729487" cy="1384995"/>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400" dirty="0">
                <a:latin typeface="微软雅黑" panose="020B0503020204020204" charset="-122"/>
                <a:ea typeface="微软雅黑" panose="020B0503020204020204" charset="-122"/>
              </a:rPr>
              <a:t>本产品对分公司的不计成本，系统费收入</a:t>
            </a:r>
            <a:r>
              <a:rPr lang="en-US" altLang="zh-CN" sz="1400" dirty="0">
                <a:latin typeface="微软雅黑" panose="020B0503020204020204" charset="-122"/>
                <a:ea typeface="微软雅黑" panose="020B0503020204020204" charset="-122"/>
              </a:rPr>
              <a:t>100%</a:t>
            </a:r>
            <a:r>
              <a:rPr lang="zh-CN" altLang="en-US" sz="1400" dirty="0">
                <a:latin typeface="微软雅黑" panose="020B0503020204020204" charset="-122"/>
                <a:ea typeface="微软雅黑" panose="020B0503020204020204" charset="-122"/>
              </a:rPr>
              <a:t>归分公司；</a:t>
            </a:r>
            <a:endParaRPr lang="zh-CN" altLang="en-US" sz="1400" dirty="0">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u"/>
            </a:pPr>
            <a:r>
              <a:rPr lang="zh-CN" altLang="en-US" sz="1400" dirty="0">
                <a:latin typeface="微软雅黑" panose="020B0503020204020204" charset="-122"/>
                <a:ea typeface="微软雅黑" panose="020B0503020204020204" charset="-122"/>
              </a:rPr>
              <a:t>分公司收入组成</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收单手续费</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系统服务费</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技术服务费（部分银行提供，如中信）</a:t>
            </a:r>
            <a:endParaRPr lang="zh-CN" altLang="en-US" sz="1400" dirty="0">
              <a:latin typeface="微软雅黑" panose="020B0503020204020204" charset="-122"/>
              <a:ea typeface="微软雅黑" panose="020B0503020204020204" charset="-122"/>
            </a:endParaRPr>
          </a:p>
          <a:p>
            <a:pPr marL="285750" indent="-285750" eaLnBrk="1" fontAlgn="auto" hangingPunct="1">
              <a:lnSpc>
                <a:spcPct val="150000"/>
              </a:lnSpc>
              <a:spcBef>
                <a:spcPts val="0"/>
              </a:spcBef>
              <a:spcAft>
                <a:spcPts val="0"/>
              </a:spcAft>
              <a:buFont typeface="Wingdings" panose="05000000000000000000" pitchFamily="2" charset="2"/>
              <a:buChar char="u"/>
            </a:pPr>
            <a:endParaRPr lang="zh-CN" altLang="en-US" sz="1400" dirty="0">
              <a:latin typeface="微软雅黑" panose="020B0503020204020204" charset="-122"/>
              <a:ea typeface="微软雅黑" panose="020B050302020402020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3"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金小满定价</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使用流程</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04</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6"/>
          <p:cNvSpPr>
            <a:spLocks noChangeArrowheads="1"/>
          </p:cNvSpPr>
          <p:nvPr/>
        </p:nvSpPr>
        <p:spPr bwMode="auto">
          <a:xfrm>
            <a:off x="1949830" y="1652308"/>
            <a:ext cx="1275631" cy="1278601"/>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25" name="Oval 7"/>
          <p:cNvSpPr>
            <a:spLocks noChangeArrowheads="1"/>
          </p:cNvSpPr>
          <p:nvPr/>
        </p:nvSpPr>
        <p:spPr bwMode="auto">
          <a:xfrm>
            <a:off x="1949830" y="4753544"/>
            <a:ext cx="1275631" cy="1277116"/>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27" name="Oval 8"/>
          <p:cNvSpPr>
            <a:spLocks noChangeArrowheads="1"/>
          </p:cNvSpPr>
          <p:nvPr/>
        </p:nvSpPr>
        <p:spPr bwMode="auto">
          <a:xfrm>
            <a:off x="1949830" y="3201196"/>
            <a:ext cx="1275631" cy="1277116"/>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28" name="Freeform 9"/>
          <p:cNvSpPr>
            <a:spLocks noEditPoints="1"/>
          </p:cNvSpPr>
          <p:nvPr/>
        </p:nvSpPr>
        <p:spPr bwMode="auto">
          <a:xfrm>
            <a:off x="2344102" y="5239146"/>
            <a:ext cx="487086" cy="362344"/>
          </a:xfrm>
          <a:custGeom>
            <a:avLst/>
            <a:gdLst>
              <a:gd name="T0" fmla="*/ 135 w 164"/>
              <a:gd name="T1" fmla="*/ 3 h 122"/>
              <a:gd name="T2" fmla="*/ 37 w 164"/>
              <a:gd name="T3" fmla="*/ 0 h 122"/>
              <a:gd name="T4" fmla="*/ 3 w 164"/>
              <a:gd name="T5" fmla="*/ 29 h 122"/>
              <a:gd name="T6" fmla="*/ 3 w 164"/>
              <a:gd name="T7" fmla="*/ 43 h 122"/>
              <a:gd name="T8" fmla="*/ 82 w 164"/>
              <a:gd name="T9" fmla="*/ 122 h 122"/>
              <a:gd name="T10" fmla="*/ 162 w 164"/>
              <a:gd name="T11" fmla="*/ 43 h 122"/>
              <a:gd name="T12" fmla="*/ 161 w 164"/>
              <a:gd name="T13" fmla="*/ 29 h 122"/>
              <a:gd name="T14" fmla="*/ 115 w 164"/>
              <a:gd name="T15" fmla="*/ 18 h 122"/>
              <a:gd name="T16" fmla="*/ 124 w 164"/>
              <a:gd name="T17" fmla="*/ 10 h 122"/>
              <a:gd name="T18" fmla="*/ 102 w 164"/>
              <a:gd name="T19" fmla="*/ 35 h 122"/>
              <a:gd name="T20" fmla="*/ 125 w 164"/>
              <a:gd name="T21" fmla="*/ 35 h 122"/>
              <a:gd name="T22" fmla="*/ 98 w 164"/>
              <a:gd name="T23" fmla="*/ 32 h 122"/>
              <a:gd name="T24" fmla="*/ 100 w 164"/>
              <a:gd name="T25" fmla="*/ 11 h 122"/>
              <a:gd name="T26" fmla="*/ 94 w 164"/>
              <a:gd name="T27" fmla="*/ 35 h 122"/>
              <a:gd name="T28" fmla="*/ 82 w 164"/>
              <a:gd name="T29" fmla="*/ 26 h 122"/>
              <a:gd name="T30" fmla="*/ 94 w 164"/>
              <a:gd name="T31" fmla="*/ 10 h 122"/>
              <a:gd name="T32" fmla="*/ 71 w 164"/>
              <a:gd name="T33" fmla="*/ 10 h 122"/>
              <a:gd name="T34" fmla="*/ 78 w 164"/>
              <a:gd name="T35" fmla="*/ 23 h 122"/>
              <a:gd name="T36" fmla="*/ 54 w 164"/>
              <a:gd name="T37" fmla="*/ 21 h 122"/>
              <a:gd name="T38" fmla="*/ 78 w 164"/>
              <a:gd name="T39" fmla="*/ 23 h 122"/>
              <a:gd name="T40" fmla="*/ 40 w 164"/>
              <a:gd name="T41" fmla="*/ 35 h 122"/>
              <a:gd name="T42" fmla="*/ 63 w 164"/>
              <a:gd name="T43" fmla="*/ 35 h 122"/>
              <a:gd name="T44" fmla="*/ 50 w 164"/>
              <a:gd name="T45" fmla="*/ 18 h 122"/>
              <a:gd name="T46" fmla="*/ 58 w 164"/>
              <a:gd name="T47" fmla="*/ 10 h 122"/>
              <a:gd name="T48" fmla="*/ 46 w 164"/>
              <a:gd name="T49" fmla="*/ 22 h 122"/>
              <a:gd name="T50" fmla="*/ 11 w 164"/>
              <a:gd name="T51" fmla="*/ 35 h 122"/>
              <a:gd name="T52" fmla="*/ 15 w 164"/>
              <a:gd name="T53" fmla="*/ 41 h 122"/>
              <a:gd name="T54" fmla="*/ 65 w 164"/>
              <a:gd name="T55" fmla="*/ 94 h 122"/>
              <a:gd name="T56" fmla="*/ 39 w 164"/>
              <a:gd name="T57" fmla="*/ 41 h 122"/>
              <a:gd name="T58" fmla="*/ 77 w 164"/>
              <a:gd name="T59" fmla="*/ 103 h 122"/>
              <a:gd name="T60" fmla="*/ 70 w 164"/>
              <a:gd name="T61" fmla="*/ 41 h 122"/>
              <a:gd name="T62" fmla="*/ 82 w 164"/>
              <a:gd name="T63" fmla="*/ 104 h 122"/>
              <a:gd name="T64" fmla="*/ 88 w 164"/>
              <a:gd name="T65" fmla="*/ 103 h 122"/>
              <a:gd name="T66" fmla="*/ 125 w 164"/>
              <a:gd name="T67" fmla="*/ 41 h 122"/>
              <a:gd name="T68" fmla="*/ 99 w 164"/>
              <a:gd name="T69" fmla="*/ 94 h 122"/>
              <a:gd name="T70" fmla="*/ 149 w 164"/>
              <a:gd name="T71" fmla="*/ 41 h 122"/>
              <a:gd name="T72" fmla="*/ 132 w 164"/>
              <a:gd name="T73" fmla="*/ 35 h 122"/>
              <a:gd name="T74" fmla="*/ 130 w 164"/>
              <a:gd name="T75" fmla="*/ 12 h 122"/>
              <a:gd name="T76" fmla="*/ 132 w 164"/>
              <a:gd name="T77" fmla="*/ 3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22">
                <a:moveTo>
                  <a:pt x="161" y="29"/>
                </a:moveTo>
                <a:cubicBezTo>
                  <a:pt x="135" y="3"/>
                  <a:pt x="135" y="3"/>
                  <a:pt x="135" y="3"/>
                </a:cubicBezTo>
                <a:cubicBezTo>
                  <a:pt x="133" y="1"/>
                  <a:pt x="131" y="0"/>
                  <a:pt x="128" y="0"/>
                </a:cubicBezTo>
                <a:cubicBezTo>
                  <a:pt x="37" y="0"/>
                  <a:pt x="37" y="0"/>
                  <a:pt x="37" y="0"/>
                </a:cubicBezTo>
                <a:cubicBezTo>
                  <a:pt x="34" y="0"/>
                  <a:pt x="31" y="1"/>
                  <a:pt x="29" y="3"/>
                </a:cubicBezTo>
                <a:cubicBezTo>
                  <a:pt x="3" y="29"/>
                  <a:pt x="3" y="29"/>
                  <a:pt x="3" y="29"/>
                </a:cubicBezTo>
                <a:cubicBezTo>
                  <a:pt x="1" y="31"/>
                  <a:pt x="0" y="33"/>
                  <a:pt x="0" y="36"/>
                </a:cubicBezTo>
                <a:cubicBezTo>
                  <a:pt x="0" y="38"/>
                  <a:pt x="1" y="41"/>
                  <a:pt x="3" y="43"/>
                </a:cubicBezTo>
                <a:cubicBezTo>
                  <a:pt x="75" y="119"/>
                  <a:pt x="75" y="119"/>
                  <a:pt x="75" y="119"/>
                </a:cubicBezTo>
                <a:cubicBezTo>
                  <a:pt x="77" y="121"/>
                  <a:pt x="79" y="122"/>
                  <a:pt x="82" y="122"/>
                </a:cubicBezTo>
                <a:cubicBezTo>
                  <a:pt x="85" y="122"/>
                  <a:pt x="88" y="121"/>
                  <a:pt x="90" y="119"/>
                </a:cubicBezTo>
                <a:cubicBezTo>
                  <a:pt x="162" y="43"/>
                  <a:pt x="162" y="43"/>
                  <a:pt x="162" y="43"/>
                </a:cubicBezTo>
                <a:cubicBezTo>
                  <a:pt x="163" y="41"/>
                  <a:pt x="164" y="38"/>
                  <a:pt x="164" y="36"/>
                </a:cubicBezTo>
                <a:cubicBezTo>
                  <a:pt x="164" y="33"/>
                  <a:pt x="163" y="31"/>
                  <a:pt x="161" y="29"/>
                </a:cubicBezTo>
                <a:close/>
                <a:moveTo>
                  <a:pt x="124" y="10"/>
                </a:moveTo>
                <a:cubicBezTo>
                  <a:pt x="115" y="18"/>
                  <a:pt x="115" y="18"/>
                  <a:pt x="115" y="18"/>
                </a:cubicBezTo>
                <a:cubicBezTo>
                  <a:pt x="106" y="10"/>
                  <a:pt x="106" y="10"/>
                  <a:pt x="106" y="10"/>
                </a:cubicBezTo>
                <a:lnTo>
                  <a:pt x="124" y="10"/>
                </a:lnTo>
                <a:close/>
                <a:moveTo>
                  <a:pt x="125" y="35"/>
                </a:moveTo>
                <a:cubicBezTo>
                  <a:pt x="102" y="35"/>
                  <a:pt x="102" y="35"/>
                  <a:pt x="102" y="35"/>
                </a:cubicBezTo>
                <a:cubicBezTo>
                  <a:pt x="114" y="25"/>
                  <a:pt x="114" y="25"/>
                  <a:pt x="114" y="25"/>
                </a:cubicBezTo>
                <a:lnTo>
                  <a:pt x="125" y="35"/>
                </a:lnTo>
                <a:close/>
                <a:moveTo>
                  <a:pt x="111" y="21"/>
                </a:moveTo>
                <a:cubicBezTo>
                  <a:pt x="98" y="32"/>
                  <a:pt x="98" y="32"/>
                  <a:pt x="98" y="32"/>
                </a:cubicBezTo>
                <a:cubicBezTo>
                  <a:pt x="86" y="23"/>
                  <a:pt x="86" y="23"/>
                  <a:pt x="86" y="23"/>
                </a:cubicBezTo>
                <a:cubicBezTo>
                  <a:pt x="100" y="11"/>
                  <a:pt x="100" y="11"/>
                  <a:pt x="100" y="11"/>
                </a:cubicBezTo>
                <a:lnTo>
                  <a:pt x="111" y="21"/>
                </a:lnTo>
                <a:close/>
                <a:moveTo>
                  <a:pt x="94" y="35"/>
                </a:moveTo>
                <a:cubicBezTo>
                  <a:pt x="71" y="35"/>
                  <a:pt x="71" y="35"/>
                  <a:pt x="71" y="35"/>
                </a:cubicBezTo>
                <a:cubicBezTo>
                  <a:pt x="82" y="26"/>
                  <a:pt x="82" y="26"/>
                  <a:pt x="82" y="26"/>
                </a:cubicBezTo>
                <a:lnTo>
                  <a:pt x="94" y="35"/>
                </a:lnTo>
                <a:close/>
                <a:moveTo>
                  <a:pt x="94" y="10"/>
                </a:moveTo>
                <a:cubicBezTo>
                  <a:pt x="82" y="19"/>
                  <a:pt x="82" y="19"/>
                  <a:pt x="82" y="19"/>
                </a:cubicBezTo>
                <a:cubicBezTo>
                  <a:pt x="71" y="10"/>
                  <a:pt x="71" y="10"/>
                  <a:pt x="71" y="10"/>
                </a:cubicBezTo>
                <a:lnTo>
                  <a:pt x="94" y="10"/>
                </a:lnTo>
                <a:close/>
                <a:moveTo>
                  <a:pt x="78" y="23"/>
                </a:moveTo>
                <a:cubicBezTo>
                  <a:pt x="67" y="32"/>
                  <a:pt x="67" y="32"/>
                  <a:pt x="67" y="32"/>
                </a:cubicBezTo>
                <a:cubicBezTo>
                  <a:pt x="54" y="21"/>
                  <a:pt x="54" y="21"/>
                  <a:pt x="54" y="21"/>
                </a:cubicBezTo>
                <a:cubicBezTo>
                  <a:pt x="64" y="11"/>
                  <a:pt x="64" y="11"/>
                  <a:pt x="64" y="11"/>
                </a:cubicBezTo>
                <a:lnTo>
                  <a:pt x="78" y="23"/>
                </a:lnTo>
                <a:close/>
                <a:moveTo>
                  <a:pt x="63" y="35"/>
                </a:moveTo>
                <a:cubicBezTo>
                  <a:pt x="40" y="35"/>
                  <a:pt x="40" y="35"/>
                  <a:pt x="40" y="35"/>
                </a:cubicBezTo>
                <a:cubicBezTo>
                  <a:pt x="50" y="25"/>
                  <a:pt x="50" y="25"/>
                  <a:pt x="50" y="25"/>
                </a:cubicBezTo>
                <a:lnTo>
                  <a:pt x="63" y="35"/>
                </a:lnTo>
                <a:close/>
                <a:moveTo>
                  <a:pt x="58" y="10"/>
                </a:moveTo>
                <a:cubicBezTo>
                  <a:pt x="50" y="18"/>
                  <a:pt x="50" y="18"/>
                  <a:pt x="50" y="18"/>
                </a:cubicBezTo>
                <a:cubicBezTo>
                  <a:pt x="40" y="10"/>
                  <a:pt x="40" y="10"/>
                  <a:pt x="40" y="10"/>
                </a:cubicBezTo>
                <a:lnTo>
                  <a:pt x="58" y="10"/>
                </a:lnTo>
                <a:close/>
                <a:moveTo>
                  <a:pt x="35" y="12"/>
                </a:moveTo>
                <a:cubicBezTo>
                  <a:pt x="46" y="22"/>
                  <a:pt x="46" y="22"/>
                  <a:pt x="46" y="22"/>
                </a:cubicBezTo>
                <a:cubicBezTo>
                  <a:pt x="33" y="35"/>
                  <a:pt x="33" y="35"/>
                  <a:pt x="33" y="35"/>
                </a:cubicBezTo>
                <a:cubicBezTo>
                  <a:pt x="11" y="35"/>
                  <a:pt x="11" y="35"/>
                  <a:pt x="11" y="35"/>
                </a:cubicBezTo>
                <a:lnTo>
                  <a:pt x="35" y="12"/>
                </a:lnTo>
                <a:close/>
                <a:moveTo>
                  <a:pt x="15" y="41"/>
                </a:moveTo>
                <a:cubicBezTo>
                  <a:pt x="33" y="41"/>
                  <a:pt x="33" y="41"/>
                  <a:pt x="33" y="41"/>
                </a:cubicBezTo>
                <a:cubicBezTo>
                  <a:pt x="65" y="94"/>
                  <a:pt x="65" y="94"/>
                  <a:pt x="65" y="94"/>
                </a:cubicBezTo>
                <a:lnTo>
                  <a:pt x="15" y="41"/>
                </a:lnTo>
                <a:close/>
                <a:moveTo>
                  <a:pt x="39" y="41"/>
                </a:moveTo>
                <a:cubicBezTo>
                  <a:pt x="64" y="41"/>
                  <a:pt x="64" y="41"/>
                  <a:pt x="64" y="41"/>
                </a:cubicBezTo>
                <a:cubicBezTo>
                  <a:pt x="77" y="103"/>
                  <a:pt x="77" y="103"/>
                  <a:pt x="77" y="103"/>
                </a:cubicBezTo>
                <a:lnTo>
                  <a:pt x="39" y="41"/>
                </a:lnTo>
                <a:close/>
                <a:moveTo>
                  <a:pt x="70" y="41"/>
                </a:moveTo>
                <a:cubicBezTo>
                  <a:pt x="95" y="41"/>
                  <a:pt x="95" y="41"/>
                  <a:pt x="95" y="41"/>
                </a:cubicBezTo>
                <a:cubicBezTo>
                  <a:pt x="82" y="104"/>
                  <a:pt x="82" y="104"/>
                  <a:pt x="82" y="104"/>
                </a:cubicBezTo>
                <a:lnTo>
                  <a:pt x="70" y="41"/>
                </a:lnTo>
                <a:close/>
                <a:moveTo>
                  <a:pt x="88" y="103"/>
                </a:moveTo>
                <a:cubicBezTo>
                  <a:pt x="100" y="41"/>
                  <a:pt x="100" y="41"/>
                  <a:pt x="100" y="41"/>
                </a:cubicBezTo>
                <a:cubicBezTo>
                  <a:pt x="125" y="41"/>
                  <a:pt x="125" y="41"/>
                  <a:pt x="125" y="41"/>
                </a:cubicBezTo>
                <a:lnTo>
                  <a:pt x="88" y="103"/>
                </a:lnTo>
                <a:close/>
                <a:moveTo>
                  <a:pt x="99" y="94"/>
                </a:moveTo>
                <a:cubicBezTo>
                  <a:pt x="131" y="41"/>
                  <a:pt x="131" y="41"/>
                  <a:pt x="131" y="41"/>
                </a:cubicBezTo>
                <a:cubicBezTo>
                  <a:pt x="149" y="41"/>
                  <a:pt x="149" y="41"/>
                  <a:pt x="149" y="41"/>
                </a:cubicBezTo>
                <a:lnTo>
                  <a:pt x="99" y="94"/>
                </a:lnTo>
                <a:close/>
                <a:moveTo>
                  <a:pt x="132" y="35"/>
                </a:moveTo>
                <a:cubicBezTo>
                  <a:pt x="118" y="22"/>
                  <a:pt x="118" y="22"/>
                  <a:pt x="118" y="22"/>
                </a:cubicBezTo>
                <a:cubicBezTo>
                  <a:pt x="130" y="12"/>
                  <a:pt x="130" y="12"/>
                  <a:pt x="130" y="12"/>
                </a:cubicBezTo>
                <a:cubicBezTo>
                  <a:pt x="153" y="35"/>
                  <a:pt x="153" y="35"/>
                  <a:pt x="153" y="35"/>
                </a:cubicBezTo>
                <a:lnTo>
                  <a:pt x="132" y="35"/>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9" name="Freeform 10"/>
          <p:cNvSpPr>
            <a:spLocks noEditPoints="1"/>
          </p:cNvSpPr>
          <p:nvPr/>
        </p:nvSpPr>
        <p:spPr bwMode="auto">
          <a:xfrm>
            <a:off x="2355982" y="2056233"/>
            <a:ext cx="463326" cy="444021"/>
          </a:xfrm>
          <a:custGeom>
            <a:avLst/>
            <a:gdLst>
              <a:gd name="T0" fmla="*/ 99 w 156"/>
              <a:gd name="T1" fmla="*/ 49 h 149"/>
              <a:gd name="T2" fmla="*/ 108 w 156"/>
              <a:gd name="T3" fmla="*/ 49 h 149"/>
              <a:gd name="T4" fmla="*/ 108 w 156"/>
              <a:gd name="T5" fmla="*/ 117 h 149"/>
              <a:gd name="T6" fmla="*/ 113 w 156"/>
              <a:gd name="T7" fmla="*/ 123 h 149"/>
              <a:gd name="T8" fmla="*/ 127 w 156"/>
              <a:gd name="T9" fmla="*/ 123 h 149"/>
              <a:gd name="T10" fmla="*/ 132 w 156"/>
              <a:gd name="T11" fmla="*/ 117 h 149"/>
              <a:gd name="T12" fmla="*/ 132 w 156"/>
              <a:gd name="T13" fmla="*/ 49 h 149"/>
              <a:gd name="T14" fmla="*/ 141 w 156"/>
              <a:gd name="T15" fmla="*/ 49 h 149"/>
              <a:gd name="T16" fmla="*/ 146 w 156"/>
              <a:gd name="T17" fmla="*/ 41 h 149"/>
              <a:gd name="T18" fmla="*/ 125 w 156"/>
              <a:gd name="T19" fmla="*/ 4 h 149"/>
              <a:gd name="T20" fmla="*/ 115 w 156"/>
              <a:gd name="T21" fmla="*/ 4 h 149"/>
              <a:gd name="T22" fmla="*/ 94 w 156"/>
              <a:gd name="T23" fmla="*/ 41 h 149"/>
              <a:gd name="T24" fmla="*/ 99 w 156"/>
              <a:gd name="T25" fmla="*/ 49 h 149"/>
              <a:gd name="T26" fmla="*/ 17 w 156"/>
              <a:gd name="T27" fmla="*/ 49 h 149"/>
              <a:gd name="T28" fmla="*/ 26 w 156"/>
              <a:gd name="T29" fmla="*/ 49 h 149"/>
              <a:gd name="T30" fmla="*/ 26 w 156"/>
              <a:gd name="T31" fmla="*/ 117 h 149"/>
              <a:gd name="T32" fmla="*/ 31 w 156"/>
              <a:gd name="T33" fmla="*/ 123 h 149"/>
              <a:gd name="T34" fmla="*/ 45 w 156"/>
              <a:gd name="T35" fmla="*/ 123 h 149"/>
              <a:gd name="T36" fmla="*/ 50 w 156"/>
              <a:gd name="T37" fmla="*/ 117 h 149"/>
              <a:gd name="T38" fmla="*/ 50 w 156"/>
              <a:gd name="T39" fmla="*/ 49 h 149"/>
              <a:gd name="T40" fmla="*/ 59 w 156"/>
              <a:gd name="T41" fmla="*/ 49 h 149"/>
              <a:gd name="T42" fmla="*/ 64 w 156"/>
              <a:gd name="T43" fmla="*/ 41 h 149"/>
              <a:gd name="T44" fmla="*/ 43 w 156"/>
              <a:gd name="T45" fmla="*/ 4 h 149"/>
              <a:gd name="T46" fmla="*/ 33 w 156"/>
              <a:gd name="T47" fmla="*/ 4 h 149"/>
              <a:gd name="T48" fmla="*/ 12 w 156"/>
              <a:gd name="T49" fmla="*/ 41 h 149"/>
              <a:gd name="T50" fmla="*/ 17 w 156"/>
              <a:gd name="T51" fmla="*/ 49 h 149"/>
              <a:gd name="T52" fmla="*/ 154 w 156"/>
              <a:gd name="T53" fmla="*/ 136 h 149"/>
              <a:gd name="T54" fmla="*/ 3 w 156"/>
              <a:gd name="T55" fmla="*/ 136 h 149"/>
              <a:gd name="T56" fmla="*/ 0 w 156"/>
              <a:gd name="T57" fmla="*/ 139 h 149"/>
              <a:gd name="T58" fmla="*/ 0 w 156"/>
              <a:gd name="T59" fmla="*/ 147 h 149"/>
              <a:gd name="T60" fmla="*/ 3 w 156"/>
              <a:gd name="T61" fmla="*/ 149 h 149"/>
              <a:gd name="T62" fmla="*/ 154 w 156"/>
              <a:gd name="T63" fmla="*/ 149 h 149"/>
              <a:gd name="T64" fmla="*/ 156 w 156"/>
              <a:gd name="T65" fmla="*/ 147 h 149"/>
              <a:gd name="T66" fmla="*/ 156 w 156"/>
              <a:gd name="T67" fmla="*/ 139 h 149"/>
              <a:gd name="T68" fmla="*/ 154 w 156"/>
              <a:gd name="T69" fmla="*/ 13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149">
                <a:moveTo>
                  <a:pt x="99" y="49"/>
                </a:moveTo>
                <a:cubicBezTo>
                  <a:pt x="108" y="49"/>
                  <a:pt x="108" y="49"/>
                  <a:pt x="108" y="49"/>
                </a:cubicBezTo>
                <a:cubicBezTo>
                  <a:pt x="108" y="117"/>
                  <a:pt x="108" y="117"/>
                  <a:pt x="108" y="117"/>
                </a:cubicBezTo>
                <a:cubicBezTo>
                  <a:pt x="108" y="120"/>
                  <a:pt x="110" y="123"/>
                  <a:pt x="113" y="123"/>
                </a:cubicBezTo>
                <a:cubicBezTo>
                  <a:pt x="127" y="123"/>
                  <a:pt x="127" y="123"/>
                  <a:pt x="127" y="123"/>
                </a:cubicBezTo>
                <a:cubicBezTo>
                  <a:pt x="130" y="123"/>
                  <a:pt x="132" y="120"/>
                  <a:pt x="132" y="117"/>
                </a:cubicBezTo>
                <a:cubicBezTo>
                  <a:pt x="132" y="49"/>
                  <a:pt x="132" y="49"/>
                  <a:pt x="132" y="49"/>
                </a:cubicBezTo>
                <a:cubicBezTo>
                  <a:pt x="141" y="49"/>
                  <a:pt x="141" y="49"/>
                  <a:pt x="141" y="49"/>
                </a:cubicBezTo>
                <a:cubicBezTo>
                  <a:pt x="145" y="49"/>
                  <a:pt x="148" y="44"/>
                  <a:pt x="146" y="41"/>
                </a:cubicBezTo>
                <a:cubicBezTo>
                  <a:pt x="125" y="4"/>
                  <a:pt x="125" y="4"/>
                  <a:pt x="125" y="4"/>
                </a:cubicBezTo>
                <a:cubicBezTo>
                  <a:pt x="123" y="0"/>
                  <a:pt x="117" y="0"/>
                  <a:pt x="115" y="4"/>
                </a:cubicBezTo>
                <a:cubicBezTo>
                  <a:pt x="94" y="41"/>
                  <a:pt x="94" y="41"/>
                  <a:pt x="94" y="41"/>
                </a:cubicBezTo>
                <a:cubicBezTo>
                  <a:pt x="92" y="44"/>
                  <a:pt x="95" y="49"/>
                  <a:pt x="99" y="49"/>
                </a:cubicBezTo>
                <a:close/>
                <a:moveTo>
                  <a:pt x="17" y="49"/>
                </a:moveTo>
                <a:cubicBezTo>
                  <a:pt x="26" y="49"/>
                  <a:pt x="26" y="49"/>
                  <a:pt x="26" y="49"/>
                </a:cubicBezTo>
                <a:cubicBezTo>
                  <a:pt x="26" y="117"/>
                  <a:pt x="26" y="117"/>
                  <a:pt x="26" y="117"/>
                </a:cubicBezTo>
                <a:cubicBezTo>
                  <a:pt x="26" y="120"/>
                  <a:pt x="28" y="123"/>
                  <a:pt x="31" y="123"/>
                </a:cubicBezTo>
                <a:cubicBezTo>
                  <a:pt x="45" y="123"/>
                  <a:pt x="45" y="123"/>
                  <a:pt x="45" y="123"/>
                </a:cubicBezTo>
                <a:cubicBezTo>
                  <a:pt x="48" y="123"/>
                  <a:pt x="50" y="120"/>
                  <a:pt x="50" y="117"/>
                </a:cubicBezTo>
                <a:cubicBezTo>
                  <a:pt x="50" y="49"/>
                  <a:pt x="50" y="49"/>
                  <a:pt x="50" y="49"/>
                </a:cubicBezTo>
                <a:cubicBezTo>
                  <a:pt x="59" y="49"/>
                  <a:pt x="59" y="49"/>
                  <a:pt x="59" y="49"/>
                </a:cubicBezTo>
                <a:cubicBezTo>
                  <a:pt x="64" y="49"/>
                  <a:pt x="66" y="44"/>
                  <a:pt x="64" y="41"/>
                </a:cubicBezTo>
                <a:cubicBezTo>
                  <a:pt x="43" y="4"/>
                  <a:pt x="43" y="4"/>
                  <a:pt x="43" y="4"/>
                </a:cubicBezTo>
                <a:cubicBezTo>
                  <a:pt x="41" y="0"/>
                  <a:pt x="36" y="0"/>
                  <a:pt x="33" y="4"/>
                </a:cubicBezTo>
                <a:cubicBezTo>
                  <a:pt x="12" y="41"/>
                  <a:pt x="12" y="41"/>
                  <a:pt x="12" y="41"/>
                </a:cubicBezTo>
                <a:cubicBezTo>
                  <a:pt x="10" y="44"/>
                  <a:pt x="13" y="49"/>
                  <a:pt x="17" y="49"/>
                </a:cubicBezTo>
                <a:close/>
                <a:moveTo>
                  <a:pt x="154" y="136"/>
                </a:moveTo>
                <a:cubicBezTo>
                  <a:pt x="3" y="136"/>
                  <a:pt x="3" y="136"/>
                  <a:pt x="3" y="136"/>
                </a:cubicBezTo>
                <a:cubicBezTo>
                  <a:pt x="1" y="136"/>
                  <a:pt x="0" y="137"/>
                  <a:pt x="0" y="139"/>
                </a:cubicBezTo>
                <a:cubicBezTo>
                  <a:pt x="0" y="147"/>
                  <a:pt x="0" y="147"/>
                  <a:pt x="0" y="147"/>
                </a:cubicBezTo>
                <a:cubicBezTo>
                  <a:pt x="0" y="148"/>
                  <a:pt x="1" y="149"/>
                  <a:pt x="3" y="149"/>
                </a:cubicBezTo>
                <a:cubicBezTo>
                  <a:pt x="154" y="149"/>
                  <a:pt x="154" y="149"/>
                  <a:pt x="154" y="149"/>
                </a:cubicBezTo>
                <a:cubicBezTo>
                  <a:pt x="155" y="149"/>
                  <a:pt x="156" y="148"/>
                  <a:pt x="156" y="147"/>
                </a:cubicBezTo>
                <a:cubicBezTo>
                  <a:pt x="156" y="139"/>
                  <a:pt x="156" y="139"/>
                  <a:pt x="156" y="139"/>
                </a:cubicBezTo>
                <a:cubicBezTo>
                  <a:pt x="156" y="137"/>
                  <a:pt x="155" y="136"/>
                  <a:pt x="154" y="13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0" name="Freeform 11"/>
          <p:cNvSpPr>
            <a:spLocks noEditPoints="1"/>
          </p:cNvSpPr>
          <p:nvPr/>
        </p:nvSpPr>
        <p:spPr bwMode="auto">
          <a:xfrm>
            <a:off x="2351527" y="3560570"/>
            <a:ext cx="472236" cy="473721"/>
          </a:xfrm>
          <a:custGeom>
            <a:avLst/>
            <a:gdLst>
              <a:gd name="T0" fmla="*/ 156 w 159"/>
              <a:gd name="T1" fmla="*/ 1 h 159"/>
              <a:gd name="T2" fmla="*/ 154 w 159"/>
              <a:gd name="T3" fmla="*/ 0 h 159"/>
              <a:gd name="T4" fmla="*/ 151 w 159"/>
              <a:gd name="T5" fmla="*/ 1 h 159"/>
              <a:gd name="T6" fmla="*/ 2 w 159"/>
              <a:gd name="T7" fmla="*/ 100 h 159"/>
              <a:gd name="T8" fmla="*/ 0 w 159"/>
              <a:gd name="T9" fmla="*/ 105 h 159"/>
              <a:gd name="T10" fmla="*/ 3 w 159"/>
              <a:gd name="T11" fmla="*/ 109 h 159"/>
              <a:gd name="T12" fmla="*/ 42 w 159"/>
              <a:gd name="T13" fmla="*/ 125 h 159"/>
              <a:gd name="T14" fmla="*/ 60 w 159"/>
              <a:gd name="T15" fmla="*/ 157 h 159"/>
              <a:gd name="T16" fmla="*/ 64 w 159"/>
              <a:gd name="T17" fmla="*/ 159 h 159"/>
              <a:gd name="T18" fmla="*/ 64 w 159"/>
              <a:gd name="T19" fmla="*/ 159 h 159"/>
              <a:gd name="T20" fmla="*/ 69 w 159"/>
              <a:gd name="T21" fmla="*/ 157 h 159"/>
              <a:gd name="T22" fmla="*/ 79 w 159"/>
              <a:gd name="T23" fmla="*/ 140 h 159"/>
              <a:gd name="T24" fmla="*/ 127 w 159"/>
              <a:gd name="T25" fmla="*/ 159 h 159"/>
              <a:gd name="T26" fmla="*/ 129 w 159"/>
              <a:gd name="T27" fmla="*/ 159 h 159"/>
              <a:gd name="T28" fmla="*/ 131 w 159"/>
              <a:gd name="T29" fmla="*/ 159 h 159"/>
              <a:gd name="T30" fmla="*/ 134 w 159"/>
              <a:gd name="T31" fmla="*/ 155 h 159"/>
              <a:gd name="T32" fmla="*/ 159 w 159"/>
              <a:gd name="T33" fmla="*/ 6 h 159"/>
              <a:gd name="T34" fmla="*/ 156 w 159"/>
              <a:gd name="T35" fmla="*/ 1 h 159"/>
              <a:gd name="T36" fmla="*/ 15 w 159"/>
              <a:gd name="T37" fmla="*/ 103 h 159"/>
              <a:gd name="T38" fmla="*/ 130 w 159"/>
              <a:gd name="T39" fmla="*/ 27 h 159"/>
              <a:gd name="T40" fmla="*/ 47 w 159"/>
              <a:gd name="T41" fmla="*/ 116 h 159"/>
              <a:gd name="T42" fmla="*/ 45 w 159"/>
              <a:gd name="T43" fmla="*/ 116 h 159"/>
              <a:gd name="T44" fmla="*/ 15 w 159"/>
              <a:gd name="T45" fmla="*/ 103 h 159"/>
              <a:gd name="T46" fmla="*/ 50 w 159"/>
              <a:gd name="T47" fmla="*/ 120 h 159"/>
              <a:gd name="T48" fmla="*/ 50 w 159"/>
              <a:gd name="T49" fmla="*/ 120 h 159"/>
              <a:gd name="T50" fmla="*/ 144 w 159"/>
              <a:gd name="T51" fmla="*/ 19 h 159"/>
              <a:gd name="T52" fmla="*/ 64 w 159"/>
              <a:gd name="T53" fmla="*/ 144 h 159"/>
              <a:gd name="T54" fmla="*/ 50 w 159"/>
              <a:gd name="T55" fmla="*/ 120 h 159"/>
              <a:gd name="T56" fmla="*/ 125 w 159"/>
              <a:gd name="T57" fmla="*/ 147 h 159"/>
              <a:gd name="T58" fmla="*/ 83 w 159"/>
              <a:gd name="T59" fmla="*/ 130 h 159"/>
              <a:gd name="T60" fmla="*/ 80 w 159"/>
              <a:gd name="T61" fmla="*/ 130 h 159"/>
              <a:gd name="T62" fmla="*/ 145 w 159"/>
              <a:gd name="T63" fmla="*/ 28 h 159"/>
              <a:gd name="T64" fmla="*/ 125 w 159"/>
              <a:gd name="T65" fmla="*/ 147 h 159"/>
              <a:gd name="T66" fmla="*/ 125 w 159"/>
              <a:gd name="T67" fmla="*/ 147 h 159"/>
              <a:gd name="T68" fmla="*/ 125 w 159"/>
              <a:gd name="T69"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59">
                <a:moveTo>
                  <a:pt x="156" y="1"/>
                </a:moveTo>
                <a:cubicBezTo>
                  <a:pt x="156" y="1"/>
                  <a:pt x="155" y="0"/>
                  <a:pt x="154" y="0"/>
                </a:cubicBezTo>
                <a:cubicBezTo>
                  <a:pt x="153" y="0"/>
                  <a:pt x="152" y="1"/>
                  <a:pt x="151" y="1"/>
                </a:cubicBezTo>
                <a:cubicBezTo>
                  <a:pt x="2" y="100"/>
                  <a:pt x="2" y="100"/>
                  <a:pt x="2" y="100"/>
                </a:cubicBezTo>
                <a:cubicBezTo>
                  <a:pt x="0" y="101"/>
                  <a:pt x="0" y="103"/>
                  <a:pt x="0" y="105"/>
                </a:cubicBezTo>
                <a:cubicBezTo>
                  <a:pt x="0" y="107"/>
                  <a:pt x="1" y="109"/>
                  <a:pt x="3" y="109"/>
                </a:cubicBezTo>
                <a:cubicBezTo>
                  <a:pt x="42" y="125"/>
                  <a:pt x="42" y="125"/>
                  <a:pt x="42" y="125"/>
                </a:cubicBezTo>
                <a:cubicBezTo>
                  <a:pt x="60" y="157"/>
                  <a:pt x="60" y="157"/>
                  <a:pt x="60" y="157"/>
                </a:cubicBezTo>
                <a:cubicBezTo>
                  <a:pt x="61" y="158"/>
                  <a:pt x="63" y="159"/>
                  <a:pt x="64" y="159"/>
                </a:cubicBezTo>
                <a:cubicBezTo>
                  <a:pt x="64" y="159"/>
                  <a:pt x="64" y="159"/>
                  <a:pt x="64" y="159"/>
                </a:cubicBezTo>
                <a:cubicBezTo>
                  <a:pt x="66" y="159"/>
                  <a:pt x="68" y="158"/>
                  <a:pt x="69" y="157"/>
                </a:cubicBezTo>
                <a:cubicBezTo>
                  <a:pt x="79" y="140"/>
                  <a:pt x="79" y="140"/>
                  <a:pt x="79" y="140"/>
                </a:cubicBezTo>
                <a:cubicBezTo>
                  <a:pt x="127" y="159"/>
                  <a:pt x="127" y="159"/>
                  <a:pt x="127" y="159"/>
                </a:cubicBezTo>
                <a:cubicBezTo>
                  <a:pt x="128" y="159"/>
                  <a:pt x="128" y="159"/>
                  <a:pt x="129" y="159"/>
                </a:cubicBezTo>
                <a:cubicBezTo>
                  <a:pt x="130" y="159"/>
                  <a:pt x="131" y="159"/>
                  <a:pt x="131" y="159"/>
                </a:cubicBezTo>
                <a:cubicBezTo>
                  <a:pt x="133" y="158"/>
                  <a:pt x="134" y="157"/>
                  <a:pt x="134" y="155"/>
                </a:cubicBezTo>
                <a:cubicBezTo>
                  <a:pt x="159" y="6"/>
                  <a:pt x="159" y="6"/>
                  <a:pt x="159" y="6"/>
                </a:cubicBezTo>
                <a:cubicBezTo>
                  <a:pt x="159" y="4"/>
                  <a:pt x="158" y="2"/>
                  <a:pt x="156" y="1"/>
                </a:cubicBezTo>
                <a:close/>
                <a:moveTo>
                  <a:pt x="15" y="103"/>
                </a:moveTo>
                <a:cubicBezTo>
                  <a:pt x="130" y="27"/>
                  <a:pt x="130" y="27"/>
                  <a:pt x="130" y="27"/>
                </a:cubicBezTo>
                <a:cubicBezTo>
                  <a:pt x="47" y="116"/>
                  <a:pt x="47" y="116"/>
                  <a:pt x="47" y="116"/>
                </a:cubicBezTo>
                <a:cubicBezTo>
                  <a:pt x="46" y="116"/>
                  <a:pt x="46" y="116"/>
                  <a:pt x="45" y="116"/>
                </a:cubicBezTo>
                <a:lnTo>
                  <a:pt x="15" y="103"/>
                </a:lnTo>
                <a:close/>
                <a:moveTo>
                  <a:pt x="50" y="120"/>
                </a:moveTo>
                <a:cubicBezTo>
                  <a:pt x="50" y="120"/>
                  <a:pt x="50" y="120"/>
                  <a:pt x="50" y="120"/>
                </a:cubicBezTo>
                <a:cubicBezTo>
                  <a:pt x="144" y="19"/>
                  <a:pt x="144" y="19"/>
                  <a:pt x="144" y="19"/>
                </a:cubicBezTo>
                <a:cubicBezTo>
                  <a:pt x="64" y="144"/>
                  <a:pt x="64" y="144"/>
                  <a:pt x="64" y="144"/>
                </a:cubicBezTo>
                <a:lnTo>
                  <a:pt x="50" y="120"/>
                </a:lnTo>
                <a:close/>
                <a:moveTo>
                  <a:pt x="125" y="147"/>
                </a:moveTo>
                <a:cubicBezTo>
                  <a:pt x="83" y="130"/>
                  <a:pt x="83" y="130"/>
                  <a:pt x="83" y="130"/>
                </a:cubicBezTo>
                <a:cubicBezTo>
                  <a:pt x="82" y="130"/>
                  <a:pt x="81" y="130"/>
                  <a:pt x="80" y="130"/>
                </a:cubicBezTo>
                <a:cubicBezTo>
                  <a:pt x="145" y="28"/>
                  <a:pt x="145" y="28"/>
                  <a:pt x="145" y="28"/>
                </a:cubicBezTo>
                <a:lnTo>
                  <a:pt x="125" y="147"/>
                </a:lnTo>
                <a:close/>
                <a:moveTo>
                  <a:pt x="125" y="147"/>
                </a:moveTo>
                <a:cubicBezTo>
                  <a:pt x="125" y="147"/>
                  <a:pt x="125" y="147"/>
                  <a:pt x="125" y="147"/>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32" name="TextBox 14"/>
          <p:cNvSpPr txBox="1"/>
          <p:nvPr/>
        </p:nvSpPr>
        <p:spPr>
          <a:xfrm>
            <a:off x="3596145" y="1775378"/>
            <a:ext cx="3185487" cy="369332"/>
          </a:xfrm>
          <a:prstGeom prst="rect">
            <a:avLst/>
          </a:prstGeom>
          <a:noFill/>
        </p:spPr>
        <p:txBody>
          <a:bodyPr wrap="none" rtlCol="0">
            <a:spAutoFit/>
          </a:bodyPr>
          <a:lstStyle/>
          <a:p>
            <a:r>
              <a:rPr lang="en-US" dirty="0" err="1">
                <a:latin typeface="Raleway Medium" panose="020B0603030101060003" pitchFamily="34" charset="0"/>
              </a:rPr>
              <a:t>集团</a:t>
            </a:r>
            <a:r>
              <a:rPr lang="zh-CN" altLang="en-US" dirty="0">
                <a:latin typeface="Raleway Medium" panose="020B0603030101060003" pitchFamily="34" charset="0"/>
              </a:rPr>
              <a:t>、连锁型企业资金管理难</a:t>
            </a:r>
            <a:endParaRPr lang="en-US" dirty="0">
              <a:latin typeface="Raleway Medium" panose="020B0603030101060003" pitchFamily="34" charset="0"/>
            </a:endParaRPr>
          </a:p>
        </p:txBody>
      </p:sp>
      <p:sp>
        <p:nvSpPr>
          <p:cNvPr id="33" name="Subtitle 2"/>
          <p:cNvSpPr txBox="1"/>
          <p:nvPr/>
        </p:nvSpPr>
        <p:spPr>
          <a:xfrm>
            <a:off x="3596005" y="2243455"/>
            <a:ext cx="5600065"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1"/>
                </a:solidFill>
                <a:latin typeface="微软雅黑" panose="020B0503020204020204" charset="-122"/>
                <a:ea typeface="微软雅黑" panose="020B0503020204020204" charset="-122"/>
              </a:rPr>
              <a:t>多级分销型企业门店多、分润规则复杂，使得企业财务核算困难，资金管理难度大。</a:t>
            </a:r>
            <a:endParaRPr lang="en-US" altLang="zh-CN" sz="1200" dirty="0">
              <a:solidFill>
                <a:schemeClr val="tx1"/>
              </a:solidFill>
              <a:latin typeface="微软雅黑" panose="020B0503020204020204" charset="-122"/>
              <a:ea typeface="微软雅黑" panose="020B0503020204020204" charset="-122"/>
            </a:endParaRPr>
          </a:p>
          <a:p>
            <a:r>
              <a:rPr lang="zh-CN" altLang="en-US" sz="1200" dirty="0">
                <a:solidFill>
                  <a:schemeClr val="tx1"/>
                </a:solidFill>
                <a:latin typeface="微软雅黑" panose="020B0503020204020204" charset="-122"/>
                <a:ea typeface="微软雅黑" panose="020B0503020204020204" charset="-122"/>
              </a:rPr>
              <a:t>多级分销型企业日常交易资金体量大，交易笔数多，对资金管理有较高的要求。</a:t>
            </a:r>
            <a:endParaRPr lang="zh-CN" altLang="en-US" sz="1200" dirty="0">
              <a:solidFill>
                <a:schemeClr val="tx1"/>
              </a:solidFill>
              <a:latin typeface="微软雅黑" panose="020B0503020204020204" charset="-122"/>
              <a:ea typeface="微软雅黑" panose="020B0503020204020204" charset="-122"/>
            </a:endParaRPr>
          </a:p>
        </p:txBody>
      </p:sp>
      <p:sp>
        <p:nvSpPr>
          <p:cNvPr id="34" name="TextBox 16"/>
          <p:cNvSpPr txBox="1"/>
          <p:nvPr/>
        </p:nvSpPr>
        <p:spPr>
          <a:xfrm>
            <a:off x="3596145" y="3317486"/>
            <a:ext cx="2781531" cy="369332"/>
          </a:xfrm>
          <a:prstGeom prst="rect">
            <a:avLst/>
          </a:prstGeom>
          <a:noFill/>
        </p:spPr>
        <p:txBody>
          <a:bodyPr wrap="none" rtlCol="0">
            <a:spAutoFit/>
          </a:bodyPr>
          <a:lstStyle/>
          <a:p>
            <a:r>
              <a:rPr lang="en-US" dirty="0" err="1">
                <a:latin typeface="Raleway Medium" panose="020B0603030101060003" pitchFamily="34" charset="0"/>
              </a:rPr>
              <a:t>平台型企业</a:t>
            </a:r>
            <a:r>
              <a:rPr lang="en-US" dirty="0">
                <a:latin typeface="Raleway Medium" panose="020B0603030101060003" pitchFamily="34" charset="0"/>
              </a:rPr>
              <a:t> </a:t>
            </a:r>
            <a:r>
              <a:rPr lang="zh-CN" altLang="en-US" dirty="0">
                <a:latin typeface="Raleway Medium" panose="020B0603030101060003" pitchFamily="34" charset="0"/>
              </a:rPr>
              <a:t>“二清”嫌疑</a:t>
            </a:r>
            <a:endParaRPr lang="en-US" dirty="0">
              <a:latin typeface="Raleway Medium" panose="020B0603030101060003" pitchFamily="34" charset="0"/>
            </a:endParaRPr>
          </a:p>
        </p:txBody>
      </p:sp>
      <p:sp>
        <p:nvSpPr>
          <p:cNvPr id="35" name="Subtitle 2"/>
          <p:cNvSpPr txBox="1"/>
          <p:nvPr/>
        </p:nvSpPr>
        <p:spPr>
          <a:xfrm>
            <a:off x="3596005" y="3776345"/>
            <a:ext cx="5688330"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buFont typeface="Arial" panose="020B0604020202020204" pitchFamily="34" charset="0"/>
              <a:buChar char="•"/>
            </a:pPr>
            <a:r>
              <a:rPr lang="zh-CN" altLang="en-US" sz="1200" dirty="0">
                <a:latin typeface="Raleway SemiBold" panose="020B0703030101060003" pitchFamily="34" charset="0"/>
              </a:rPr>
              <a:t>平台撮合型企业的“大商户”模式涉嫌违反央行</a:t>
            </a:r>
            <a:r>
              <a:rPr lang="en-US" altLang="zh-CN" sz="1200" dirty="0">
                <a:latin typeface="Raleway SemiBold" panose="020B0703030101060003" pitchFamily="34" charset="0"/>
              </a:rPr>
              <a:t>217</a:t>
            </a:r>
            <a:r>
              <a:rPr lang="zh-CN" altLang="en-US" sz="1200" dirty="0">
                <a:latin typeface="Raleway SemiBold" panose="020B0703030101060003" pitchFamily="34" charset="0"/>
              </a:rPr>
              <a:t>号文件无牌违规开展支付清算业务。</a:t>
            </a:r>
            <a:endParaRPr lang="zh-CN" altLang="en-US" sz="1200" dirty="0">
              <a:latin typeface="Raleway SemiBold" panose="020B0703030101060003" pitchFamily="34" charset="0"/>
            </a:endParaRPr>
          </a:p>
        </p:txBody>
      </p:sp>
      <p:sp>
        <p:nvSpPr>
          <p:cNvPr id="36" name="TextBox 18"/>
          <p:cNvSpPr txBox="1"/>
          <p:nvPr/>
        </p:nvSpPr>
        <p:spPr>
          <a:xfrm>
            <a:off x="3596145" y="4752445"/>
            <a:ext cx="1800493" cy="369332"/>
          </a:xfrm>
          <a:prstGeom prst="rect">
            <a:avLst/>
          </a:prstGeom>
          <a:noFill/>
        </p:spPr>
        <p:txBody>
          <a:bodyPr wrap="none" rtlCol="0">
            <a:spAutoFit/>
          </a:bodyPr>
          <a:lstStyle/>
          <a:p>
            <a:r>
              <a:rPr lang="en-US" dirty="0" err="1">
                <a:latin typeface="Raleway Medium" panose="020B0603030101060003" pitchFamily="34" charset="0"/>
              </a:rPr>
              <a:t>场景多样难处理</a:t>
            </a:r>
            <a:endParaRPr lang="en-US" dirty="0">
              <a:latin typeface="Raleway Medium" panose="020B0603030101060003" pitchFamily="34" charset="0"/>
            </a:endParaRPr>
          </a:p>
        </p:txBody>
      </p:sp>
      <p:sp>
        <p:nvSpPr>
          <p:cNvPr id="37" name="Subtitle 2"/>
          <p:cNvSpPr txBox="1"/>
          <p:nvPr/>
        </p:nvSpPr>
        <p:spPr>
          <a:xfrm>
            <a:off x="3596005" y="5198745"/>
            <a:ext cx="5687695" cy="11518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rgbClr val="000000"/>
                </a:solidFill>
                <a:latin typeface="微软雅黑" panose="020B0503020204020204" charset="-122"/>
                <a:ea typeface="微软雅黑" panose="020B0503020204020204" charset="-122"/>
              </a:rPr>
              <a:t>支付方式多样化：支付宝、微信、百度京东钱包、快捷等，各种方式手续费高，对接麻烦。</a:t>
            </a:r>
            <a:endParaRPr lang="zh-CN" altLang="en-US" sz="1200" dirty="0"/>
          </a:p>
          <a:p>
            <a:r>
              <a:rPr lang="zh-CN" altLang="en-US" sz="1200" dirty="0">
                <a:solidFill>
                  <a:srgbClr val="000000"/>
                </a:solidFill>
                <a:latin typeface="微软雅黑" panose="020B0503020204020204" charset="-122"/>
                <a:ea typeface="微软雅黑" panose="020B0503020204020204" charset="-122"/>
              </a:rPr>
              <a:t>交易信任：会员交易担心款项挪用，在线交易信任感不易建立，线上交易模式推广受阻 。</a:t>
            </a:r>
            <a:endParaRPr lang="zh-CN" altLang="en-US" sz="1200" dirty="0"/>
          </a:p>
        </p:txBody>
      </p:sp>
      <p:sp>
        <p:nvSpPr>
          <p:cNvPr id="5"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市场背景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05445" y="2015242"/>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altLang="zh-CN" sz="1200" b="1" dirty="0">
                <a:latin typeface="+mn-ea"/>
              </a:rPr>
              <a:t>Step1-</a:t>
            </a:r>
            <a:r>
              <a:rPr lang="zh-CN" altLang="en-US" sz="1200" b="1" dirty="0">
                <a:latin typeface="+mn-ea"/>
              </a:rPr>
              <a:t>客户注册</a:t>
            </a:r>
            <a:endParaRPr lang="en-US" altLang="zh-CN" sz="1200" b="1" dirty="0">
              <a:latin typeface="+mn-ea"/>
            </a:endParaRPr>
          </a:p>
        </p:txBody>
      </p:sp>
      <p:sp>
        <p:nvSpPr>
          <p:cNvPr id="6" name="圆角矩形 5"/>
          <p:cNvSpPr/>
          <p:nvPr/>
        </p:nvSpPr>
        <p:spPr>
          <a:xfrm>
            <a:off x="1005445" y="2516026"/>
            <a:ext cx="156210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lvl="0"/>
            <a:r>
              <a:rPr lang="en-US" altLang="en-US" sz="1200" dirty="0">
                <a:latin typeface="+mn-ea"/>
              </a:rPr>
              <a:t>1.</a:t>
            </a:r>
            <a:r>
              <a:rPr lang="zh-CN" altLang="en-US" sz="1200" dirty="0">
                <a:latin typeface="+mn-ea"/>
              </a:rPr>
              <a:t>基本信息</a:t>
            </a:r>
            <a:endParaRPr lang="zh-CN" altLang="en-US" sz="1200" dirty="0">
              <a:latin typeface="+mn-ea"/>
            </a:endParaRPr>
          </a:p>
          <a:p>
            <a:pPr lvl="0"/>
            <a:r>
              <a:rPr lang="en-US" altLang="en-US" sz="1200" dirty="0">
                <a:latin typeface="+mn-ea"/>
              </a:rPr>
              <a:t>2.</a:t>
            </a:r>
            <a:r>
              <a:rPr lang="zh-CN" altLang="en-US" sz="1200" dirty="0">
                <a:latin typeface="+mn-ea"/>
              </a:rPr>
              <a:t>经营信息</a:t>
            </a:r>
            <a:endParaRPr lang="zh-CN" altLang="en-US" sz="1200" dirty="0">
              <a:latin typeface="+mn-ea"/>
            </a:endParaRPr>
          </a:p>
          <a:p>
            <a:pPr lvl="0"/>
            <a:r>
              <a:rPr lang="en-US" altLang="en-US" sz="1200" dirty="0">
                <a:latin typeface="+mn-ea"/>
              </a:rPr>
              <a:t>3.</a:t>
            </a:r>
            <a:r>
              <a:rPr lang="zh-CN" altLang="en-US" sz="1200" dirty="0">
                <a:latin typeface="+mn-ea"/>
              </a:rPr>
              <a:t>合作信息</a:t>
            </a:r>
            <a:endParaRPr lang="zh-CN" altLang="en-US" sz="1200" dirty="0">
              <a:latin typeface="+mn-ea"/>
            </a:endParaRPr>
          </a:p>
          <a:p>
            <a:pPr lvl="0"/>
            <a:r>
              <a:rPr lang="en-US" altLang="en-US" sz="1200" dirty="0">
                <a:latin typeface="+mn-ea"/>
              </a:rPr>
              <a:t>4.</a:t>
            </a:r>
            <a:r>
              <a:rPr lang="zh-CN" altLang="en-US" sz="1200" dirty="0">
                <a:latin typeface="+mn-ea"/>
              </a:rPr>
              <a:t>结算信息</a:t>
            </a:r>
            <a:endParaRPr lang="zh-CN" altLang="en-US" sz="1200" dirty="0">
              <a:latin typeface="+mn-ea"/>
            </a:endParaRPr>
          </a:p>
        </p:txBody>
      </p:sp>
      <p:sp>
        <p:nvSpPr>
          <p:cNvPr id="7" name="圆角矩形 6"/>
          <p:cNvSpPr/>
          <p:nvPr/>
        </p:nvSpPr>
        <p:spPr>
          <a:xfrm>
            <a:off x="1044016" y="4367497"/>
            <a:ext cx="165354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altLang="zh-CN" sz="1200" b="1" dirty="0">
                <a:latin typeface="+mn-ea"/>
              </a:rPr>
              <a:t>Step2-</a:t>
            </a:r>
            <a:r>
              <a:rPr lang="zh-CN" altLang="en-US" sz="1200" b="1" dirty="0">
                <a:latin typeface="+mn-ea"/>
              </a:rPr>
              <a:t>申请产品开通</a:t>
            </a:r>
            <a:endParaRPr lang="zh-CN" altLang="en-US" sz="1200" b="1" dirty="0">
              <a:latin typeface="+mn-ea"/>
            </a:endParaRPr>
          </a:p>
        </p:txBody>
      </p:sp>
      <p:sp>
        <p:nvSpPr>
          <p:cNvPr id="8" name="圆角矩形 7"/>
          <p:cNvSpPr/>
          <p:nvPr/>
        </p:nvSpPr>
        <p:spPr>
          <a:xfrm>
            <a:off x="899236" y="4867491"/>
            <a:ext cx="19583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lvl="0" indent="-171450">
              <a:buFont typeface="Wingdings" panose="05000000000000000000" pitchFamily="2" charset="2"/>
              <a:buChar char="l"/>
            </a:pPr>
            <a:r>
              <a:rPr lang="zh-CN" altLang="en-US" sz="1200" dirty="0">
                <a:latin typeface="+mn-ea"/>
              </a:rPr>
              <a:t>账户产品：</a:t>
            </a:r>
            <a:r>
              <a:rPr lang="zh-CN" altLang="en-US" sz="1050" dirty="0">
                <a:latin typeface="+mn-ea"/>
              </a:rPr>
              <a:t>行业版产品</a:t>
            </a:r>
            <a:endParaRPr lang="zh-CN" altLang="en-US" sz="1050" dirty="0">
              <a:latin typeface="+mn-ea"/>
            </a:endParaRPr>
          </a:p>
          <a:p>
            <a:pPr marL="171450" lvl="0" indent="-171450">
              <a:buFont typeface="Wingdings" panose="05000000000000000000" pitchFamily="2" charset="2"/>
              <a:buChar char="l"/>
            </a:pPr>
            <a:r>
              <a:rPr lang="zh-CN" altLang="en-US" sz="1200" dirty="0">
                <a:latin typeface="+mn-ea"/>
              </a:rPr>
              <a:t>支付产品：</a:t>
            </a:r>
            <a:r>
              <a:rPr lang="zh-CN" altLang="en-US" sz="1100" dirty="0">
                <a:latin typeface="+mn-ea"/>
              </a:rPr>
              <a:t>微信</a:t>
            </a:r>
            <a:r>
              <a:rPr lang="en-US" altLang="zh-CN" sz="1100" dirty="0">
                <a:latin typeface="+mn-ea"/>
              </a:rPr>
              <a:t>/</a:t>
            </a:r>
            <a:r>
              <a:rPr lang="zh-CN" altLang="en-US" sz="1100" dirty="0">
                <a:latin typeface="+mn-ea"/>
              </a:rPr>
              <a:t>支付宝</a:t>
            </a:r>
            <a:r>
              <a:rPr lang="en-US" altLang="zh-CN" sz="1100" dirty="0">
                <a:latin typeface="+mn-ea"/>
              </a:rPr>
              <a:t>/</a:t>
            </a:r>
            <a:r>
              <a:rPr lang="zh-CN" altLang="en-US" sz="1100" dirty="0">
                <a:latin typeface="+mn-ea"/>
              </a:rPr>
              <a:t>银联</a:t>
            </a:r>
            <a:r>
              <a:rPr lang="en-US" altLang="zh-CN" sz="1100" dirty="0">
                <a:latin typeface="+mn-ea"/>
              </a:rPr>
              <a:t>/POS</a:t>
            </a:r>
            <a:r>
              <a:rPr lang="zh-CN" altLang="en-US" sz="1100" dirty="0">
                <a:latin typeface="+mn-ea"/>
              </a:rPr>
              <a:t>。。。</a:t>
            </a:r>
            <a:endParaRPr lang="zh-CN" altLang="en-US" sz="1100" dirty="0">
              <a:latin typeface="+mn-ea"/>
            </a:endParaRPr>
          </a:p>
          <a:p>
            <a:pPr marL="171450" lvl="0" indent="-171450">
              <a:buFont typeface="Wingdings" panose="05000000000000000000" pitchFamily="2" charset="2"/>
              <a:buChar char="l"/>
            </a:pPr>
            <a:r>
              <a:rPr lang="zh-CN" altLang="en-US" sz="1200" dirty="0">
                <a:latin typeface="+mn-ea"/>
              </a:rPr>
              <a:t>支付非标：</a:t>
            </a:r>
            <a:endParaRPr lang="zh-CN" altLang="en-US" sz="1200" dirty="0">
              <a:latin typeface="+mn-ea"/>
            </a:endParaRPr>
          </a:p>
          <a:p>
            <a:pPr lvl="0"/>
            <a:r>
              <a:rPr lang="zh-CN" altLang="en-US" sz="1000" dirty="0">
                <a:latin typeface="+mn-ea"/>
              </a:rPr>
              <a:t>（</a:t>
            </a:r>
            <a:r>
              <a:rPr lang="en-US" altLang="zh-CN" sz="1000" dirty="0">
                <a:latin typeface="+mn-ea"/>
              </a:rPr>
              <a:t>1</a:t>
            </a:r>
            <a:r>
              <a:rPr lang="zh-CN" altLang="en-US" sz="1000" dirty="0">
                <a:latin typeface="+mn-ea"/>
              </a:rPr>
              <a:t>）</a:t>
            </a:r>
            <a:r>
              <a:rPr lang="zh-CN" altLang="zh-CN" sz="1000" dirty="0">
                <a:latin typeface="+mn-ea"/>
              </a:rPr>
              <a:t>手续费月结</a:t>
            </a:r>
            <a:endParaRPr lang="zh-CN" altLang="en-US" sz="1000" dirty="0">
              <a:latin typeface="+mn-ea"/>
            </a:endParaRPr>
          </a:p>
          <a:p>
            <a:pPr lvl="0"/>
            <a:r>
              <a:rPr lang="zh-CN" altLang="en-US" sz="1000" dirty="0">
                <a:latin typeface="+mn-ea"/>
              </a:rPr>
              <a:t>（</a:t>
            </a:r>
            <a:r>
              <a:rPr lang="en-US" altLang="zh-CN" sz="1000" dirty="0">
                <a:latin typeface="+mn-ea"/>
              </a:rPr>
              <a:t>2</a:t>
            </a:r>
            <a:r>
              <a:rPr lang="zh-CN" altLang="en-US" sz="1000" dirty="0">
                <a:latin typeface="+mn-ea"/>
              </a:rPr>
              <a:t>）</a:t>
            </a:r>
            <a:r>
              <a:rPr lang="zh-CN" altLang="zh-CN" sz="1000" dirty="0">
                <a:latin typeface="+mn-ea"/>
              </a:rPr>
              <a:t>非标费率</a:t>
            </a:r>
            <a:endParaRPr lang="zh-CN" altLang="en-US" sz="1000" dirty="0">
              <a:latin typeface="+mn-ea"/>
            </a:endParaRPr>
          </a:p>
          <a:p>
            <a:pPr lvl="0"/>
            <a:r>
              <a:rPr lang="zh-CN" altLang="en-US" sz="1000" dirty="0">
                <a:latin typeface="+mn-ea"/>
              </a:rPr>
              <a:t>（</a:t>
            </a:r>
            <a:r>
              <a:rPr lang="en-US" altLang="zh-CN" sz="1000" dirty="0">
                <a:latin typeface="+mn-ea"/>
              </a:rPr>
              <a:t>3</a:t>
            </a:r>
            <a:r>
              <a:rPr lang="zh-CN" altLang="en-US" sz="1000" dirty="0">
                <a:latin typeface="+mn-ea"/>
              </a:rPr>
              <a:t>）线上</a:t>
            </a:r>
            <a:r>
              <a:rPr lang="zh-CN" altLang="zh-CN" sz="1000" dirty="0">
                <a:latin typeface="+mn-ea"/>
              </a:rPr>
              <a:t>限额解除</a:t>
            </a:r>
            <a:endParaRPr lang="zh-CN" altLang="en-US" sz="1000" dirty="0">
              <a:latin typeface="+mn-ea"/>
            </a:endParaRPr>
          </a:p>
          <a:p>
            <a:pPr lvl="0"/>
            <a:r>
              <a:rPr lang="zh-CN" altLang="en-US" sz="1000" dirty="0">
                <a:latin typeface="+mn-ea"/>
              </a:rPr>
              <a:t>（</a:t>
            </a:r>
            <a:r>
              <a:rPr lang="en-US" altLang="zh-CN" sz="1000" dirty="0">
                <a:latin typeface="+mn-ea"/>
              </a:rPr>
              <a:t>4</a:t>
            </a:r>
            <a:r>
              <a:rPr lang="zh-CN" altLang="en-US" sz="1000" dirty="0">
                <a:latin typeface="+mn-ea"/>
              </a:rPr>
              <a:t>）非标结算</a:t>
            </a:r>
            <a:endParaRPr lang="zh-CN" altLang="en-US" sz="1000" dirty="0">
              <a:latin typeface="+mn-ea"/>
            </a:endParaRPr>
          </a:p>
        </p:txBody>
      </p:sp>
      <p:sp>
        <p:nvSpPr>
          <p:cNvPr id="9" name="圆角矩形 8"/>
          <p:cNvSpPr/>
          <p:nvPr/>
        </p:nvSpPr>
        <p:spPr>
          <a:xfrm>
            <a:off x="3548583" y="2015242"/>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STEP3-</a:t>
            </a:r>
            <a:r>
              <a:rPr lang="zh-CN" altLang="en-US" sz="1200" b="1" dirty="0">
                <a:latin typeface="+mn-ea"/>
              </a:rPr>
              <a:t>准入审批</a:t>
            </a:r>
            <a:endParaRPr lang="zh-CN" altLang="en-US" sz="1400" b="1" dirty="0">
              <a:latin typeface="+mn-ea"/>
            </a:endParaRPr>
          </a:p>
        </p:txBody>
      </p:sp>
      <p:sp>
        <p:nvSpPr>
          <p:cNvPr id="10" name="圆角矩形 9"/>
          <p:cNvSpPr/>
          <p:nvPr/>
        </p:nvSpPr>
        <p:spPr>
          <a:xfrm>
            <a:off x="3393125" y="2515236"/>
            <a:ext cx="18821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lvl="0" indent="-171450">
              <a:buFont typeface="Wingdings" panose="05000000000000000000" pitchFamily="2" charset="2"/>
              <a:buChar char="l"/>
            </a:pPr>
            <a:r>
              <a:rPr lang="zh-CN" altLang="en-US" sz="1200" dirty="0">
                <a:latin typeface="+mn-ea"/>
              </a:rPr>
              <a:t>账户产品审批</a:t>
            </a:r>
            <a:endParaRPr lang="zh-CN" altLang="en-US" sz="1200" dirty="0">
              <a:latin typeface="+mn-ea"/>
            </a:endParaRPr>
          </a:p>
          <a:p>
            <a:pPr marL="171450" lvl="0" indent="-171450">
              <a:buFont typeface="Wingdings" panose="05000000000000000000" pitchFamily="2" charset="2"/>
              <a:buChar char="l"/>
            </a:pPr>
            <a:r>
              <a:rPr lang="zh-CN" altLang="en-US" sz="1200" dirty="0">
                <a:latin typeface="+mn-ea"/>
              </a:rPr>
              <a:t>支付非标审批</a:t>
            </a:r>
            <a:endParaRPr lang="zh-CN" altLang="en-US" sz="1200" dirty="0">
              <a:latin typeface="+mn-ea"/>
            </a:endParaRPr>
          </a:p>
          <a:p>
            <a:pPr marL="171450" lvl="0" indent="-171450">
              <a:buFont typeface="Wingdings" panose="05000000000000000000" pitchFamily="2" charset="2"/>
              <a:buChar char="l"/>
            </a:pPr>
            <a:r>
              <a:rPr lang="zh-CN" altLang="en-US" sz="1200" dirty="0">
                <a:latin typeface="+mn-ea"/>
              </a:rPr>
              <a:t>业务非标审批</a:t>
            </a:r>
            <a:endParaRPr lang="zh-CN" altLang="en-US" sz="1200" dirty="0">
              <a:latin typeface="+mn-ea"/>
            </a:endParaRPr>
          </a:p>
          <a:p>
            <a:pPr marL="57150" lvl="0" indent="0" defTabSz="488950">
              <a:lnSpc>
                <a:spcPct val="90000"/>
              </a:lnSpc>
              <a:spcBef>
                <a:spcPct val="0"/>
              </a:spcBef>
              <a:spcAft>
                <a:spcPct val="15000"/>
              </a:spcAft>
              <a:buNone/>
            </a:pPr>
            <a:r>
              <a:rPr lang="en-US" altLang="en-US" sz="1000" dirty="0">
                <a:latin typeface="+mn-ea"/>
              </a:rPr>
              <a:t>(1)</a:t>
            </a:r>
            <a:r>
              <a:rPr lang="zh-CN" altLang="en-US" sz="1000" dirty="0">
                <a:latin typeface="+mn-ea"/>
              </a:rPr>
              <a:t>资金归集</a:t>
            </a:r>
            <a:endParaRPr lang="zh-CN" altLang="en-US" sz="1100" dirty="0">
              <a:latin typeface="+mn-ea"/>
            </a:endParaRPr>
          </a:p>
          <a:p>
            <a:pPr marL="57150" lvl="0" indent="0" defTabSz="488950">
              <a:lnSpc>
                <a:spcPct val="90000"/>
              </a:lnSpc>
              <a:spcBef>
                <a:spcPct val="0"/>
              </a:spcBef>
              <a:spcAft>
                <a:spcPct val="15000"/>
              </a:spcAft>
              <a:buNone/>
            </a:pPr>
            <a:r>
              <a:rPr lang="en-US" altLang="en-US" sz="1000" dirty="0">
                <a:latin typeface="+mn-ea"/>
              </a:rPr>
              <a:t>(2)</a:t>
            </a:r>
            <a:r>
              <a:rPr lang="zh-CN" altLang="en-US" sz="1000" dirty="0">
                <a:latin typeface="+mn-ea"/>
              </a:rPr>
              <a:t>同主体报白名单</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(3)</a:t>
            </a:r>
            <a:r>
              <a:rPr lang="zh-CN" altLang="en-US" sz="1000" dirty="0">
                <a:latin typeface="+mn-ea"/>
              </a:rPr>
              <a:t>微信支付参数共享</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(4)</a:t>
            </a:r>
            <a:r>
              <a:rPr lang="zh-CN" altLang="en-US" sz="1000" dirty="0">
                <a:latin typeface="+mn-ea"/>
              </a:rPr>
              <a:t>开通小程序收银台</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(5)</a:t>
            </a:r>
            <a:r>
              <a:rPr lang="zh-CN" altLang="en-US" sz="1000" dirty="0">
                <a:latin typeface="+mn-ea"/>
              </a:rPr>
              <a:t>账户产品非标价格</a:t>
            </a:r>
            <a:endParaRPr lang="zh-CN" altLang="en-US" sz="1000" dirty="0">
              <a:latin typeface="+mn-ea"/>
            </a:endParaRPr>
          </a:p>
        </p:txBody>
      </p:sp>
      <p:sp>
        <p:nvSpPr>
          <p:cNvPr id="11" name="圆角矩形 10"/>
          <p:cNvSpPr/>
          <p:nvPr/>
        </p:nvSpPr>
        <p:spPr>
          <a:xfrm>
            <a:off x="3459425" y="4388291"/>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STEP4-</a:t>
            </a:r>
            <a:r>
              <a:rPr lang="zh-CN" altLang="en-US" sz="1200" b="1" dirty="0">
                <a:latin typeface="+mn-ea"/>
              </a:rPr>
              <a:t>上线审批</a:t>
            </a:r>
            <a:endParaRPr lang="zh-CN" altLang="en-US" sz="1400" b="1" dirty="0">
              <a:latin typeface="+mn-ea"/>
            </a:endParaRPr>
          </a:p>
        </p:txBody>
      </p:sp>
      <p:sp>
        <p:nvSpPr>
          <p:cNvPr id="12" name="圆角矩形 11"/>
          <p:cNvSpPr/>
          <p:nvPr/>
        </p:nvSpPr>
        <p:spPr>
          <a:xfrm>
            <a:off x="3363811" y="4888285"/>
            <a:ext cx="18821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账户产品上线材料：</a:t>
            </a:r>
            <a:r>
              <a:rPr lang="zh-CN" altLang="en-US" sz="1000" dirty="0">
                <a:latin typeface="+mn-ea"/>
              </a:rPr>
              <a:t>测试报告</a:t>
            </a:r>
            <a:r>
              <a:rPr lang="en-US" altLang="zh-CN" sz="1000" dirty="0">
                <a:latin typeface="+mn-ea"/>
              </a:rPr>
              <a:t>/</a:t>
            </a:r>
            <a:r>
              <a:rPr lang="zh-CN" altLang="en-US" sz="1000" dirty="0">
                <a:latin typeface="+mn-ea"/>
              </a:rPr>
              <a:t>商户上线申请表</a:t>
            </a:r>
            <a:r>
              <a:rPr lang="en-US" altLang="zh-CN" sz="1000" dirty="0">
                <a:latin typeface="+mn-ea"/>
              </a:rPr>
              <a:t>/</a:t>
            </a:r>
            <a:r>
              <a:rPr lang="zh-CN" altLang="en-US" sz="1000" dirty="0">
                <a:latin typeface="+mn-ea"/>
              </a:rPr>
              <a:t>支付产品参数（含原生渠道）等</a:t>
            </a:r>
            <a:endParaRPr lang="zh-CN" altLang="en-US" sz="10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400" b="1" dirty="0">
                <a:solidFill>
                  <a:srgbClr val="0000CC"/>
                </a:solidFill>
                <a:latin typeface="+mn-ea"/>
              </a:rPr>
              <a:t>账户产品协议：</a:t>
            </a:r>
            <a:r>
              <a:rPr lang="zh-CN" altLang="en-US" sz="1000" dirty="0">
                <a:solidFill>
                  <a:srgbClr val="0000CC"/>
                </a:solidFill>
                <a:latin typeface="+mn-ea"/>
              </a:rPr>
              <a:t>云商通协议</a:t>
            </a:r>
            <a:r>
              <a:rPr lang="en-US" altLang="zh-CN" sz="1000" dirty="0">
                <a:solidFill>
                  <a:srgbClr val="0000CC"/>
                </a:solidFill>
                <a:latin typeface="+mn-ea"/>
              </a:rPr>
              <a:t>/</a:t>
            </a:r>
            <a:r>
              <a:rPr lang="zh-CN" altLang="en-US" sz="1000" dirty="0">
                <a:solidFill>
                  <a:srgbClr val="0000CC"/>
                </a:solidFill>
                <a:latin typeface="+mn-ea"/>
              </a:rPr>
              <a:t>行业版协议</a:t>
            </a:r>
            <a:r>
              <a:rPr lang="en-US" altLang="zh-CN" sz="1000" dirty="0">
                <a:solidFill>
                  <a:srgbClr val="0000CC"/>
                </a:solidFill>
                <a:latin typeface="+mn-ea"/>
              </a:rPr>
              <a:t>/</a:t>
            </a:r>
            <a:r>
              <a:rPr lang="zh-CN" altLang="en-US" sz="1000" dirty="0">
                <a:solidFill>
                  <a:srgbClr val="0000CC"/>
                </a:solidFill>
                <a:latin typeface="+mn-ea"/>
              </a:rPr>
              <a:t>收费情况</a:t>
            </a:r>
            <a:endParaRPr lang="zh-CN" altLang="en-US" sz="1000" dirty="0">
              <a:solidFill>
                <a:srgbClr val="0000CC"/>
              </a:solidFill>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上线审批意见：</a:t>
            </a:r>
            <a:r>
              <a:rPr lang="zh-CN" altLang="en-US" sz="1000" dirty="0">
                <a:latin typeface="+mn-ea"/>
              </a:rPr>
              <a:t>订单限额</a:t>
            </a:r>
            <a:r>
              <a:rPr lang="en-US" altLang="zh-CN" sz="1000" dirty="0">
                <a:latin typeface="+mn-ea"/>
              </a:rPr>
              <a:t>/</a:t>
            </a:r>
            <a:r>
              <a:rPr lang="zh-CN" altLang="en-US" sz="1000" dirty="0">
                <a:latin typeface="+mn-ea"/>
              </a:rPr>
              <a:t>风险评级</a:t>
            </a:r>
            <a:r>
              <a:rPr lang="en-US" altLang="zh-CN" sz="1000" dirty="0">
                <a:latin typeface="+mn-ea"/>
              </a:rPr>
              <a:t>/</a:t>
            </a:r>
            <a:r>
              <a:rPr lang="zh-CN" altLang="en-US" sz="1000" dirty="0">
                <a:latin typeface="+mn-ea"/>
              </a:rPr>
              <a:t>风险类型</a:t>
            </a:r>
            <a:endParaRPr lang="zh-CN" altLang="en-US" sz="1000" dirty="0">
              <a:latin typeface="+mn-ea"/>
            </a:endParaRPr>
          </a:p>
        </p:txBody>
      </p:sp>
      <p:sp>
        <p:nvSpPr>
          <p:cNvPr id="13" name="圆角矩形 12"/>
          <p:cNvSpPr/>
          <p:nvPr/>
        </p:nvSpPr>
        <p:spPr>
          <a:xfrm>
            <a:off x="5974648" y="2002703"/>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STEP5-</a:t>
            </a:r>
            <a:r>
              <a:rPr lang="zh-CN" altLang="en-US" sz="1200" b="1" dirty="0">
                <a:latin typeface="+mn-ea"/>
              </a:rPr>
              <a:t>业务配置</a:t>
            </a:r>
            <a:endParaRPr lang="zh-CN" altLang="en-US" sz="1400" b="1" dirty="0">
              <a:latin typeface="+mn-ea"/>
            </a:endParaRPr>
          </a:p>
        </p:txBody>
      </p:sp>
      <p:sp>
        <p:nvSpPr>
          <p:cNvPr id="14" name="圆角矩形 13"/>
          <p:cNvSpPr/>
          <p:nvPr/>
        </p:nvSpPr>
        <p:spPr>
          <a:xfrm>
            <a:off x="5884239" y="2502697"/>
            <a:ext cx="1630207"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按审批通过项系统自动执行配置</a:t>
            </a:r>
            <a:endParaRPr lang="en-US" altLang="zh-CN" sz="1200" dirty="0">
              <a:latin typeface="+mn-ea"/>
            </a:endParaRPr>
          </a:p>
          <a:p>
            <a:pPr marL="171450" indent="-171450">
              <a:lnSpc>
                <a:spcPct val="90000"/>
              </a:lnSpc>
              <a:spcBef>
                <a:spcPct val="0"/>
              </a:spcBef>
              <a:spcAft>
                <a:spcPct val="15000"/>
              </a:spcAft>
              <a:buFont typeface="Wingdings" panose="05000000000000000000" pitchFamily="2" charset="2"/>
              <a:buChar char="l"/>
            </a:pPr>
            <a:endParaRPr lang="zh-CN" altLang="en-US" sz="12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查询返回配置结果，并提供业务支撑系统展示。</a:t>
            </a:r>
            <a:endParaRPr lang="zh-CN" altLang="en-US" sz="1200" dirty="0">
              <a:latin typeface="+mn-ea"/>
            </a:endParaRPr>
          </a:p>
        </p:txBody>
      </p:sp>
      <p:sp>
        <p:nvSpPr>
          <p:cNvPr id="15" name="文本占位符 6"/>
          <p:cNvSpPr txBox="1"/>
          <p:nvPr/>
        </p:nvSpPr>
        <p:spPr>
          <a:xfrm>
            <a:off x="899236" y="1422282"/>
            <a:ext cx="2252718"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rPr>
              <a:t>分公司录入</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rPr>
              <a:t>分公司审批</a:t>
            </a:r>
            <a:endParaRPr lang="en-US" altLang="en-US" sz="1200" b="1" dirty="0">
              <a:solidFill>
                <a:srgbClr val="0962AD"/>
              </a:solidFill>
              <a:latin typeface="+mn-ea"/>
            </a:endParaRPr>
          </a:p>
        </p:txBody>
      </p:sp>
      <p:sp>
        <p:nvSpPr>
          <p:cNvPr id="16" name="文本占位符 6"/>
          <p:cNvSpPr txBox="1"/>
          <p:nvPr/>
        </p:nvSpPr>
        <p:spPr>
          <a:xfrm>
            <a:off x="3456039" y="1394305"/>
            <a:ext cx="2252718"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rPr>
              <a:t>分公司</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sym typeface="Wingdings" panose="05000000000000000000" pitchFamily="2" charset="2"/>
              </a:rPr>
              <a:t>事业部</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sym typeface="Wingdings" panose="05000000000000000000" pitchFamily="2" charset="2"/>
              </a:rPr>
              <a:t>运营中心</a:t>
            </a:r>
            <a:endParaRPr lang="en-US" altLang="zh-CN" sz="1200" b="1" dirty="0">
              <a:solidFill>
                <a:srgbClr val="0962AD"/>
              </a:solidFill>
              <a:latin typeface="+mn-ea"/>
            </a:endParaRPr>
          </a:p>
        </p:txBody>
      </p:sp>
      <p:sp>
        <p:nvSpPr>
          <p:cNvPr id="17" name="文本占位符 6"/>
          <p:cNvSpPr txBox="1"/>
          <p:nvPr/>
        </p:nvSpPr>
        <p:spPr>
          <a:xfrm>
            <a:off x="6198142" y="1419394"/>
            <a:ext cx="1126359"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sym typeface="Wingdings" panose="05000000000000000000" pitchFamily="2" charset="2"/>
              </a:rPr>
              <a:t>运营中心</a:t>
            </a:r>
            <a:endParaRPr lang="en-US" altLang="zh-CN" sz="1200" b="1" dirty="0">
              <a:solidFill>
                <a:srgbClr val="0962AD"/>
              </a:solidFill>
              <a:latin typeface="+mn-ea"/>
            </a:endParaRPr>
          </a:p>
        </p:txBody>
      </p:sp>
      <p:sp>
        <p:nvSpPr>
          <p:cNvPr id="18" name="圆角矩形 17"/>
          <p:cNvSpPr/>
          <p:nvPr/>
        </p:nvSpPr>
        <p:spPr>
          <a:xfrm>
            <a:off x="651468" y="1854385"/>
            <a:ext cx="2388500"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9" name="圆角矩形 18"/>
          <p:cNvSpPr/>
          <p:nvPr/>
        </p:nvSpPr>
        <p:spPr>
          <a:xfrm>
            <a:off x="3211553" y="1854385"/>
            <a:ext cx="2260454"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0" name="圆角矩形 19"/>
          <p:cNvSpPr/>
          <p:nvPr/>
        </p:nvSpPr>
        <p:spPr>
          <a:xfrm>
            <a:off x="5597416" y="1848610"/>
            <a:ext cx="2223134"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1" name="圆角矩形 20"/>
          <p:cNvSpPr/>
          <p:nvPr/>
        </p:nvSpPr>
        <p:spPr>
          <a:xfrm>
            <a:off x="1005445" y="1106617"/>
            <a:ext cx="1692111" cy="312777"/>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统一运营</a:t>
            </a:r>
            <a:endParaRPr lang="zh-CN" altLang="en-US" b="1" dirty="0">
              <a:solidFill>
                <a:schemeClr val="bg1"/>
              </a:solidFill>
            </a:endParaRPr>
          </a:p>
        </p:txBody>
      </p:sp>
      <p:sp>
        <p:nvSpPr>
          <p:cNvPr id="22" name="圆角矩形 21"/>
          <p:cNvSpPr/>
          <p:nvPr/>
        </p:nvSpPr>
        <p:spPr>
          <a:xfrm>
            <a:off x="3411342" y="1106617"/>
            <a:ext cx="1692111" cy="312777"/>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业务支撑</a:t>
            </a:r>
            <a:endParaRPr lang="zh-CN" altLang="en-US" b="1" dirty="0">
              <a:solidFill>
                <a:schemeClr val="bg1"/>
              </a:solidFill>
            </a:endParaRPr>
          </a:p>
        </p:txBody>
      </p:sp>
      <p:sp>
        <p:nvSpPr>
          <p:cNvPr id="23" name="圆角矩形 22"/>
          <p:cNvSpPr/>
          <p:nvPr/>
        </p:nvSpPr>
        <p:spPr>
          <a:xfrm>
            <a:off x="5835861" y="1106617"/>
            <a:ext cx="1692111" cy="312777"/>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统一运营</a:t>
            </a:r>
            <a:endParaRPr lang="zh-CN" altLang="en-US" b="1" dirty="0">
              <a:solidFill>
                <a:schemeClr val="bg1"/>
              </a:solidFill>
            </a:endParaRPr>
          </a:p>
        </p:txBody>
      </p:sp>
      <p:sp>
        <p:nvSpPr>
          <p:cNvPr id="24" name="右箭头 23"/>
          <p:cNvSpPr/>
          <p:nvPr/>
        </p:nvSpPr>
        <p:spPr>
          <a:xfrm>
            <a:off x="2788077" y="1179121"/>
            <a:ext cx="521594" cy="156388"/>
          </a:xfrm>
          <a:prstGeom prst="rightArrow">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bg1"/>
              </a:solidFill>
            </a:endParaRPr>
          </a:p>
        </p:txBody>
      </p:sp>
      <p:sp>
        <p:nvSpPr>
          <p:cNvPr id="25" name="右箭头 24"/>
          <p:cNvSpPr/>
          <p:nvPr/>
        </p:nvSpPr>
        <p:spPr>
          <a:xfrm>
            <a:off x="5205122" y="1175395"/>
            <a:ext cx="521594" cy="156388"/>
          </a:xfrm>
          <a:prstGeom prst="rightArrow">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bg1"/>
              </a:solidFill>
            </a:endParaRPr>
          </a:p>
        </p:txBody>
      </p:sp>
      <p:sp>
        <p:nvSpPr>
          <p:cNvPr id="28" name="矩形: 圆角 133"/>
          <p:cNvSpPr/>
          <p:nvPr/>
        </p:nvSpPr>
        <p:spPr>
          <a:xfrm>
            <a:off x="8567818" y="5391815"/>
            <a:ext cx="2724946"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90000"/>
                    <a:lumOff val="10000"/>
                  </a:schemeClr>
                </a:solidFill>
              </a:rPr>
              <a:t>操作手册详见：</a:t>
            </a:r>
            <a:endParaRPr lang="zh-CN" altLang="en-US" sz="1200" dirty="0">
              <a:solidFill>
                <a:schemeClr val="tx1">
                  <a:lumMod val="90000"/>
                  <a:lumOff val="10000"/>
                </a:schemeClr>
              </a:solidFill>
            </a:endParaRPr>
          </a:p>
          <a:p>
            <a:pPr>
              <a:lnSpc>
                <a:spcPct val="150000"/>
              </a:lnSpc>
            </a:pPr>
            <a:r>
              <a:rPr lang="en-GB" altLang="zh-CN" sz="1200" dirty="0">
                <a:solidFill>
                  <a:schemeClr val="tx1">
                    <a:lumMod val="90000"/>
                    <a:lumOff val="10000"/>
                  </a:schemeClr>
                </a:solidFill>
              </a:rPr>
              <a:t>https://</a:t>
            </a:r>
            <a:r>
              <a:rPr lang="en-GB" altLang="zh-CN" sz="1200" dirty="0" err="1">
                <a:solidFill>
                  <a:schemeClr val="tx1">
                    <a:lumMod val="90000"/>
                    <a:lumOff val="10000"/>
                  </a:schemeClr>
                </a:solidFill>
              </a:rPr>
              <a:t>kdocs.cn</a:t>
            </a:r>
            <a:r>
              <a:rPr lang="en-GB" altLang="zh-CN" sz="1200" dirty="0">
                <a:solidFill>
                  <a:schemeClr val="tx1">
                    <a:lumMod val="90000"/>
                    <a:lumOff val="10000"/>
                  </a:schemeClr>
                </a:solidFill>
              </a:rPr>
              <a:t>/l/cn3ko5cpvcfL</a:t>
            </a:r>
            <a:endParaRPr lang="en-GB" altLang="zh-CN" sz="1200" dirty="0">
              <a:solidFill>
                <a:schemeClr val="tx1">
                  <a:lumMod val="90000"/>
                  <a:lumOff val="10000"/>
                </a:schemeClr>
              </a:solidFill>
            </a:endParaRPr>
          </a:p>
        </p:txBody>
      </p:sp>
      <p:sp>
        <p:nvSpPr>
          <p:cNvPr id="31" name="Freeform 6"/>
          <p:cNvSpPr/>
          <p:nvPr/>
        </p:nvSpPr>
        <p:spPr bwMode="auto">
          <a:xfrm>
            <a:off x="8241707" y="1029442"/>
            <a:ext cx="3979849" cy="2869055"/>
          </a:xfrm>
          <a:custGeom>
            <a:avLst/>
            <a:gdLst>
              <a:gd name="T0" fmla="*/ 1271 w 1339"/>
              <a:gd name="T1" fmla="*/ 0 h 964"/>
              <a:gd name="T2" fmla="*/ 68 w 1339"/>
              <a:gd name="T3" fmla="*/ 0 h 964"/>
              <a:gd name="T4" fmla="*/ 0 w 1339"/>
              <a:gd name="T5" fmla="*/ 294 h 964"/>
              <a:gd name="T6" fmla="*/ 670 w 1339"/>
              <a:gd name="T7" fmla="*/ 964 h 964"/>
              <a:gd name="T8" fmla="*/ 1339 w 1339"/>
              <a:gd name="T9" fmla="*/ 294 h 964"/>
              <a:gd name="T10" fmla="*/ 1271 w 1339"/>
              <a:gd name="T11" fmla="*/ 0 h 964"/>
            </a:gdLst>
            <a:ahLst/>
            <a:cxnLst>
              <a:cxn ang="0">
                <a:pos x="T0" y="T1"/>
              </a:cxn>
              <a:cxn ang="0">
                <a:pos x="T2" y="T3"/>
              </a:cxn>
              <a:cxn ang="0">
                <a:pos x="T4" y="T5"/>
              </a:cxn>
              <a:cxn ang="0">
                <a:pos x="T6" y="T7"/>
              </a:cxn>
              <a:cxn ang="0">
                <a:pos x="T8" y="T9"/>
              </a:cxn>
              <a:cxn ang="0">
                <a:pos x="T10" y="T11"/>
              </a:cxn>
            </a:cxnLst>
            <a:rect l="0" t="0" r="r" b="b"/>
            <a:pathLst>
              <a:path w="1339" h="964">
                <a:moveTo>
                  <a:pt x="1271" y="0"/>
                </a:moveTo>
                <a:cubicBezTo>
                  <a:pt x="68" y="0"/>
                  <a:pt x="68" y="0"/>
                  <a:pt x="68" y="0"/>
                </a:cubicBezTo>
                <a:cubicBezTo>
                  <a:pt x="24" y="89"/>
                  <a:pt x="0" y="189"/>
                  <a:pt x="0" y="294"/>
                </a:cubicBezTo>
                <a:cubicBezTo>
                  <a:pt x="0" y="664"/>
                  <a:pt x="300" y="964"/>
                  <a:pt x="670" y="964"/>
                </a:cubicBezTo>
                <a:cubicBezTo>
                  <a:pt x="1039" y="964"/>
                  <a:pt x="1339" y="664"/>
                  <a:pt x="1339" y="294"/>
                </a:cubicBezTo>
                <a:cubicBezTo>
                  <a:pt x="1339" y="189"/>
                  <a:pt x="1315" y="89"/>
                  <a:pt x="1271" y="0"/>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pic>
        <p:nvPicPr>
          <p:cNvPr id="32" name="Picture Placeholder 45"/>
          <p:cNvPicPr>
            <a:picLocks noChangeAspect="1"/>
          </p:cNvPicPr>
          <p:nvPr/>
        </p:nvPicPr>
        <p:blipFill>
          <a:blip r:embed="rId1" cstate="print">
            <a:extLst>
              <a:ext uri="{28A0092B-C50C-407E-A947-70E740481C1C}">
                <a14:useLocalDpi xmlns:a14="http://schemas.microsoft.com/office/drawing/2010/main" val="0"/>
              </a:ext>
            </a:extLst>
          </a:blip>
          <a:srcRect l="30" r="30"/>
          <a:stretch>
            <a:fillRect/>
          </a:stretch>
        </p:blipFill>
        <p:spPr>
          <a:xfrm>
            <a:off x="8242092" y="1029442"/>
            <a:ext cx="3979465" cy="2868613"/>
          </a:xfrm>
          <a:custGeom>
            <a:avLst/>
            <a:gdLst>
              <a:gd name="connsiteX0" fmla="*/ 201730 w 3979465"/>
              <a:gd name="connsiteY0" fmla="*/ 0 h 2868613"/>
              <a:gd name="connsiteX1" fmla="*/ 202603 w 3979465"/>
              <a:gd name="connsiteY1" fmla="*/ 0 h 2868613"/>
              <a:gd name="connsiteX2" fmla="*/ 208713 w 3979465"/>
              <a:gd name="connsiteY2" fmla="*/ 0 h 2868613"/>
              <a:gd name="connsiteX3" fmla="*/ 225300 w 3979465"/>
              <a:gd name="connsiteY3" fmla="*/ 0 h 2868613"/>
              <a:gd name="connsiteX4" fmla="*/ 257599 w 3979465"/>
              <a:gd name="connsiteY4" fmla="*/ 0 h 2868613"/>
              <a:gd name="connsiteX5" fmla="*/ 310849 w 3979465"/>
              <a:gd name="connsiteY5" fmla="*/ 0 h 2868613"/>
              <a:gd name="connsiteX6" fmla="*/ 390288 w 3979465"/>
              <a:gd name="connsiteY6" fmla="*/ 0 h 2868613"/>
              <a:gd name="connsiteX7" fmla="*/ 501153 w 3979465"/>
              <a:gd name="connsiteY7" fmla="*/ 0 h 2868613"/>
              <a:gd name="connsiteX8" fmla="*/ 570008 w 3979465"/>
              <a:gd name="connsiteY8" fmla="*/ 0 h 2868613"/>
              <a:gd name="connsiteX9" fmla="*/ 648683 w 3979465"/>
              <a:gd name="connsiteY9" fmla="*/ 0 h 2868613"/>
              <a:gd name="connsiteX10" fmla="*/ 737833 w 3979465"/>
              <a:gd name="connsiteY10" fmla="*/ 0 h 2868613"/>
              <a:gd name="connsiteX11" fmla="*/ 838114 w 3979465"/>
              <a:gd name="connsiteY11" fmla="*/ 0 h 2868613"/>
              <a:gd name="connsiteX12" fmla="*/ 950179 w 3979465"/>
              <a:gd name="connsiteY12" fmla="*/ 0 h 2868613"/>
              <a:gd name="connsiteX13" fmla="*/ 1074685 w 3979465"/>
              <a:gd name="connsiteY13" fmla="*/ 0 h 2868613"/>
              <a:gd name="connsiteX14" fmla="*/ 1212284 w 3979465"/>
              <a:gd name="connsiteY14" fmla="*/ 0 h 2868613"/>
              <a:gd name="connsiteX15" fmla="*/ 1363633 w 3979465"/>
              <a:gd name="connsiteY15" fmla="*/ 0 h 2868613"/>
              <a:gd name="connsiteX16" fmla="*/ 1529385 w 3979465"/>
              <a:gd name="connsiteY16" fmla="*/ 0 h 2868613"/>
              <a:gd name="connsiteX17" fmla="*/ 1710195 w 3979465"/>
              <a:gd name="connsiteY17" fmla="*/ 0 h 2868613"/>
              <a:gd name="connsiteX18" fmla="*/ 1906719 w 3979465"/>
              <a:gd name="connsiteY18" fmla="*/ 0 h 2868613"/>
              <a:gd name="connsiteX19" fmla="*/ 2119611 w 3979465"/>
              <a:gd name="connsiteY19" fmla="*/ 0 h 2868613"/>
              <a:gd name="connsiteX20" fmla="*/ 2349525 w 3979465"/>
              <a:gd name="connsiteY20" fmla="*/ 0 h 2868613"/>
              <a:gd name="connsiteX21" fmla="*/ 2597117 w 3979465"/>
              <a:gd name="connsiteY21" fmla="*/ 0 h 2868613"/>
              <a:gd name="connsiteX22" fmla="*/ 2863041 w 3979465"/>
              <a:gd name="connsiteY22" fmla="*/ 0 h 2868613"/>
              <a:gd name="connsiteX23" fmla="*/ 3147952 w 3979465"/>
              <a:gd name="connsiteY23" fmla="*/ 0 h 2868613"/>
              <a:gd name="connsiteX24" fmla="*/ 3452504 w 3979465"/>
              <a:gd name="connsiteY24" fmla="*/ 0 h 2868613"/>
              <a:gd name="connsiteX25" fmla="*/ 3777352 w 3979465"/>
              <a:gd name="connsiteY25" fmla="*/ 0 h 2868613"/>
              <a:gd name="connsiteX26" fmla="*/ 3979465 w 3979465"/>
              <a:gd name="connsiteY26" fmla="*/ 875002 h 2868613"/>
              <a:gd name="connsiteX27" fmla="*/ 2194099 w 3979465"/>
              <a:gd name="connsiteY27" fmla="*/ 2858759 h 2868613"/>
              <a:gd name="connsiteX28" fmla="*/ 1999745 w 3979465"/>
              <a:gd name="connsiteY28" fmla="*/ 2868613 h 2868613"/>
              <a:gd name="connsiteX29" fmla="*/ 1982287 w 3979465"/>
              <a:gd name="connsiteY29" fmla="*/ 2868613 h 2868613"/>
              <a:gd name="connsiteX30" fmla="*/ 1787432 w 3979465"/>
              <a:gd name="connsiteY30" fmla="*/ 2858759 h 2868613"/>
              <a:gd name="connsiteX31" fmla="*/ 9899 w 3979465"/>
              <a:gd name="connsiteY31" fmla="*/ 1078868 h 2868613"/>
              <a:gd name="connsiteX32" fmla="*/ 0 w 3979465"/>
              <a:gd name="connsiteY32" fmla="*/ 882615 h 2868613"/>
              <a:gd name="connsiteX33" fmla="*/ 0 w 3979465"/>
              <a:gd name="connsiteY33" fmla="*/ 868268 h 2868613"/>
              <a:gd name="connsiteX34" fmla="*/ 12806 w 3979465"/>
              <a:gd name="connsiteY34" fmla="*/ 643696 h 2868613"/>
              <a:gd name="connsiteX35" fmla="*/ 201730 w 3979465"/>
              <a:gd name="connsiteY35" fmla="*/ 0 h 286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79465" h="2868613">
                <a:moveTo>
                  <a:pt x="201730" y="0"/>
                </a:moveTo>
                <a:lnTo>
                  <a:pt x="202603" y="0"/>
                </a:lnTo>
                <a:lnTo>
                  <a:pt x="208713" y="0"/>
                </a:lnTo>
                <a:lnTo>
                  <a:pt x="225300" y="0"/>
                </a:lnTo>
                <a:lnTo>
                  <a:pt x="257599" y="0"/>
                </a:lnTo>
                <a:lnTo>
                  <a:pt x="310849" y="0"/>
                </a:lnTo>
                <a:lnTo>
                  <a:pt x="390288" y="0"/>
                </a:lnTo>
                <a:lnTo>
                  <a:pt x="501153" y="0"/>
                </a:lnTo>
                <a:lnTo>
                  <a:pt x="570008" y="0"/>
                </a:lnTo>
                <a:lnTo>
                  <a:pt x="648683" y="0"/>
                </a:lnTo>
                <a:lnTo>
                  <a:pt x="737833" y="0"/>
                </a:lnTo>
                <a:lnTo>
                  <a:pt x="838114" y="0"/>
                </a:lnTo>
                <a:lnTo>
                  <a:pt x="950179" y="0"/>
                </a:lnTo>
                <a:lnTo>
                  <a:pt x="1074685" y="0"/>
                </a:lnTo>
                <a:lnTo>
                  <a:pt x="1212284" y="0"/>
                </a:lnTo>
                <a:lnTo>
                  <a:pt x="1363633" y="0"/>
                </a:lnTo>
                <a:lnTo>
                  <a:pt x="1529385" y="0"/>
                </a:lnTo>
                <a:lnTo>
                  <a:pt x="1710195" y="0"/>
                </a:lnTo>
                <a:lnTo>
                  <a:pt x="1906719" y="0"/>
                </a:lnTo>
                <a:lnTo>
                  <a:pt x="2119611" y="0"/>
                </a:lnTo>
                <a:lnTo>
                  <a:pt x="2349525" y="0"/>
                </a:lnTo>
                <a:lnTo>
                  <a:pt x="2597117" y="0"/>
                </a:lnTo>
                <a:lnTo>
                  <a:pt x="2863041" y="0"/>
                </a:lnTo>
                <a:lnTo>
                  <a:pt x="3147952" y="0"/>
                </a:lnTo>
                <a:lnTo>
                  <a:pt x="3452504" y="0"/>
                </a:lnTo>
                <a:lnTo>
                  <a:pt x="3777352" y="0"/>
                </a:lnTo>
                <a:cubicBezTo>
                  <a:pt x="3908131" y="264882"/>
                  <a:pt x="3979465" y="562502"/>
                  <a:pt x="3979465" y="875002"/>
                </a:cubicBezTo>
                <a:cubicBezTo>
                  <a:pt x="3979465" y="1907371"/>
                  <a:pt x="3195765" y="2756634"/>
                  <a:pt x="2194099" y="2858759"/>
                </a:cubicBezTo>
                <a:lnTo>
                  <a:pt x="1999745" y="2868613"/>
                </a:lnTo>
                <a:lnTo>
                  <a:pt x="1982287" y="2868613"/>
                </a:lnTo>
                <a:lnTo>
                  <a:pt x="1787432" y="2858759"/>
                </a:lnTo>
                <a:cubicBezTo>
                  <a:pt x="850257" y="2763442"/>
                  <a:pt x="105089" y="2017285"/>
                  <a:pt x="9899" y="1078868"/>
                </a:cubicBezTo>
                <a:lnTo>
                  <a:pt x="0" y="882615"/>
                </a:lnTo>
                <a:lnTo>
                  <a:pt x="0" y="868268"/>
                </a:lnTo>
                <a:lnTo>
                  <a:pt x="12806" y="643696"/>
                </a:lnTo>
                <a:cubicBezTo>
                  <a:pt x="38999" y="415738"/>
                  <a:pt x="103645" y="198661"/>
                  <a:pt x="201730" y="0"/>
                </a:cubicBezTo>
                <a:close/>
              </a:path>
            </a:pathLst>
          </a:custGeom>
        </p:spPr>
      </p:pic>
      <p:sp>
        <p:nvSpPr>
          <p:cNvPr id="33" name="Freeform 7"/>
          <p:cNvSpPr/>
          <p:nvPr/>
        </p:nvSpPr>
        <p:spPr bwMode="auto">
          <a:xfrm>
            <a:off x="8241707" y="1029442"/>
            <a:ext cx="3979849" cy="2869055"/>
          </a:xfrm>
          <a:custGeom>
            <a:avLst/>
            <a:gdLst>
              <a:gd name="T0" fmla="*/ 670 w 1339"/>
              <a:gd name="T1" fmla="*/ 964 h 964"/>
              <a:gd name="T2" fmla="*/ 1339 w 1339"/>
              <a:gd name="T3" fmla="*/ 294 h 964"/>
              <a:gd name="T4" fmla="*/ 1271 w 1339"/>
              <a:gd name="T5" fmla="*/ 0 h 964"/>
              <a:gd name="T6" fmla="*/ 1078 w 1339"/>
              <a:gd name="T7" fmla="*/ 0 h 964"/>
              <a:gd name="T8" fmla="*/ 1173 w 1339"/>
              <a:gd name="T9" fmla="*/ 294 h 964"/>
              <a:gd name="T10" fmla="*/ 670 w 1339"/>
              <a:gd name="T11" fmla="*/ 797 h 964"/>
              <a:gd name="T12" fmla="*/ 166 w 1339"/>
              <a:gd name="T13" fmla="*/ 294 h 964"/>
              <a:gd name="T14" fmla="*/ 261 w 1339"/>
              <a:gd name="T15" fmla="*/ 0 h 964"/>
              <a:gd name="T16" fmla="*/ 195 w 1339"/>
              <a:gd name="T17" fmla="*/ 0 h 964"/>
              <a:gd name="T18" fmla="*/ 111 w 1339"/>
              <a:gd name="T19" fmla="*/ 294 h 964"/>
              <a:gd name="T20" fmla="*/ 670 w 1339"/>
              <a:gd name="T21" fmla="*/ 852 h 964"/>
              <a:gd name="T22" fmla="*/ 696 w 1339"/>
              <a:gd name="T23" fmla="*/ 879 h 964"/>
              <a:gd name="T24" fmla="*/ 670 w 1339"/>
              <a:gd name="T25" fmla="*/ 905 h 964"/>
              <a:gd name="T26" fmla="*/ 238 w 1339"/>
              <a:gd name="T27" fmla="*/ 726 h 964"/>
              <a:gd name="T28" fmla="*/ 59 w 1339"/>
              <a:gd name="T29" fmla="*/ 294 h 964"/>
              <a:gd name="T30" fmla="*/ 134 w 1339"/>
              <a:gd name="T31" fmla="*/ 0 h 964"/>
              <a:gd name="T32" fmla="*/ 68 w 1339"/>
              <a:gd name="T33" fmla="*/ 0 h 964"/>
              <a:gd name="T34" fmla="*/ 0 w 1339"/>
              <a:gd name="T35" fmla="*/ 294 h 964"/>
              <a:gd name="T36" fmla="*/ 670 w 1339"/>
              <a:gd name="T3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9" h="964">
                <a:moveTo>
                  <a:pt x="670" y="964"/>
                </a:moveTo>
                <a:cubicBezTo>
                  <a:pt x="1039" y="964"/>
                  <a:pt x="1339" y="664"/>
                  <a:pt x="1339" y="294"/>
                </a:cubicBezTo>
                <a:cubicBezTo>
                  <a:pt x="1339" y="189"/>
                  <a:pt x="1315" y="89"/>
                  <a:pt x="1271" y="0"/>
                </a:cubicBezTo>
                <a:cubicBezTo>
                  <a:pt x="1078" y="0"/>
                  <a:pt x="1078" y="0"/>
                  <a:pt x="1078" y="0"/>
                </a:cubicBezTo>
                <a:cubicBezTo>
                  <a:pt x="1138" y="83"/>
                  <a:pt x="1173" y="184"/>
                  <a:pt x="1173" y="294"/>
                </a:cubicBezTo>
                <a:cubicBezTo>
                  <a:pt x="1173" y="572"/>
                  <a:pt x="947" y="797"/>
                  <a:pt x="670" y="797"/>
                </a:cubicBezTo>
                <a:cubicBezTo>
                  <a:pt x="392" y="797"/>
                  <a:pt x="166" y="572"/>
                  <a:pt x="166" y="294"/>
                </a:cubicBezTo>
                <a:cubicBezTo>
                  <a:pt x="166" y="184"/>
                  <a:pt x="202" y="83"/>
                  <a:pt x="261" y="0"/>
                </a:cubicBezTo>
                <a:cubicBezTo>
                  <a:pt x="195" y="0"/>
                  <a:pt x="195" y="0"/>
                  <a:pt x="195" y="0"/>
                </a:cubicBezTo>
                <a:cubicBezTo>
                  <a:pt x="142" y="85"/>
                  <a:pt x="111" y="186"/>
                  <a:pt x="111" y="294"/>
                </a:cubicBezTo>
                <a:cubicBezTo>
                  <a:pt x="111" y="602"/>
                  <a:pt x="362" y="852"/>
                  <a:pt x="670" y="852"/>
                </a:cubicBezTo>
                <a:cubicBezTo>
                  <a:pt x="684" y="852"/>
                  <a:pt x="696" y="864"/>
                  <a:pt x="696" y="879"/>
                </a:cubicBezTo>
                <a:cubicBezTo>
                  <a:pt x="696" y="893"/>
                  <a:pt x="684" y="905"/>
                  <a:pt x="670" y="905"/>
                </a:cubicBezTo>
                <a:cubicBezTo>
                  <a:pt x="506" y="905"/>
                  <a:pt x="353" y="841"/>
                  <a:pt x="238" y="726"/>
                </a:cubicBezTo>
                <a:cubicBezTo>
                  <a:pt x="122" y="611"/>
                  <a:pt x="59" y="457"/>
                  <a:pt x="59" y="294"/>
                </a:cubicBezTo>
                <a:cubicBezTo>
                  <a:pt x="59" y="190"/>
                  <a:pt x="85" y="89"/>
                  <a:pt x="134" y="0"/>
                </a:cubicBezTo>
                <a:cubicBezTo>
                  <a:pt x="68" y="0"/>
                  <a:pt x="68" y="0"/>
                  <a:pt x="68" y="0"/>
                </a:cubicBezTo>
                <a:cubicBezTo>
                  <a:pt x="24" y="89"/>
                  <a:pt x="0" y="189"/>
                  <a:pt x="0" y="294"/>
                </a:cubicBezTo>
                <a:cubicBezTo>
                  <a:pt x="0" y="664"/>
                  <a:pt x="300" y="964"/>
                  <a:pt x="670" y="964"/>
                </a:cubicBezTo>
                <a:close/>
              </a:path>
            </a:pathLst>
          </a:custGeom>
          <a:solidFill>
            <a:schemeClr val="bg1"/>
          </a:solidFill>
          <a:ln>
            <a:noFill/>
          </a:ln>
          <a:effectLst>
            <a:outerShdw blurRad="190500" dist="1270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3"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产品开通流程</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667748" y="1881115"/>
          <a:ext cx="10433069" cy="4700866"/>
        </p:xfrm>
        <a:graphic>
          <a:graphicData uri="http://schemas.openxmlformats.org/drawingml/2006/table">
            <a:tbl>
              <a:tblPr firstRow="1" bandRow="1">
                <a:tableStyleId>{5C22544A-7EE6-4342-B048-85BDC9FD1C3A}</a:tableStyleId>
              </a:tblPr>
              <a:tblGrid>
                <a:gridCol w="2029339"/>
                <a:gridCol w="3269337"/>
                <a:gridCol w="5134393"/>
              </a:tblGrid>
              <a:tr h="570072">
                <a:tc>
                  <a:txBody>
                    <a:bodyPr/>
                    <a:lstStyle/>
                    <a:p>
                      <a:r>
                        <a:rPr lang="zh-CN" altLang="en-US" dirty="0"/>
                        <a:t>分类</a:t>
                      </a:r>
                      <a:endParaRPr lang="zh-CN" altLang="en-US" dirty="0"/>
                    </a:p>
                  </a:txBody>
                  <a:tcPr anchor="ctr"/>
                </a:tc>
                <a:tc>
                  <a:txBody>
                    <a:bodyPr/>
                    <a:lstStyle/>
                    <a:p>
                      <a:r>
                        <a:rPr lang="zh-CN" altLang="en-US" dirty="0"/>
                        <a:t>材料类型</a:t>
                      </a:r>
                      <a:endParaRPr lang="zh-CN" altLang="en-US" dirty="0"/>
                    </a:p>
                  </a:txBody>
                  <a:tcPr anchor="ctr"/>
                </a:tc>
                <a:tc>
                  <a:txBody>
                    <a:bodyPr/>
                    <a:lstStyle/>
                    <a:p>
                      <a:r>
                        <a:rPr lang="zh-CN" altLang="en-US" dirty="0"/>
                        <a:t>文档</a:t>
                      </a:r>
                      <a:endParaRPr lang="zh-CN" altLang="en-US" dirty="0"/>
                    </a:p>
                  </a:txBody>
                  <a:tcPr anchor="ctr"/>
                </a:tc>
              </a:tr>
              <a:tr h="693885">
                <a:tc rowSpan="4">
                  <a:txBody>
                    <a:bodyPr/>
                    <a:lstStyle/>
                    <a:p>
                      <a:r>
                        <a:rPr lang="zh-CN" altLang="en-US" sz="1400" dirty="0"/>
                        <a:t>运营流程类</a:t>
                      </a:r>
                      <a:endParaRPr lang="zh-CN" altLang="en-US" sz="1400" dirty="0"/>
                    </a:p>
                  </a:txBody>
                  <a:tcPr anchor="ctr"/>
                </a:tc>
                <a:tc>
                  <a:txBody>
                    <a:bodyPr/>
                    <a:lstStyle/>
                    <a:p>
                      <a:r>
                        <a:rPr lang="zh-CN" altLang="en-US" sz="1400" dirty="0"/>
                        <a:t>产品开通流程操作手册</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a:t>
                      </a:r>
                      <a:r>
                        <a:rPr lang="en-GB" altLang="zh-CN" sz="1400" dirty="0" err="1"/>
                        <a:t>ciJJsAqCkpgQ</a:t>
                      </a:r>
                      <a:endParaRPr lang="zh-CN" altLang="en-US" sz="1400" dirty="0"/>
                    </a:p>
                  </a:txBody>
                  <a:tcPr anchor="ctr"/>
                </a:tc>
              </a:tr>
              <a:tr h="505816">
                <a:tc vMerge="1">
                  <a:tcPr/>
                </a:tc>
                <a:tc>
                  <a:txBody>
                    <a:bodyPr/>
                    <a:lstStyle/>
                    <a:p>
                      <a:r>
                        <a:rPr lang="zh-CN" altLang="en-US" sz="1400" dirty="0"/>
                        <a:t>项目合作审批表</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/l/chsxbKhG8p38</a:t>
                      </a:r>
                      <a:endParaRPr lang="zh-CN" altLang="en-US" sz="1400" dirty="0"/>
                    </a:p>
                  </a:txBody>
                  <a:tcPr anchor="ctr"/>
                </a:tc>
              </a:tr>
              <a:tr h="505816">
                <a:tc vMerge="1">
                  <a:tcPr/>
                </a:tc>
                <a:tc>
                  <a:txBody>
                    <a:bodyPr/>
                    <a:lstStyle/>
                    <a:p>
                      <a:r>
                        <a:rPr lang="zh-CN" altLang="en-US" sz="1400" dirty="0"/>
                        <a:t>测试报告</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/l/ckwEBKPES30M</a:t>
                      </a:r>
                      <a:endParaRPr lang="zh-CN" altLang="en-US" sz="1400" dirty="0"/>
                    </a:p>
                  </a:txBody>
                  <a:tcPr anchor="ctr"/>
                </a:tc>
              </a:tr>
              <a:tr h="505816">
                <a:tc vMerge="1">
                  <a:tcPr/>
                </a:tc>
                <a:tc>
                  <a:txBody>
                    <a:bodyPr/>
                    <a:lstStyle/>
                    <a:p>
                      <a:r>
                        <a:rPr lang="zh-CN" altLang="en-US" sz="1400" dirty="0"/>
                        <a:t>上线申请单</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a:t>
                      </a:r>
                      <a:r>
                        <a:rPr lang="en-GB" altLang="zh-CN" sz="1400" dirty="0" err="1"/>
                        <a:t>cngYqvcddrZO</a:t>
                      </a:r>
                      <a:endParaRPr lang="zh-CN" altLang="en-US" sz="1400" dirty="0"/>
                    </a:p>
                  </a:txBody>
                  <a:tcPr anchor="ctr"/>
                </a:tc>
              </a:tr>
              <a:tr h="505816">
                <a:tc rowSpan="4">
                  <a:txBody>
                    <a:bodyPr/>
                    <a:lstStyle/>
                    <a:p>
                      <a:r>
                        <a:rPr lang="zh-CN" altLang="en-US" sz="1400" dirty="0"/>
                        <a:t>产品功能类</a:t>
                      </a:r>
                      <a:endParaRPr lang="zh-CN" altLang="en-US" sz="1400" dirty="0"/>
                    </a:p>
                  </a:txBody>
                  <a:tcPr anchor="ctr"/>
                </a:tc>
                <a:tc>
                  <a:txBody>
                    <a:bodyPr/>
                    <a:lstStyle/>
                    <a:p>
                      <a:r>
                        <a:rPr lang="zh-CN" altLang="en-US" sz="1400" dirty="0"/>
                        <a:t>账户版项目对接指引</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/l/carL63TFK6ba</a:t>
                      </a:r>
                      <a:endParaRPr lang="zh-CN" altLang="en-US" sz="1400" dirty="0"/>
                    </a:p>
                  </a:txBody>
                  <a:tcPr anchor="ctr"/>
                </a:tc>
              </a:tr>
              <a:tr h="505816">
                <a:tc vMerge="1">
                  <a:tcPr/>
                </a:tc>
                <a:tc>
                  <a:txBody>
                    <a:bodyPr/>
                    <a:lstStyle/>
                    <a:p>
                      <a:r>
                        <a:rPr lang="zh-CN" altLang="en-US" sz="1400" dirty="0"/>
                        <a:t>账户版接口规范</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/l/ccfFSC6PP3NH</a:t>
                      </a:r>
                      <a:endParaRPr lang="zh-CN" altLang="en-US" sz="1400" dirty="0"/>
                    </a:p>
                  </a:txBody>
                  <a:tcPr anchor="ctr"/>
                </a:tc>
              </a:tr>
              <a:tr h="505816">
                <a:tc vMerge="1">
                  <a:tcPr/>
                </a:tc>
                <a:tc>
                  <a:txBody>
                    <a:bodyPr/>
                    <a:lstStyle/>
                    <a:p>
                      <a:r>
                        <a:rPr lang="zh-CN" altLang="en-US" sz="1400" dirty="0"/>
                        <a:t>银行托管版接口规范</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a:t>
                      </a:r>
                      <a:r>
                        <a:rPr lang="en-GB" altLang="zh-CN" sz="1400" dirty="0" err="1"/>
                        <a:t>cmEFkUWANiIJ</a:t>
                      </a:r>
                      <a:endParaRPr lang="zh-CN" altLang="en-US" sz="1400" dirty="0"/>
                    </a:p>
                  </a:txBody>
                  <a:tcPr anchor="ctr"/>
                </a:tc>
              </a:tr>
              <a:tr h="402013">
                <a:tc vMerge="1">
                  <a:tcPr/>
                </a:tc>
                <a:tc>
                  <a:txBody>
                    <a:bodyPr/>
                    <a:lstStyle/>
                    <a:p>
                      <a:r>
                        <a:rPr lang="zh-CN" altLang="en-US" sz="1400" dirty="0"/>
                        <a:t>对接</a:t>
                      </a:r>
                      <a:r>
                        <a:rPr lang="en-US" altLang="zh-CN" sz="1400" dirty="0"/>
                        <a:t>demo</a:t>
                      </a:r>
                      <a:endParaRPr lang="zh-CN" altLang="en-US" sz="1400" dirty="0"/>
                    </a:p>
                  </a:txBody>
                  <a:tcPr anchor="ctr"/>
                </a:tc>
                <a:tc>
                  <a:txBody>
                    <a:bodyPr/>
                    <a:lstStyle/>
                    <a:p>
                      <a:r>
                        <a:rPr lang="zh-CN" altLang="en-US" sz="1400" dirty="0"/>
                        <a:t>门户下载，或联系对口人获取</a:t>
                      </a:r>
                      <a:endParaRPr lang="zh-CN" altLang="en-US" sz="1400" dirty="0"/>
                    </a:p>
                  </a:txBody>
                  <a:tcPr anchor="ctr"/>
                </a:tc>
              </a:tr>
            </a:tbl>
          </a:graphicData>
        </a:graphic>
      </p:graphicFrame>
      <p:sp>
        <p:nvSpPr>
          <p:cNvPr id="4" name="TextBox 19"/>
          <p:cNvSpPr txBox="1"/>
          <p:nvPr/>
        </p:nvSpPr>
        <p:spPr>
          <a:xfrm>
            <a:off x="667748" y="1323844"/>
            <a:ext cx="9492663" cy="369332"/>
          </a:xfrm>
          <a:prstGeom prst="rect">
            <a:avLst/>
          </a:prstGeom>
          <a:noFill/>
        </p:spPr>
        <p:txBody>
          <a:bodyPr wrap="none" rtlCol="0">
            <a:spAutoFit/>
          </a:bodyPr>
          <a:lstStyle/>
          <a:p>
            <a:r>
              <a:rPr lang="zh-CN" altLang="en-US" dirty="0">
                <a:latin typeface="Mont Heavy DEMO" panose="00000A00000000000000" pitchFamily="50" charset="0"/>
              </a:rPr>
              <a:t>分公司可根据客户业务实际情况，自助获取相关文档材料，如有疑问，可联系对口人咨询。</a:t>
            </a:r>
            <a:endParaRPr lang="en-US" dirty="0">
              <a:solidFill>
                <a:srgbClr val="FF0000"/>
              </a:solidFill>
              <a:latin typeface="Mont Heavy DEMO" panose="00000A00000000000000" pitchFamily="50" charset="0"/>
            </a:endParaRPr>
          </a:p>
        </p:txBody>
      </p:sp>
      <p:sp>
        <p:nvSpPr>
          <p:cNvPr id="5"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6"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接入指引材料</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14"/>
          <p:cNvSpPr/>
          <p:nvPr/>
        </p:nvSpPr>
        <p:spPr>
          <a:xfrm flipH="1">
            <a:off x="-1" y="3780693"/>
            <a:ext cx="5907001" cy="3077307"/>
          </a:xfrm>
          <a:custGeom>
            <a:avLst/>
            <a:gdLst>
              <a:gd name="connsiteX0" fmla="*/ 5907003 w 5907003"/>
              <a:gd name="connsiteY0" fmla="*/ 0 h 3077307"/>
              <a:gd name="connsiteX1" fmla="*/ 5907003 w 5907003"/>
              <a:gd name="connsiteY1" fmla="*/ 3077307 h 3077307"/>
              <a:gd name="connsiteX2" fmla="*/ 0 w 5907003"/>
              <a:gd name="connsiteY2" fmla="*/ 3077307 h 3077307"/>
              <a:gd name="connsiteX3" fmla="*/ 28990 w 5907003"/>
              <a:gd name="connsiteY3" fmla="*/ 2944064 h 3077307"/>
              <a:gd name="connsiteX4" fmla="*/ 5907003 w 5907003"/>
              <a:gd name="connsiteY4" fmla="*/ 0 h 3077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7003" h="3077307">
                <a:moveTo>
                  <a:pt x="5907003" y="0"/>
                </a:moveTo>
                <a:lnTo>
                  <a:pt x="5907003" y="3077307"/>
                </a:lnTo>
                <a:lnTo>
                  <a:pt x="0" y="3077307"/>
                </a:lnTo>
                <a:lnTo>
                  <a:pt x="28990" y="2944064"/>
                </a:lnTo>
                <a:cubicBezTo>
                  <a:pt x="465129" y="1277021"/>
                  <a:pt x="2930717" y="0"/>
                  <a:pt x="5907003" y="0"/>
                </a:cubicBez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16" name="任意多边形 15"/>
          <p:cNvSpPr/>
          <p:nvPr/>
        </p:nvSpPr>
        <p:spPr>
          <a:xfrm flipH="1">
            <a:off x="0" y="4518830"/>
            <a:ext cx="12191997" cy="2339169"/>
          </a:xfrm>
          <a:custGeom>
            <a:avLst/>
            <a:gdLst>
              <a:gd name="connsiteX0" fmla="*/ 496389 w 12192000"/>
              <a:gd name="connsiteY0" fmla="*/ 0 h 2339170"/>
              <a:gd name="connsiteX1" fmla="*/ 12075322 w 12192000"/>
              <a:gd name="connsiteY1" fmla="*/ 2242156 h 2339170"/>
              <a:gd name="connsiteX2" fmla="*/ 12192000 w 12192000"/>
              <a:gd name="connsiteY2" fmla="*/ 2328605 h 2339170"/>
              <a:gd name="connsiteX3" fmla="*/ 12192000 w 12192000"/>
              <a:gd name="connsiteY3" fmla="*/ 2339170 h 2339170"/>
              <a:gd name="connsiteX4" fmla="*/ 0 w 12192000"/>
              <a:gd name="connsiteY4" fmla="*/ 2339170 h 2339170"/>
              <a:gd name="connsiteX5" fmla="*/ 0 w 12192000"/>
              <a:gd name="connsiteY5" fmla="*/ 3667 h 233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339170">
                <a:moveTo>
                  <a:pt x="496389" y="0"/>
                </a:moveTo>
                <a:cubicBezTo>
                  <a:pt x="5701591" y="0"/>
                  <a:pt x="10167629" y="924535"/>
                  <a:pt x="12075322" y="2242156"/>
                </a:cubicBezTo>
                <a:lnTo>
                  <a:pt x="12192000" y="2328605"/>
                </a:lnTo>
                <a:lnTo>
                  <a:pt x="12192000" y="2339170"/>
                </a:lnTo>
                <a:lnTo>
                  <a:pt x="0" y="2339170"/>
                </a:lnTo>
                <a:lnTo>
                  <a:pt x="0" y="3667"/>
                </a:lnTo>
                <a:close/>
              </a:path>
            </a:pathLst>
          </a:cu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2" name="TextBox 41"/>
          <p:cNvSpPr txBox="1"/>
          <p:nvPr/>
        </p:nvSpPr>
        <p:spPr>
          <a:xfrm>
            <a:off x="5107021" y="2485096"/>
            <a:ext cx="5019473" cy="923330"/>
          </a:xfrm>
          <a:prstGeom prst="rect">
            <a:avLst/>
          </a:prstGeom>
          <a:noFill/>
        </p:spPr>
        <p:txBody>
          <a:bodyPr wrap="square" rtlCol="0">
            <a:spAutoFit/>
          </a:bodyPr>
          <a:p>
            <a:pPr algn="just" defTabSz="1219200">
              <a:lnSpc>
                <a:spcPct val="150000"/>
              </a:lnSpc>
            </a:pPr>
            <a:r>
              <a:rPr lang="zh-CN" altLang="en-US" sz="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以专业的解决方案解决客户业务需求，促进客户的运营效率、营销能力和服务品质持续提升；成为连接银行、金融机构、商户之间的桥梁，在价值互联的产业生态网络中，实现多方共赢。</a:t>
            </a:r>
            <a:endParaRPr lang="zh-CN" altLang="en-US" sz="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2" name="矩形 1"/>
          <p:cNvSpPr/>
          <p:nvPr/>
        </p:nvSpPr>
        <p:spPr>
          <a:xfrm>
            <a:off x="5423326" y="4765667"/>
            <a:ext cx="6096000" cy="1754326"/>
          </a:xfrm>
          <a:prstGeom prst="rect">
            <a:avLst/>
          </a:prstGeom>
        </p:spPr>
        <p:txBody>
          <a:bodyPr>
            <a:spAutoFit/>
          </a:bodyPr>
          <a:p>
            <a:pPr algn="r">
              <a:lnSpc>
                <a:spcPct val="150000"/>
              </a:lnSpc>
            </a:pPr>
            <a:r>
              <a:rPr lang="zh-CN" altLang="en-US" sz="1200" b="1" dirty="0">
                <a:solidFill>
                  <a:schemeClr val="bg1"/>
                </a:solidFill>
                <a:latin typeface="微软雅黑" panose="020B0503020204020204" charset="-122"/>
                <a:ea typeface="微软雅黑" panose="020B0503020204020204" charset="-122"/>
              </a:rPr>
              <a:t>通联支付网络服务股份有限公司</a:t>
            </a:r>
            <a:endParaRPr lang="zh-CN" altLang="en-US" sz="1200" b="1" dirty="0">
              <a:solidFill>
                <a:schemeClr val="bg1"/>
              </a:solidFill>
              <a:latin typeface="微软雅黑" panose="020B0503020204020204" charset="-122"/>
              <a:ea typeface="微软雅黑" panose="020B0503020204020204" charset="-122"/>
            </a:endParaRPr>
          </a:p>
          <a:p>
            <a:pPr algn="r">
              <a:lnSpc>
                <a:spcPct val="150000"/>
              </a:lnSpc>
            </a:pPr>
            <a:r>
              <a:rPr lang="en-US" altLang="zh-CN" sz="1100" dirty="0" err="1">
                <a:solidFill>
                  <a:schemeClr val="bg1"/>
                </a:solidFill>
                <a:latin typeface="微软雅黑" panose="020B0503020204020204" charset="-122"/>
                <a:ea typeface="微软雅黑" panose="020B0503020204020204" charset="-122"/>
              </a:rPr>
              <a:t>Allinpay</a:t>
            </a:r>
            <a:r>
              <a:rPr lang="en-US" altLang="zh-CN" sz="1100" dirty="0">
                <a:solidFill>
                  <a:schemeClr val="bg1"/>
                </a:solidFill>
                <a:latin typeface="微软雅黑" panose="020B0503020204020204" charset="-122"/>
                <a:ea typeface="微软雅黑" panose="020B0503020204020204" charset="-122"/>
              </a:rPr>
              <a:t> Network Services </a:t>
            </a:r>
            <a:r>
              <a:rPr lang="en-US" altLang="zh-CN" sz="1100" dirty="0" err="1">
                <a:solidFill>
                  <a:schemeClr val="bg1"/>
                </a:solidFill>
                <a:latin typeface="微软雅黑" panose="020B0503020204020204" charset="-122"/>
                <a:ea typeface="微软雅黑" panose="020B0503020204020204" charset="-122"/>
              </a:rPr>
              <a:t>Co.,Ltd</a:t>
            </a:r>
            <a:r>
              <a:rPr lang="en-US" altLang="zh-CN" sz="1100" dirty="0">
                <a:solidFill>
                  <a:schemeClr val="bg1"/>
                </a:solidFill>
                <a:latin typeface="微软雅黑" panose="020B0503020204020204" charset="-122"/>
                <a:ea typeface="微软雅黑" panose="020B0503020204020204" charset="-122"/>
              </a:rPr>
              <a:t>.</a:t>
            </a:r>
            <a:endParaRPr lang="en-US" altLang="zh-CN" sz="1100" dirty="0">
              <a:solidFill>
                <a:schemeClr val="bg1"/>
              </a:solidFill>
              <a:latin typeface="微软雅黑" panose="020B0503020204020204" charset="-122"/>
              <a:ea typeface="微软雅黑" panose="020B0503020204020204" charset="-122"/>
            </a:endParaRPr>
          </a:p>
          <a:p>
            <a:pPr algn="r">
              <a:lnSpc>
                <a:spcPct val="150000"/>
              </a:lnSpc>
            </a:pPr>
            <a:endParaRPr lang="en-US" altLang="zh-CN" sz="1200" b="1"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联系地址：上海市浦东新区金沪路</a:t>
            </a:r>
            <a:r>
              <a:rPr lang="en-US" altLang="zh-CN" sz="1200" dirty="0">
                <a:solidFill>
                  <a:schemeClr val="bg1"/>
                </a:solidFill>
                <a:latin typeface="微软雅黑" panose="020B0503020204020204" charset="-122"/>
                <a:ea typeface="微软雅黑" panose="020B0503020204020204" charset="-122"/>
              </a:rPr>
              <a:t>55</a:t>
            </a:r>
            <a:r>
              <a:rPr lang="zh-CN" altLang="en-US" sz="1200" dirty="0">
                <a:solidFill>
                  <a:schemeClr val="bg1"/>
                </a:solidFill>
                <a:latin typeface="微软雅黑" panose="020B0503020204020204" charset="-122"/>
                <a:ea typeface="微软雅黑" panose="020B0503020204020204" charset="-122"/>
              </a:rPr>
              <a:t>号通华科技大厦</a:t>
            </a:r>
            <a:endParaRPr lang="zh-CN" altLang="en-US" sz="1200"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邮政编码：</a:t>
            </a:r>
            <a:r>
              <a:rPr lang="en-US" altLang="zh-CN" sz="1200" dirty="0">
                <a:solidFill>
                  <a:schemeClr val="bg1"/>
                </a:solidFill>
                <a:latin typeface="微软雅黑" panose="020B0503020204020204" charset="-122"/>
                <a:ea typeface="微软雅黑" panose="020B0503020204020204" charset="-122"/>
              </a:rPr>
              <a:t>201206          </a:t>
            </a:r>
            <a:r>
              <a:rPr lang="zh-CN" altLang="en-US" sz="1200" dirty="0">
                <a:solidFill>
                  <a:schemeClr val="bg1"/>
                </a:solidFill>
                <a:latin typeface="微软雅黑" panose="020B0503020204020204" charset="-122"/>
                <a:ea typeface="微软雅黑" panose="020B0503020204020204" charset="-122"/>
              </a:rPr>
              <a:t>全国统一客服热线：</a:t>
            </a:r>
            <a:r>
              <a:rPr lang="en-US" altLang="zh-CN" sz="1200" dirty="0">
                <a:solidFill>
                  <a:schemeClr val="bg1"/>
                </a:solidFill>
                <a:latin typeface="微软雅黑" panose="020B0503020204020204" charset="-122"/>
                <a:ea typeface="微软雅黑" panose="020B0503020204020204" charset="-122"/>
              </a:rPr>
              <a:t>95193</a:t>
            </a:r>
            <a:endParaRPr lang="en-US" altLang="zh-CN" sz="1200"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官方网站：</a:t>
            </a:r>
            <a:r>
              <a:rPr lang="en-US" altLang="zh-CN" sz="1200" dirty="0">
                <a:solidFill>
                  <a:schemeClr val="bg1"/>
                </a:solidFill>
                <a:latin typeface="微软雅黑" panose="020B0503020204020204" charset="-122"/>
                <a:ea typeface="微软雅黑" panose="020B0503020204020204" charset="-122"/>
              </a:rPr>
              <a:t>www.allinpay.com        </a:t>
            </a:r>
            <a:r>
              <a:rPr lang="zh-CN" altLang="en-US" sz="1200" dirty="0">
                <a:solidFill>
                  <a:schemeClr val="bg1"/>
                </a:solidFill>
                <a:latin typeface="微软雅黑" panose="020B0503020204020204" charset="-122"/>
                <a:ea typeface="微软雅黑" panose="020B0503020204020204" charset="-122"/>
              </a:rPr>
              <a:t>联系邮箱：</a:t>
            </a:r>
            <a:r>
              <a:rPr lang="en-US" altLang="zh-CN" sz="1200" dirty="0">
                <a:solidFill>
                  <a:schemeClr val="bg1"/>
                </a:solidFill>
                <a:latin typeface="微软雅黑" panose="020B0503020204020204" charset="-122"/>
                <a:ea typeface="微软雅黑" panose="020B0503020204020204" charset="-122"/>
              </a:rPr>
              <a:t>95193@allinpay.com</a:t>
            </a:r>
            <a:endParaRPr lang="zh-CN" altLang="en-US" sz="1200" dirty="0">
              <a:solidFill>
                <a:schemeClr val="bg1"/>
              </a:solidFill>
            </a:endParaRPr>
          </a:p>
        </p:txBody>
      </p:sp>
      <p:pic>
        <p:nvPicPr>
          <p:cNvPr id="8" name="Picture 2" descr="E:\Regina\设计文件\通联logo\微讯二维码.png"/>
          <p:cNvPicPr>
            <a:picLocks noChangeAspect="1" noChangeArrowheads="1"/>
          </p:cNvPicPr>
          <p:nvPr/>
        </p:nvPicPr>
        <p:blipFill>
          <a:blip r:embed="rId1" cstate="print"/>
          <a:srcRect/>
          <a:stretch>
            <a:fillRect/>
          </a:stretch>
        </p:blipFill>
        <p:spPr bwMode="auto">
          <a:xfrm>
            <a:off x="1544544" y="4642698"/>
            <a:ext cx="1000132" cy="1000132"/>
          </a:xfrm>
          <a:prstGeom prst="rect">
            <a:avLst/>
          </a:prstGeom>
          <a:noFill/>
        </p:spPr>
      </p:pic>
      <p:sp>
        <p:nvSpPr>
          <p:cNvPr id="9" name="TextBox 8"/>
          <p:cNvSpPr txBox="1"/>
          <p:nvPr/>
        </p:nvSpPr>
        <p:spPr>
          <a:xfrm>
            <a:off x="5107021" y="1069872"/>
            <a:ext cx="4824920" cy="1077218"/>
          </a:xfrm>
          <a:prstGeom prst="rect">
            <a:avLst/>
          </a:prstGeom>
          <a:noFill/>
        </p:spPr>
        <p:txBody>
          <a:bodyPr wrap="square" rtlCol="0">
            <a:spAutoFit/>
          </a:bodyPr>
          <a:p>
            <a:pPr defTabSz="1219200"/>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专业提升品质</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gn="r" defTabSz="1219200"/>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联合创造价值</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0" name="文本框 9"/>
          <p:cNvSpPr txBox="1"/>
          <p:nvPr/>
        </p:nvSpPr>
        <p:spPr>
          <a:xfrm>
            <a:off x="-191288" y="4289912"/>
            <a:ext cx="2470150" cy="336695"/>
          </a:xfrm>
          <a:prstGeom prst="rect">
            <a:avLst/>
          </a:prstGeom>
          <a:noFill/>
        </p:spPr>
        <p:txBody>
          <a:bodyPr wrap="square" rtlCol="0">
            <a:spAutoFit/>
          </a:bodyPr>
          <a:p>
            <a:pPr algn="ctr">
              <a:lnSpc>
                <a:spcPct val="150000"/>
              </a:lnSpc>
            </a:pPr>
            <a:r>
              <a:rPr lang="zh-CN" altLang="en-US" sz="1200" dirty="0">
                <a:latin typeface="微软雅黑" panose="020B0503020204020204" charset="-122"/>
                <a:ea typeface="微软雅黑" panose="020B0503020204020204" charset="-122"/>
              </a:rPr>
              <a:t>关注通联，了解更多</a:t>
            </a:r>
            <a:endParaRPr lang="zh-CN" altLang="en-US" sz="1200" dirty="0">
              <a:solidFill>
                <a:schemeClr val="tx1"/>
              </a:solidFill>
              <a:uFillTx/>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737" y="4643083"/>
            <a:ext cx="1000132" cy="999747"/>
          </a:xfrm>
          <a:prstGeom prst="rect">
            <a:avLst/>
          </a:prstGeom>
        </p:spPr>
      </p:pic>
      <p:sp>
        <p:nvSpPr>
          <p:cNvPr id="6" name="灯片编号占位符 5"/>
          <p:cNvSpPr>
            <a:spLocks noGrp="1"/>
          </p:cNvSpPr>
          <p:nvPr/>
        </p:nvSpPr>
        <p:spPr>
          <a:xfrm>
            <a:off x="8610599" y="624046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C2B00-4FB8-485D-B8C4-621FB904E8AA}" type="slidenum">
              <a:rPr lang="zh-CN" altLang="en-US" smtClean="0"/>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
          <p:cNvSpPr>
            <a:spLocks noChangeArrowheads="1"/>
          </p:cNvSpPr>
          <p:nvPr/>
        </p:nvSpPr>
        <p:spPr bwMode="auto">
          <a:xfrm>
            <a:off x="4814453" y="1609760"/>
            <a:ext cx="6240047" cy="4400110"/>
          </a:xfrm>
          <a:prstGeom prst="rect">
            <a:avLst/>
          </a:prstGeom>
          <a:solidFill>
            <a:schemeClr val="bg1"/>
          </a:solidFill>
          <a:ln>
            <a:solidFill>
              <a:schemeClr val="accent2"/>
            </a:solidFill>
          </a:ln>
          <a:effectLst>
            <a:outerShdw blurRad="381000" dist="3175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7" name="Freeform 12"/>
          <p:cNvSpPr>
            <a:spLocks noEditPoints="1"/>
          </p:cNvSpPr>
          <p:nvPr/>
        </p:nvSpPr>
        <p:spPr bwMode="auto">
          <a:xfrm>
            <a:off x="5151552" y="1482048"/>
            <a:ext cx="389075" cy="316309"/>
          </a:xfrm>
          <a:custGeom>
            <a:avLst/>
            <a:gdLst>
              <a:gd name="T0" fmla="*/ 54 w 131"/>
              <a:gd name="T1" fmla="*/ 28 h 106"/>
              <a:gd name="T2" fmla="*/ 54 w 131"/>
              <a:gd name="T3" fmla="*/ 0 h 106"/>
              <a:gd name="T4" fmla="*/ 0 w 131"/>
              <a:gd name="T5" fmla="*/ 58 h 106"/>
              <a:gd name="T6" fmla="*/ 0 w 131"/>
              <a:gd name="T7" fmla="*/ 106 h 106"/>
              <a:gd name="T8" fmla="*/ 56 w 131"/>
              <a:gd name="T9" fmla="*/ 106 h 106"/>
              <a:gd name="T10" fmla="*/ 56 w 131"/>
              <a:gd name="T11" fmla="*/ 53 h 106"/>
              <a:gd name="T12" fmla="*/ 29 w 131"/>
              <a:gd name="T13" fmla="*/ 53 h 106"/>
              <a:gd name="T14" fmla="*/ 54 w 131"/>
              <a:gd name="T15" fmla="*/ 28 h 106"/>
              <a:gd name="T16" fmla="*/ 104 w 131"/>
              <a:gd name="T17" fmla="*/ 53 h 106"/>
              <a:gd name="T18" fmla="*/ 128 w 131"/>
              <a:gd name="T19" fmla="*/ 28 h 106"/>
              <a:gd name="T20" fmla="*/ 128 w 131"/>
              <a:gd name="T21" fmla="*/ 0 h 106"/>
              <a:gd name="T22" fmla="*/ 75 w 131"/>
              <a:gd name="T23" fmla="*/ 58 h 106"/>
              <a:gd name="T24" fmla="*/ 75 w 131"/>
              <a:gd name="T25" fmla="*/ 106 h 106"/>
              <a:gd name="T26" fmla="*/ 131 w 131"/>
              <a:gd name="T27" fmla="*/ 106 h 106"/>
              <a:gd name="T28" fmla="*/ 131 w 131"/>
              <a:gd name="T29" fmla="*/ 53 h 106"/>
              <a:gd name="T30" fmla="*/ 104 w 13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06">
                <a:moveTo>
                  <a:pt x="54" y="28"/>
                </a:moveTo>
                <a:cubicBezTo>
                  <a:pt x="54" y="0"/>
                  <a:pt x="54" y="0"/>
                  <a:pt x="54" y="0"/>
                </a:cubicBezTo>
                <a:cubicBezTo>
                  <a:pt x="22" y="2"/>
                  <a:pt x="0" y="24"/>
                  <a:pt x="0" y="58"/>
                </a:cubicBezTo>
                <a:cubicBezTo>
                  <a:pt x="0" y="106"/>
                  <a:pt x="0" y="106"/>
                  <a:pt x="0" y="106"/>
                </a:cubicBezTo>
                <a:cubicBezTo>
                  <a:pt x="56" y="106"/>
                  <a:pt x="56" y="106"/>
                  <a:pt x="56" y="106"/>
                </a:cubicBezTo>
                <a:cubicBezTo>
                  <a:pt x="56" y="53"/>
                  <a:pt x="56" y="53"/>
                  <a:pt x="56" y="53"/>
                </a:cubicBezTo>
                <a:cubicBezTo>
                  <a:pt x="29" y="53"/>
                  <a:pt x="29" y="53"/>
                  <a:pt x="29" y="53"/>
                </a:cubicBezTo>
                <a:cubicBezTo>
                  <a:pt x="29" y="40"/>
                  <a:pt x="37" y="29"/>
                  <a:pt x="54" y="28"/>
                </a:cubicBezTo>
                <a:close/>
                <a:moveTo>
                  <a:pt x="104" y="53"/>
                </a:moveTo>
                <a:cubicBezTo>
                  <a:pt x="104" y="40"/>
                  <a:pt x="112" y="29"/>
                  <a:pt x="128" y="28"/>
                </a:cubicBezTo>
                <a:cubicBezTo>
                  <a:pt x="128" y="0"/>
                  <a:pt x="128" y="0"/>
                  <a:pt x="128" y="0"/>
                </a:cubicBezTo>
                <a:cubicBezTo>
                  <a:pt x="97" y="2"/>
                  <a:pt x="75" y="24"/>
                  <a:pt x="75" y="58"/>
                </a:cubicBezTo>
                <a:cubicBezTo>
                  <a:pt x="75" y="106"/>
                  <a:pt x="75" y="106"/>
                  <a:pt x="75" y="106"/>
                </a:cubicBezTo>
                <a:cubicBezTo>
                  <a:pt x="131" y="106"/>
                  <a:pt x="131" y="106"/>
                  <a:pt x="131" y="106"/>
                </a:cubicBezTo>
                <a:cubicBezTo>
                  <a:pt x="131" y="53"/>
                  <a:pt x="131" y="53"/>
                  <a:pt x="131" y="53"/>
                </a:cubicBezTo>
                <a:lnTo>
                  <a:pt x="104" y="53"/>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 name="文本框 2"/>
          <p:cNvSpPr txBox="1"/>
          <p:nvPr/>
        </p:nvSpPr>
        <p:spPr>
          <a:xfrm>
            <a:off x="5611920" y="1986299"/>
            <a:ext cx="4645112" cy="369332"/>
          </a:xfrm>
          <a:prstGeom prst="rect">
            <a:avLst/>
          </a:prstGeom>
          <a:noFill/>
        </p:spPr>
        <p:txBody>
          <a:bodyPr wrap="square" rtlCol="0">
            <a:spAutoFit/>
          </a:bodyPr>
          <a:lstStyle/>
          <a:p>
            <a:r>
              <a:rPr lang="zh-CN" altLang="en-US" sz="1800" dirty="0">
                <a:solidFill>
                  <a:srgbClr val="C00000"/>
                </a:solidFill>
                <a:effectLst/>
                <a:latin typeface="微软雅黑" panose="020B0503020204020204" charset="-122"/>
                <a:ea typeface="微软雅黑" panose="020B0503020204020204" charset="-122"/>
              </a:rPr>
              <a:t>电商</a:t>
            </a:r>
            <a:r>
              <a:rPr lang="zh-CN" altLang="en-US" dirty="0">
                <a:solidFill>
                  <a:srgbClr val="C00000"/>
                </a:solidFill>
                <a:latin typeface="微软雅黑" panose="020B0503020204020204" charset="-122"/>
                <a:ea typeface="微软雅黑" panose="020B0503020204020204" charset="-122"/>
              </a:rPr>
              <a:t>及撮合类</a:t>
            </a:r>
            <a:r>
              <a:rPr lang="zh-CN" altLang="en-US" sz="1800" dirty="0">
                <a:solidFill>
                  <a:srgbClr val="C00000"/>
                </a:solidFill>
                <a:effectLst/>
                <a:latin typeface="微软雅黑" panose="020B0503020204020204" charset="-122"/>
                <a:ea typeface="微软雅黑" panose="020B0503020204020204" charset="-122"/>
              </a:rPr>
              <a:t>平台普遍面临“二清”风险</a:t>
            </a:r>
            <a:endParaRPr lang="zh-CN" altLang="en-US" dirty="0"/>
          </a:p>
        </p:txBody>
      </p:sp>
      <p:sp>
        <p:nvSpPr>
          <p:cNvPr id="4" name="文本框 3"/>
          <p:cNvSpPr txBox="1"/>
          <p:nvPr/>
        </p:nvSpPr>
        <p:spPr>
          <a:xfrm>
            <a:off x="5638722" y="2732170"/>
            <a:ext cx="5225145" cy="2031325"/>
          </a:xfrm>
          <a:prstGeom prst="rect">
            <a:avLst/>
          </a:prstGeom>
          <a:noFill/>
        </p:spPr>
        <p:txBody>
          <a:bodyPr wrap="square" rtlCol="0">
            <a:spAutoFit/>
          </a:bodyPr>
          <a:lstStyle/>
          <a:p>
            <a:r>
              <a:rPr lang="zh-CN" altLang="en-US" sz="1800" dirty="0">
                <a:solidFill>
                  <a:srgbClr val="000000"/>
                </a:solidFill>
                <a:effectLst/>
                <a:latin typeface="微软雅黑" panose="020B0503020204020204" charset="-122"/>
                <a:ea typeface="微软雅黑" panose="020B0503020204020204" charset="-122"/>
              </a:rPr>
              <a:t>监管部门禁止以平台对接或“大商户”模式接入持证机构，留存商户结算资金，并自行开展商户资金清算。 </a:t>
            </a:r>
            <a:endParaRPr lang="en-US" altLang="zh-CN" sz="1800" dirty="0">
              <a:solidFill>
                <a:srgbClr val="000000"/>
              </a:solidFill>
              <a:effectLst/>
              <a:latin typeface="微软雅黑" panose="020B0503020204020204" charset="-122"/>
              <a:ea typeface="微软雅黑" panose="020B0503020204020204" charset="-122"/>
            </a:endParaRPr>
          </a:p>
          <a:p>
            <a:endParaRPr lang="zh-CN" altLang="en-US" dirty="0"/>
          </a:p>
          <a:p>
            <a:r>
              <a:rPr lang="zh-CN" altLang="en-US" sz="1800" dirty="0">
                <a:solidFill>
                  <a:srgbClr val="000000"/>
                </a:solidFill>
                <a:effectLst/>
                <a:latin typeface="微软雅黑" panose="020B0503020204020204" charset="-122"/>
                <a:ea typeface="微软雅黑" panose="020B0503020204020204" charset="-122"/>
              </a:rPr>
              <a:t>监管政策趋向严格，打击无证机构、平台，整顿 </a:t>
            </a:r>
            <a:endParaRPr lang="zh-CN" altLang="en-US" dirty="0"/>
          </a:p>
          <a:p>
            <a:r>
              <a:rPr lang="zh-CN" altLang="en-US" sz="1800" dirty="0">
                <a:solidFill>
                  <a:srgbClr val="000000"/>
                </a:solidFill>
                <a:effectLst/>
                <a:latin typeface="微软雅黑" panose="020B0503020204020204" charset="-122"/>
                <a:ea typeface="微软雅黑" panose="020B0503020204020204" charset="-122"/>
              </a:rPr>
              <a:t>收单规范（</a:t>
            </a:r>
            <a:r>
              <a:rPr lang="en-US" altLang="zh-CN" sz="1800" dirty="0">
                <a:solidFill>
                  <a:srgbClr val="000000"/>
                </a:solidFill>
                <a:effectLst/>
                <a:latin typeface="微软雅黑" panose="020B0503020204020204" charset="-122"/>
                <a:ea typeface="微软雅黑" panose="020B0503020204020204" charset="-122"/>
              </a:rPr>
              <a:t>217</a:t>
            </a:r>
            <a:r>
              <a:rPr lang="zh-CN" altLang="en-US" sz="1800" dirty="0">
                <a:solidFill>
                  <a:srgbClr val="000000"/>
                </a:solidFill>
                <a:effectLst/>
                <a:latin typeface="微软雅黑" panose="020B0503020204020204" charset="-122"/>
                <a:ea typeface="微软雅黑" panose="020B0503020204020204" charset="-122"/>
              </a:rPr>
              <a:t>、 </a:t>
            </a:r>
            <a:r>
              <a:rPr lang="en-US" altLang="zh-CN" sz="1800" dirty="0">
                <a:solidFill>
                  <a:srgbClr val="000000"/>
                </a:solidFill>
                <a:effectLst/>
                <a:latin typeface="微软雅黑" panose="020B0503020204020204" charset="-122"/>
                <a:ea typeface="微软雅黑" panose="020B0503020204020204" charset="-122"/>
              </a:rPr>
              <a:t>281</a:t>
            </a:r>
            <a:r>
              <a:rPr lang="zh-CN" altLang="en-US" sz="1800" dirty="0">
                <a:solidFill>
                  <a:srgbClr val="000000"/>
                </a:solidFill>
                <a:effectLst/>
                <a:latin typeface="微软雅黑" panose="020B0503020204020204" charset="-122"/>
                <a:ea typeface="微软雅黑" panose="020B0503020204020204" charset="-122"/>
              </a:rPr>
              <a:t>、</a:t>
            </a:r>
            <a:r>
              <a:rPr lang="en-US" altLang="zh-CN" sz="1800" dirty="0">
                <a:solidFill>
                  <a:srgbClr val="000000"/>
                </a:solidFill>
                <a:effectLst/>
                <a:latin typeface="微软雅黑" panose="020B0503020204020204" charset="-122"/>
                <a:ea typeface="微软雅黑" panose="020B0503020204020204" charset="-122"/>
              </a:rPr>
              <a:t>296</a:t>
            </a:r>
            <a:r>
              <a:rPr lang="zh-CN" altLang="en-US" sz="1800" dirty="0">
                <a:solidFill>
                  <a:srgbClr val="000000"/>
                </a:solidFill>
                <a:effectLst/>
                <a:latin typeface="微软雅黑" panose="020B0503020204020204" charset="-122"/>
                <a:ea typeface="微软雅黑" panose="020B0503020204020204" charset="-122"/>
              </a:rPr>
              <a:t>号文）。 </a:t>
            </a:r>
            <a:endParaRPr lang="zh-CN" altLang="en-US" dirty="0"/>
          </a:p>
          <a:p>
            <a:endParaRPr kumimoji="1" lang="zh-CN" altLang="en-US" dirty="0"/>
          </a:p>
        </p:txBody>
      </p:sp>
      <p:pic>
        <p:nvPicPr>
          <p:cNvPr id="25" name="图片 24"/>
          <p:cNvPicPr>
            <a:picLocks noChangeAspect="1"/>
          </p:cNvPicPr>
          <p:nvPr/>
        </p:nvPicPr>
        <p:blipFill>
          <a:blip r:embed="rId1"/>
          <a:stretch>
            <a:fillRect/>
          </a:stretch>
        </p:blipFill>
        <p:spPr>
          <a:xfrm>
            <a:off x="600523" y="1609760"/>
            <a:ext cx="3653103" cy="3937233"/>
          </a:xfrm>
          <a:prstGeom prst="rect">
            <a:avLst/>
          </a:prstGeom>
        </p:spPr>
      </p:pic>
      <p:sp>
        <p:nvSpPr>
          <p:cNvPr id="5"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监管及合规要求</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5" y="3650615"/>
            <a:ext cx="6335395"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产品能力</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02</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
          <p:cNvSpPr/>
          <p:nvPr/>
        </p:nvSpPr>
        <p:spPr bwMode="auto">
          <a:xfrm>
            <a:off x="1721083" y="3288086"/>
            <a:ext cx="2246400" cy="3014600"/>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0" name="Oval 11"/>
          <p:cNvSpPr>
            <a:spLocks noChangeArrowheads="1"/>
          </p:cNvSpPr>
          <p:nvPr/>
        </p:nvSpPr>
        <p:spPr bwMode="auto">
          <a:xfrm>
            <a:off x="1723376" y="2294448"/>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1" name="Oval 12"/>
          <p:cNvSpPr>
            <a:spLocks noChangeArrowheads="1"/>
          </p:cNvSpPr>
          <p:nvPr/>
        </p:nvSpPr>
        <p:spPr bwMode="auto">
          <a:xfrm>
            <a:off x="1943858" y="2514736"/>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2" name="Freeform 13"/>
          <p:cNvSpPr>
            <a:spLocks noEditPoints="1"/>
          </p:cNvSpPr>
          <p:nvPr/>
        </p:nvSpPr>
        <p:spPr bwMode="auto">
          <a:xfrm>
            <a:off x="2506817" y="3005385"/>
            <a:ext cx="760515" cy="744176"/>
          </a:xfrm>
          <a:custGeom>
            <a:avLst/>
            <a:gdLst>
              <a:gd name="T0" fmla="*/ 219 w 256"/>
              <a:gd name="T1" fmla="*/ 37 h 250"/>
              <a:gd name="T2" fmla="*/ 239 w 256"/>
              <a:gd name="T3" fmla="*/ 10 h 250"/>
              <a:gd name="T4" fmla="*/ 212 w 256"/>
              <a:gd name="T5" fmla="*/ 31 h 250"/>
              <a:gd name="T6" fmla="*/ 196 w 256"/>
              <a:gd name="T7" fmla="*/ 0 h 250"/>
              <a:gd name="T8" fmla="*/ 206 w 256"/>
              <a:gd name="T9" fmla="*/ 38 h 250"/>
              <a:gd name="T10" fmla="*/ 197 w 256"/>
              <a:gd name="T11" fmla="*/ 47 h 250"/>
              <a:gd name="T12" fmla="*/ 180 w 256"/>
              <a:gd name="T13" fmla="*/ 15 h 250"/>
              <a:gd name="T14" fmla="*/ 190 w 256"/>
              <a:gd name="T15" fmla="*/ 53 h 250"/>
              <a:gd name="T16" fmla="*/ 169 w 256"/>
              <a:gd name="T17" fmla="*/ 75 h 250"/>
              <a:gd name="T18" fmla="*/ 0 w 256"/>
              <a:gd name="T19" fmla="*/ 149 h 250"/>
              <a:gd name="T20" fmla="*/ 202 w 256"/>
              <a:gd name="T21" fmla="*/ 149 h 250"/>
              <a:gd name="T22" fmla="*/ 194 w 256"/>
              <a:gd name="T23" fmla="*/ 62 h 250"/>
              <a:gd name="T24" fmla="*/ 237 w 256"/>
              <a:gd name="T25" fmla="*/ 68 h 250"/>
              <a:gd name="T26" fmla="*/ 241 w 256"/>
              <a:gd name="T27" fmla="*/ 64 h 250"/>
              <a:gd name="T28" fmla="*/ 200 w 256"/>
              <a:gd name="T29" fmla="*/ 55 h 250"/>
              <a:gd name="T30" fmla="*/ 212 w 256"/>
              <a:gd name="T31" fmla="*/ 45 h 250"/>
              <a:gd name="T32" fmla="*/ 252 w 256"/>
              <a:gd name="T33" fmla="*/ 49 h 250"/>
              <a:gd name="T34" fmla="*/ 252 w 256"/>
              <a:gd name="T35" fmla="*/ 41 h 250"/>
              <a:gd name="T36" fmla="*/ 101 w 256"/>
              <a:gd name="T37" fmla="*/ 241 h 250"/>
              <a:gd name="T38" fmla="*/ 101 w 256"/>
              <a:gd name="T39" fmla="*/ 57 h 250"/>
              <a:gd name="T40" fmla="*/ 143 w 256"/>
              <a:gd name="T41" fmla="*/ 101 h 250"/>
              <a:gd name="T42" fmla="*/ 37 w 256"/>
              <a:gd name="T43" fmla="*/ 149 h 250"/>
              <a:gd name="T44" fmla="*/ 165 w 256"/>
              <a:gd name="T45" fmla="*/ 149 h 250"/>
              <a:gd name="T46" fmla="*/ 169 w 256"/>
              <a:gd name="T47" fmla="*/ 87 h 250"/>
              <a:gd name="T48" fmla="*/ 98 w 256"/>
              <a:gd name="T49" fmla="*/ 152 h 250"/>
              <a:gd name="T50" fmla="*/ 104 w 256"/>
              <a:gd name="T51" fmla="*/ 152 h 250"/>
              <a:gd name="T52" fmla="*/ 120 w 256"/>
              <a:gd name="T53" fmla="*/ 149 h 250"/>
              <a:gd name="T54" fmla="*/ 82 w 256"/>
              <a:gd name="T55" fmla="*/ 149 h 250"/>
              <a:gd name="T56" fmla="*/ 111 w 256"/>
              <a:gd name="T57" fmla="*/ 133 h 250"/>
              <a:gd name="T58" fmla="*/ 98 w 256"/>
              <a:gd name="T59" fmla="*/ 152 h 250"/>
              <a:gd name="T60" fmla="*/ 101 w 256"/>
              <a:gd name="T61" fmla="*/ 122 h 250"/>
              <a:gd name="T62" fmla="*/ 101 w 256"/>
              <a:gd name="T63" fmla="*/ 176 h 250"/>
              <a:gd name="T64" fmla="*/ 123 w 256"/>
              <a:gd name="T65" fmla="*/ 133 h 250"/>
              <a:gd name="T66" fmla="*/ 157 w 256"/>
              <a:gd name="T67" fmla="*/ 149 h 250"/>
              <a:gd name="T68" fmla="*/ 45 w 256"/>
              <a:gd name="T69" fmla="*/ 149 h 250"/>
              <a:gd name="T70" fmla="*/ 137 w 256"/>
              <a:gd name="T71" fmla="*/ 10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50">
                <a:moveTo>
                  <a:pt x="252" y="41"/>
                </a:moveTo>
                <a:cubicBezTo>
                  <a:pt x="219" y="37"/>
                  <a:pt x="219" y="37"/>
                  <a:pt x="219" y="37"/>
                </a:cubicBezTo>
                <a:cubicBezTo>
                  <a:pt x="239" y="16"/>
                  <a:pt x="239" y="16"/>
                  <a:pt x="239" y="16"/>
                </a:cubicBezTo>
                <a:cubicBezTo>
                  <a:pt x="241" y="15"/>
                  <a:pt x="241" y="12"/>
                  <a:pt x="239" y="10"/>
                </a:cubicBezTo>
                <a:cubicBezTo>
                  <a:pt x="238" y="9"/>
                  <a:pt x="235" y="9"/>
                  <a:pt x="233" y="10"/>
                </a:cubicBezTo>
                <a:cubicBezTo>
                  <a:pt x="212" y="31"/>
                  <a:pt x="212" y="31"/>
                  <a:pt x="212" y="31"/>
                </a:cubicBezTo>
                <a:cubicBezTo>
                  <a:pt x="201" y="3"/>
                  <a:pt x="201" y="3"/>
                  <a:pt x="201" y="3"/>
                </a:cubicBezTo>
                <a:cubicBezTo>
                  <a:pt x="200" y="1"/>
                  <a:pt x="198" y="0"/>
                  <a:pt x="196" y="0"/>
                </a:cubicBezTo>
                <a:cubicBezTo>
                  <a:pt x="194" y="1"/>
                  <a:pt x="193" y="4"/>
                  <a:pt x="193" y="6"/>
                </a:cubicBezTo>
                <a:cubicBezTo>
                  <a:pt x="206" y="38"/>
                  <a:pt x="206" y="38"/>
                  <a:pt x="206" y="38"/>
                </a:cubicBezTo>
                <a:cubicBezTo>
                  <a:pt x="206" y="38"/>
                  <a:pt x="206" y="38"/>
                  <a:pt x="206" y="38"/>
                </a:cubicBezTo>
                <a:cubicBezTo>
                  <a:pt x="197" y="47"/>
                  <a:pt x="197" y="47"/>
                  <a:pt x="197" y="47"/>
                </a:cubicBezTo>
                <a:cubicBezTo>
                  <a:pt x="186" y="17"/>
                  <a:pt x="186" y="17"/>
                  <a:pt x="186" y="17"/>
                </a:cubicBezTo>
                <a:cubicBezTo>
                  <a:pt x="185" y="15"/>
                  <a:pt x="183" y="14"/>
                  <a:pt x="180" y="15"/>
                </a:cubicBezTo>
                <a:cubicBezTo>
                  <a:pt x="178" y="16"/>
                  <a:pt x="177" y="18"/>
                  <a:pt x="178" y="20"/>
                </a:cubicBezTo>
                <a:cubicBezTo>
                  <a:pt x="190" y="53"/>
                  <a:pt x="190" y="53"/>
                  <a:pt x="190" y="53"/>
                </a:cubicBezTo>
                <a:cubicBezTo>
                  <a:pt x="190" y="53"/>
                  <a:pt x="190" y="53"/>
                  <a:pt x="190" y="53"/>
                </a:cubicBezTo>
                <a:cubicBezTo>
                  <a:pt x="169" y="75"/>
                  <a:pt x="169" y="75"/>
                  <a:pt x="169" y="75"/>
                </a:cubicBezTo>
                <a:cubicBezTo>
                  <a:pt x="151" y="58"/>
                  <a:pt x="127" y="48"/>
                  <a:pt x="101" y="48"/>
                </a:cubicBezTo>
                <a:cubicBezTo>
                  <a:pt x="45" y="48"/>
                  <a:pt x="0" y="93"/>
                  <a:pt x="0" y="149"/>
                </a:cubicBezTo>
                <a:cubicBezTo>
                  <a:pt x="0" y="204"/>
                  <a:pt x="45" y="250"/>
                  <a:pt x="101" y="250"/>
                </a:cubicBezTo>
                <a:cubicBezTo>
                  <a:pt x="156" y="250"/>
                  <a:pt x="202" y="204"/>
                  <a:pt x="202" y="149"/>
                </a:cubicBezTo>
                <a:cubicBezTo>
                  <a:pt x="202" y="123"/>
                  <a:pt x="192" y="99"/>
                  <a:pt x="175" y="81"/>
                </a:cubicBezTo>
                <a:cubicBezTo>
                  <a:pt x="194" y="62"/>
                  <a:pt x="194" y="62"/>
                  <a:pt x="194" y="62"/>
                </a:cubicBezTo>
                <a:cubicBezTo>
                  <a:pt x="195" y="63"/>
                  <a:pt x="196" y="63"/>
                  <a:pt x="197" y="63"/>
                </a:cubicBezTo>
                <a:cubicBezTo>
                  <a:pt x="237" y="68"/>
                  <a:pt x="237" y="68"/>
                  <a:pt x="237" y="68"/>
                </a:cubicBezTo>
                <a:cubicBezTo>
                  <a:pt x="237" y="68"/>
                  <a:pt x="237" y="68"/>
                  <a:pt x="237" y="68"/>
                </a:cubicBezTo>
                <a:cubicBezTo>
                  <a:pt x="239" y="68"/>
                  <a:pt x="241" y="66"/>
                  <a:pt x="241" y="64"/>
                </a:cubicBezTo>
                <a:cubicBezTo>
                  <a:pt x="242" y="62"/>
                  <a:pt x="240" y="60"/>
                  <a:pt x="238" y="59"/>
                </a:cubicBezTo>
                <a:cubicBezTo>
                  <a:pt x="200" y="55"/>
                  <a:pt x="200" y="55"/>
                  <a:pt x="200" y="55"/>
                </a:cubicBezTo>
                <a:cubicBezTo>
                  <a:pt x="211" y="44"/>
                  <a:pt x="211" y="44"/>
                  <a:pt x="211" y="44"/>
                </a:cubicBezTo>
                <a:cubicBezTo>
                  <a:pt x="211" y="44"/>
                  <a:pt x="212" y="45"/>
                  <a:pt x="212" y="45"/>
                </a:cubicBezTo>
                <a:cubicBezTo>
                  <a:pt x="251" y="49"/>
                  <a:pt x="251" y="49"/>
                  <a:pt x="251" y="49"/>
                </a:cubicBezTo>
                <a:cubicBezTo>
                  <a:pt x="252" y="49"/>
                  <a:pt x="252" y="49"/>
                  <a:pt x="252" y="49"/>
                </a:cubicBezTo>
                <a:cubicBezTo>
                  <a:pt x="254" y="49"/>
                  <a:pt x="256" y="47"/>
                  <a:pt x="256" y="45"/>
                </a:cubicBezTo>
                <a:cubicBezTo>
                  <a:pt x="256" y="43"/>
                  <a:pt x="255" y="41"/>
                  <a:pt x="252" y="41"/>
                </a:cubicBezTo>
                <a:close/>
                <a:moveTo>
                  <a:pt x="193" y="149"/>
                </a:moveTo>
                <a:cubicBezTo>
                  <a:pt x="193" y="200"/>
                  <a:pt x="152" y="241"/>
                  <a:pt x="101" y="241"/>
                </a:cubicBezTo>
                <a:cubicBezTo>
                  <a:pt x="50" y="241"/>
                  <a:pt x="8" y="200"/>
                  <a:pt x="8" y="149"/>
                </a:cubicBezTo>
                <a:cubicBezTo>
                  <a:pt x="8" y="98"/>
                  <a:pt x="50" y="57"/>
                  <a:pt x="101" y="57"/>
                </a:cubicBezTo>
                <a:cubicBezTo>
                  <a:pt x="125" y="57"/>
                  <a:pt x="147" y="66"/>
                  <a:pt x="163" y="81"/>
                </a:cubicBezTo>
                <a:cubicBezTo>
                  <a:pt x="143" y="101"/>
                  <a:pt x="143" y="101"/>
                  <a:pt x="143" y="101"/>
                </a:cubicBezTo>
                <a:cubicBezTo>
                  <a:pt x="132" y="91"/>
                  <a:pt x="117" y="85"/>
                  <a:pt x="101" y="85"/>
                </a:cubicBezTo>
                <a:cubicBezTo>
                  <a:pt x="65" y="85"/>
                  <a:pt x="37" y="114"/>
                  <a:pt x="37" y="149"/>
                </a:cubicBezTo>
                <a:cubicBezTo>
                  <a:pt x="37" y="184"/>
                  <a:pt x="65" y="213"/>
                  <a:pt x="101" y="213"/>
                </a:cubicBezTo>
                <a:cubicBezTo>
                  <a:pt x="136" y="213"/>
                  <a:pt x="165" y="184"/>
                  <a:pt x="165" y="149"/>
                </a:cubicBezTo>
                <a:cubicBezTo>
                  <a:pt x="165" y="133"/>
                  <a:pt x="159" y="118"/>
                  <a:pt x="149" y="107"/>
                </a:cubicBezTo>
                <a:cubicBezTo>
                  <a:pt x="169" y="87"/>
                  <a:pt x="169" y="87"/>
                  <a:pt x="169" y="87"/>
                </a:cubicBezTo>
                <a:cubicBezTo>
                  <a:pt x="184" y="103"/>
                  <a:pt x="193" y="125"/>
                  <a:pt x="193" y="149"/>
                </a:cubicBezTo>
                <a:close/>
                <a:moveTo>
                  <a:pt x="98" y="152"/>
                </a:moveTo>
                <a:cubicBezTo>
                  <a:pt x="99" y="153"/>
                  <a:pt x="100" y="153"/>
                  <a:pt x="101" y="153"/>
                </a:cubicBezTo>
                <a:cubicBezTo>
                  <a:pt x="102" y="153"/>
                  <a:pt x="103" y="153"/>
                  <a:pt x="104" y="152"/>
                </a:cubicBezTo>
                <a:cubicBezTo>
                  <a:pt x="117" y="139"/>
                  <a:pt x="117" y="139"/>
                  <a:pt x="117" y="139"/>
                </a:cubicBezTo>
                <a:cubicBezTo>
                  <a:pt x="119" y="142"/>
                  <a:pt x="120" y="145"/>
                  <a:pt x="120" y="149"/>
                </a:cubicBezTo>
                <a:cubicBezTo>
                  <a:pt x="120" y="159"/>
                  <a:pt x="111" y="168"/>
                  <a:pt x="101" y="168"/>
                </a:cubicBezTo>
                <a:cubicBezTo>
                  <a:pt x="90" y="168"/>
                  <a:pt x="82" y="159"/>
                  <a:pt x="82" y="149"/>
                </a:cubicBezTo>
                <a:cubicBezTo>
                  <a:pt x="82" y="138"/>
                  <a:pt x="90" y="130"/>
                  <a:pt x="101" y="130"/>
                </a:cubicBezTo>
                <a:cubicBezTo>
                  <a:pt x="104" y="130"/>
                  <a:pt x="108" y="131"/>
                  <a:pt x="111" y="133"/>
                </a:cubicBezTo>
                <a:cubicBezTo>
                  <a:pt x="98" y="146"/>
                  <a:pt x="98" y="146"/>
                  <a:pt x="98" y="146"/>
                </a:cubicBezTo>
                <a:cubicBezTo>
                  <a:pt x="96" y="148"/>
                  <a:pt x="96" y="150"/>
                  <a:pt x="98" y="152"/>
                </a:cubicBezTo>
                <a:close/>
                <a:moveTo>
                  <a:pt x="117" y="127"/>
                </a:moveTo>
                <a:cubicBezTo>
                  <a:pt x="112" y="123"/>
                  <a:pt x="107" y="122"/>
                  <a:pt x="101" y="122"/>
                </a:cubicBezTo>
                <a:cubicBezTo>
                  <a:pt x="86" y="122"/>
                  <a:pt x="73" y="134"/>
                  <a:pt x="73" y="149"/>
                </a:cubicBezTo>
                <a:cubicBezTo>
                  <a:pt x="73" y="164"/>
                  <a:pt x="86" y="176"/>
                  <a:pt x="101" y="176"/>
                </a:cubicBezTo>
                <a:cubicBezTo>
                  <a:pt x="116" y="176"/>
                  <a:pt x="128" y="164"/>
                  <a:pt x="128" y="149"/>
                </a:cubicBezTo>
                <a:cubicBezTo>
                  <a:pt x="128" y="143"/>
                  <a:pt x="126" y="137"/>
                  <a:pt x="123" y="133"/>
                </a:cubicBezTo>
                <a:cubicBezTo>
                  <a:pt x="143" y="113"/>
                  <a:pt x="143" y="113"/>
                  <a:pt x="143" y="113"/>
                </a:cubicBezTo>
                <a:cubicBezTo>
                  <a:pt x="151" y="122"/>
                  <a:pt x="157" y="135"/>
                  <a:pt x="157" y="149"/>
                </a:cubicBezTo>
                <a:cubicBezTo>
                  <a:pt x="157" y="180"/>
                  <a:pt x="132" y="205"/>
                  <a:pt x="101" y="205"/>
                </a:cubicBezTo>
                <a:cubicBezTo>
                  <a:pt x="70" y="205"/>
                  <a:pt x="45" y="180"/>
                  <a:pt x="45" y="149"/>
                </a:cubicBezTo>
                <a:cubicBezTo>
                  <a:pt x="45" y="118"/>
                  <a:pt x="70" y="93"/>
                  <a:pt x="101" y="93"/>
                </a:cubicBezTo>
                <a:cubicBezTo>
                  <a:pt x="115" y="93"/>
                  <a:pt x="127" y="98"/>
                  <a:pt x="137" y="107"/>
                </a:cubicBezTo>
                <a:lnTo>
                  <a:pt x="117" y="127"/>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13" name="Freeform 14"/>
          <p:cNvSpPr/>
          <p:nvPr/>
        </p:nvSpPr>
        <p:spPr bwMode="auto">
          <a:xfrm>
            <a:off x="4831183" y="3338768"/>
            <a:ext cx="2246400" cy="2963918"/>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4" name="Oval 15"/>
          <p:cNvSpPr>
            <a:spLocks noChangeArrowheads="1"/>
          </p:cNvSpPr>
          <p:nvPr/>
        </p:nvSpPr>
        <p:spPr bwMode="auto">
          <a:xfrm>
            <a:off x="4831183" y="2294448"/>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5" name="Oval 16"/>
          <p:cNvSpPr>
            <a:spLocks noChangeArrowheads="1"/>
          </p:cNvSpPr>
          <p:nvPr/>
        </p:nvSpPr>
        <p:spPr bwMode="auto">
          <a:xfrm>
            <a:off x="5052503" y="2515772"/>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6" name="Freeform 17"/>
          <p:cNvSpPr/>
          <p:nvPr/>
        </p:nvSpPr>
        <p:spPr bwMode="auto">
          <a:xfrm>
            <a:off x="7943577" y="3350119"/>
            <a:ext cx="2246400" cy="2952567"/>
          </a:xfrm>
          <a:custGeom>
            <a:avLst/>
            <a:gdLst>
              <a:gd name="T0" fmla="*/ 635 w 635"/>
              <a:gd name="T1" fmla="*/ 0 h 885"/>
              <a:gd name="T2" fmla="*/ 635 w 635"/>
              <a:gd name="T3" fmla="*/ 568 h 885"/>
              <a:gd name="T4" fmla="*/ 317 w 635"/>
              <a:gd name="T5" fmla="*/ 885 h 885"/>
              <a:gd name="T6" fmla="*/ 317 w 635"/>
              <a:gd name="T7" fmla="*/ 885 h 885"/>
              <a:gd name="T8" fmla="*/ 0 w 635"/>
              <a:gd name="T9" fmla="*/ 568 h 885"/>
              <a:gd name="T10" fmla="*/ 0 w 635"/>
              <a:gd name="T11" fmla="*/ 0 h 885"/>
              <a:gd name="T12" fmla="*/ 635 w 635"/>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5" h="885">
                <a:moveTo>
                  <a:pt x="635" y="0"/>
                </a:moveTo>
                <a:cubicBezTo>
                  <a:pt x="635" y="568"/>
                  <a:pt x="635" y="568"/>
                  <a:pt x="635" y="568"/>
                </a:cubicBezTo>
                <a:cubicBezTo>
                  <a:pt x="635" y="743"/>
                  <a:pt x="493" y="885"/>
                  <a:pt x="317" y="885"/>
                </a:cubicBezTo>
                <a:cubicBezTo>
                  <a:pt x="317" y="885"/>
                  <a:pt x="317" y="885"/>
                  <a:pt x="317" y="885"/>
                </a:cubicBezTo>
                <a:cubicBezTo>
                  <a:pt x="142" y="885"/>
                  <a:pt x="0" y="743"/>
                  <a:pt x="0" y="568"/>
                </a:cubicBezTo>
                <a:cubicBezTo>
                  <a:pt x="0" y="0"/>
                  <a:pt x="0" y="0"/>
                  <a:pt x="0" y="0"/>
                </a:cubicBezTo>
                <a:lnTo>
                  <a:pt x="635"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7" name="Oval 19"/>
          <p:cNvSpPr>
            <a:spLocks noChangeArrowheads="1"/>
          </p:cNvSpPr>
          <p:nvPr/>
        </p:nvSpPr>
        <p:spPr bwMode="auto">
          <a:xfrm>
            <a:off x="7943577" y="2305800"/>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8" name="Oval 20"/>
          <p:cNvSpPr>
            <a:spLocks noChangeArrowheads="1"/>
          </p:cNvSpPr>
          <p:nvPr/>
        </p:nvSpPr>
        <p:spPr bwMode="auto">
          <a:xfrm>
            <a:off x="8164899" y="2527124"/>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9" name="Freeform 21"/>
          <p:cNvSpPr>
            <a:spLocks noEditPoints="1"/>
          </p:cNvSpPr>
          <p:nvPr/>
        </p:nvSpPr>
        <p:spPr bwMode="auto">
          <a:xfrm>
            <a:off x="5611820" y="2966129"/>
            <a:ext cx="683275" cy="717439"/>
          </a:xfrm>
          <a:custGeom>
            <a:avLst/>
            <a:gdLst>
              <a:gd name="T0" fmla="*/ 200 w 230"/>
              <a:gd name="T1" fmla="*/ 1 h 241"/>
              <a:gd name="T2" fmla="*/ 174 w 230"/>
              <a:gd name="T3" fmla="*/ 26 h 241"/>
              <a:gd name="T4" fmla="*/ 50 w 230"/>
              <a:gd name="T5" fmla="*/ 87 h 241"/>
              <a:gd name="T6" fmla="*/ 21 w 230"/>
              <a:gd name="T7" fmla="*/ 101 h 241"/>
              <a:gd name="T8" fmla="*/ 10 w 230"/>
              <a:gd name="T9" fmla="*/ 130 h 241"/>
              <a:gd name="T10" fmla="*/ 30 w 230"/>
              <a:gd name="T11" fmla="*/ 124 h 241"/>
              <a:gd name="T12" fmla="*/ 79 w 230"/>
              <a:gd name="T13" fmla="*/ 118 h 241"/>
              <a:gd name="T14" fmla="*/ 57 w 230"/>
              <a:gd name="T15" fmla="*/ 167 h 241"/>
              <a:gd name="T16" fmla="*/ 7 w 230"/>
              <a:gd name="T17" fmla="*/ 228 h 241"/>
              <a:gd name="T18" fmla="*/ 35 w 230"/>
              <a:gd name="T19" fmla="*/ 240 h 241"/>
              <a:gd name="T20" fmla="*/ 31 w 230"/>
              <a:gd name="T21" fmla="*/ 220 h 241"/>
              <a:gd name="T22" fmla="*/ 91 w 230"/>
              <a:gd name="T23" fmla="*/ 219 h 241"/>
              <a:gd name="T24" fmla="*/ 78 w 230"/>
              <a:gd name="T25" fmla="*/ 237 h 241"/>
              <a:gd name="T26" fmla="*/ 110 w 230"/>
              <a:gd name="T27" fmla="*/ 237 h 241"/>
              <a:gd name="T28" fmla="*/ 98 w 230"/>
              <a:gd name="T29" fmla="*/ 219 h 241"/>
              <a:gd name="T30" fmla="*/ 150 w 230"/>
              <a:gd name="T31" fmla="*/ 232 h 241"/>
              <a:gd name="T32" fmla="*/ 178 w 230"/>
              <a:gd name="T33" fmla="*/ 240 h 241"/>
              <a:gd name="T34" fmla="*/ 170 w 230"/>
              <a:gd name="T35" fmla="*/ 219 h 241"/>
              <a:gd name="T36" fmla="*/ 104 w 230"/>
              <a:gd name="T37" fmla="*/ 128 h 241"/>
              <a:gd name="T38" fmla="*/ 111 w 230"/>
              <a:gd name="T39" fmla="*/ 101 h 241"/>
              <a:gd name="T40" fmla="*/ 192 w 230"/>
              <a:gd name="T41" fmla="*/ 68 h 241"/>
              <a:gd name="T42" fmla="*/ 229 w 230"/>
              <a:gd name="T43" fmla="*/ 62 h 241"/>
              <a:gd name="T44" fmla="*/ 8 w 230"/>
              <a:gd name="T45" fmla="*/ 108 h 241"/>
              <a:gd name="T46" fmla="*/ 23 w 230"/>
              <a:gd name="T47" fmla="*/ 125 h 241"/>
              <a:gd name="T48" fmla="*/ 23 w 230"/>
              <a:gd name="T49" fmla="*/ 108 h 241"/>
              <a:gd name="T50" fmla="*/ 27 w 230"/>
              <a:gd name="T51" fmla="*/ 116 h 241"/>
              <a:gd name="T52" fmla="*/ 13 w 230"/>
              <a:gd name="T53" fmla="*/ 234 h 241"/>
              <a:gd name="T54" fmla="*/ 32 w 230"/>
              <a:gd name="T55" fmla="*/ 233 h 241"/>
              <a:gd name="T56" fmla="*/ 173 w 230"/>
              <a:gd name="T57" fmla="*/ 234 h 241"/>
              <a:gd name="T58" fmla="*/ 169 w 230"/>
              <a:gd name="T59" fmla="*/ 226 h 241"/>
              <a:gd name="T60" fmla="*/ 50 w 230"/>
              <a:gd name="T61" fmla="*/ 98 h 241"/>
              <a:gd name="T62" fmla="*/ 67 w 230"/>
              <a:gd name="T63" fmla="*/ 105 h 241"/>
              <a:gd name="T64" fmla="*/ 85 w 230"/>
              <a:gd name="T65" fmla="*/ 234 h 241"/>
              <a:gd name="T66" fmla="*/ 103 w 230"/>
              <a:gd name="T67" fmla="*/ 234 h 241"/>
              <a:gd name="T68" fmla="*/ 104 w 230"/>
              <a:gd name="T69" fmla="*/ 100 h 241"/>
              <a:gd name="T70" fmla="*/ 65 w 230"/>
              <a:gd name="T71" fmla="*/ 84 h 241"/>
              <a:gd name="T72" fmla="*/ 173 w 230"/>
              <a:gd name="T73" fmla="*/ 50 h 241"/>
              <a:gd name="T74" fmla="*/ 132 w 230"/>
              <a:gd name="T75" fmla="*/ 71 h 241"/>
              <a:gd name="T76" fmla="*/ 186 w 230"/>
              <a:gd name="T77" fmla="*/ 52 h 241"/>
              <a:gd name="T78" fmla="*/ 205 w 230"/>
              <a:gd name="T79" fmla="*/ 68 h 241"/>
              <a:gd name="T80" fmla="*/ 181 w 230"/>
              <a:gd name="T81" fmla="*/ 23 h 241"/>
              <a:gd name="T82" fmla="*/ 194 w 230"/>
              <a:gd name="T83" fmla="*/ 34 h 241"/>
              <a:gd name="T84" fmla="*/ 193 w 230"/>
              <a:gd name="T85" fmla="*/ 14 h 241"/>
              <a:gd name="T86" fmla="*/ 222 w 230"/>
              <a:gd name="T87" fmla="*/ 6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0" h="241">
                <a:moveTo>
                  <a:pt x="229" y="62"/>
                </a:moveTo>
                <a:cubicBezTo>
                  <a:pt x="221" y="42"/>
                  <a:pt x="213" y="23"/>
                  <a:pt x="205" y="4"/>
                </a:cubicBezTo>
                <a:cubicBezTo>
                  <a:pt x="204" y="1"/>
                  <a:pt x="202" y="0"/>
                  <a:pt x="200" y="1"/>
                </a:cubicBezTo>
                <a:cubicBezTo>
                  <a:pt x="194" y="4"/>
                  <a:pt x="188" y="6"/>
                  <a:pt x="181" y="9"/>
                </a:cubicBezTo>
                <a:cubicBezTo>
                  <a:pt x="178" y="10"/>
                  <a:pt x="176" y="12"/>
                  <a:pt x="175" y="16"/>
                </a:cubicBezTo>
                <a:cubicBezTo>
                  <a:pt x="174" y="19"/>
                  <a:pt x="174" y="22"/>
                  <a:pt x="174" y="26"/>
                </a:cubicBezTo>
                <a:cubicBezTo>
                  <a:pt x="174" y="25"/>
                  <a:pt x="174" y="26"/>
                  <a:pt x="173" y="26"/>
                </a:cubicBezTo>
                <a:cubicBezTo>
                  <a:pt x="141" y="41"/>
                  <a:pt x="109" y="56"/>
                  <a:pt x="77" y="71"/>
                </a:cubicBezTo>
                <a:cubicBezTo>
                  <a:pt x="68" y="75"/>
                  <a:pt x="58" y="79"/>
                  <a:pt x="50" y="87"/>
                </a:cubicBezTo>
                <a:cubicBezTo>
                  <a:pt x="46" y="91"/>
                  <a:pt x="41" y="94"/>
                  <a:pt x="36" y="96"/>
                </a:cubicBezTo>
                <a:cubicBezTo>
                  <a:pt x="31" y="98"/>
                  <a:pt x="26" y="100"/>
                  <a:pt x="21" y="102"/>
                </a:cubicBezTo>
                <a:cubicBezTo>
                  <a:pt x="21" y="101"/>
                  <a:pt x="21" y="101"/>
                  <a:pt x="21" y="101"/>
                </a:cubicBezTo>
                <a:cubicBezTo>
                  <a:pt x="17" y="96"/>
                  <a:pt x="12" y="95"/>
                  <a:pt x="5" y="99"/>
                </a:cubicBezTo>
                <a:cubicBezTo>
                  <a:pt x="1" y="101"/>
                  <a:pt x="0" y="106"/>
                  <a:pt x="2" y="111"/>
                </a:cubicBezTo>
                <a:cubicBezTo>
                  <a:pt x="5" y="117"/>
                  <a:pt x="7" y="124"/>
                  <a:pt x="10" y="130"/>
                </a:cubicBezTo>
                <a:cubicBezTo>
                  <a:pt x="12" y="134"/>
                  <a:pt x="15" y="137"/>
                  <a:pt x="19" y="136"/>
                </a:cubicBezTo>
                <a:cubicBezTo>
                  <a:pt x="25" y="135"/>
                  <a:pt x="29" y="133"/>
                  <a:pt x="30" y="128"/>
                </a:cubicBezTo>
                <a:cubicBezTo>
                  <a:pt x="30" y="127"/>
                  <a:pt x="30" y="126"/>
                  <a:pt x="30" y="124"/>
                </a:cubicBezTo>
                <a:cubicBezTo>
                  <a:pt x="30" y="123"/>
                  <a:pt x="30" y="123"/>
                  <a:pt x="30" y="122"/>
                </a:cubicBezTo>
                <a:cubicBezTo>
                  <a:pt x="43" y="114"/>
                  <a:pt x="59" y="111"/>
                  <a:pt x="74" y="111"/>
                </a:cubicBezTo>
                <a:cubicBezTo>
                  <a:pt x="76" y="114"/>
                  <a:pt x="77" y="116"/>
                  <a:pt x="79" y="118"/>
                </a:cubicBezTo>
                <a:cubicBezTo>
                  <a:pt x="82" y="120"/>
                  <a:pt x="85" y="122"/>
                  <a:pt x="87" y="123"/>
                </a:cubicBezTo>
                <a:cubicBezTo>
                  <a:pt x="87" y="124"/>
                  <a:pt x="86" y="125"/>
                  <a:pt x="86" y="126"/>
                </a:cubicBezTo>
                <a:cubicBezTo>
                  <a:pt x="76" y="140"/>
                  <a:pt x="66" y="153"/>
                  <a:pt x="57" y="167"/>
                </a:cubicBezTo>
                <a:cubicBezTo>
                  <a:pt x="45" y="184"/>
                  <a:pt x="34" y="200"/>
                  <a:pt x="22" y="217"/>
                </a:cubicBezTo>
                <a:cubicBezTo>
                  <a:pt x="21" y="218"/>
                  <a:pt x="20" y="219"/>
                  <a:pt x="18" y="219"/>
                </a:cubicBezTo>
                <a:cubicBezTo>
                  <a:pt x="12" y="219"/>
                  <a:pt x="8" y="222"/>
                  <a:pt x="7" y="228"/>
                </a:cubicBezTo>
                <a:cubicBezTo>
                  <a:pt x="6" y="231"/>
                  <a:pt x="6" y="234"/>
                  <a:pt x="7" y="238"/>
                </a:cubicBezTo>
                <a:cubicBezTo>
                  <a:pt x="7" y="239"/>
                  <a:pt x="9" y="240"/>
                  <a:pt x="10" y="240"/>
                </a:cubicBezTo>
                <a:cubicBezTo>
                  <a:pt x="18" y="241"/>
                  <a:pt x="27" y="240"/>
                  <a:pt x="35" y="240"/>
                </a:cubicBezTo>
                <a:cubicBezTo>
                  <a:pt x="38" y="240"/>
                  <a:pt x="39" y="239"/>
                  <a:pt x="39" y="237"/>
                </a:cubicBezTo>
                <a:cubicBezTo>
                  <a:pt x="39" y="234"/>
                  <a:pt x="39" y="232"/>
                  <a:pt x="39" y="230"/>
                </a:cubicBezTo>
                <a:cubicBezTo>
                  <a:pt x="39" y="225"/>
                  <a:pt x="36" y="221"/>
                  <a:pt x="31" y="220"/>
                </a:cubicBezTo>
                <a:cubicBezTo>
                  <a:pt x="30" y="219"/>
                  <a:pt x="29" y="219"/>
                  <a:pt x="29" y="219"/>
                </a:cubicBezTo>
                <a:cubicBezTo>
                  <a:pt x="49" y="189"/>
                  <a:pt x="70" y="160"/>
                  <a:pt x="91" y="130"/>
                </a:cubicBezTo>
                <a:cubicBezTo>
                  <a:pt x="91" y="219"/>
                  <a:pt x="91" y="219"/>
                  <a:pt x="91" y="219"/>
                </a:cubicBezTo>
                <a:cubicBezTo>
                  <a:pt x="90" y="219"/>
                  <a:pt x="89" y="219"/>
                  <a:pt x="89" y="219"/>
                </a:cubicBezTo>
                <a:cubicBezTo>
                  <a:pt x="82" y="220"/>
                  <a:pt x="78" y="224"/>
                  <a:pt x="78" y="230"/>
                </a:cubicBezTo>
                <a:cubicBezTo>
                  <a:pt x="78" y="233"/>
                  <a:pt x="78" y="235"/>
                  <a:pt x="78" y="237"/>
                </a:cubicBezTo>
                <a:cubicBezTo>
                  <a:pt x="78" y="239"/>
                  <a:pt x="79" y="240"/>
                  <a:pt x="81" y="240"/>
                </a:cubicBezTo>
                <a:cubicBezTo>
                  <a:pt x="90" y="241"/>
                  <a:pt x="98" y="241"/>
                  <a:pt x="107" y="240"/>
                </a:cubicBezTo>
                <a:cubicBezTo>
                  <a:pt x="109" y="240"/>
                  <a:pt x="110" y="239"/>
                  <a:pt x="110" y="237"/>
                </a:cubicBezTo>
                <a:cubicBezTo>
                  <a:pt x="110" y="234"/>
                  <a:pt x="111" y="232"/>
                  <a:pt x="110" y="230"/>
                </a:cubicBezTo>
                <a:cubicBezTo>
                  <a:pt x="110" y="227"/>
                  <a:pt x="108" y="225"/>
                  <a:pt x="107" y="223"/>
                </a:cubicBezTo>
                <a:cubicBezTo>
                  <a:pt x="105" y="220"/>
                  <a:pt x="101" y="219"/>
                  <a:pt x="98" y="219"/>
                </a:cubicBezTo>
                <a:cubicBezTo>
                  <a:pt x="98" y="130"/>
                  <a:pt x="98" y="130"/>
                  <a:pt x="98" y="130"/>
                </a:cubicBezTo>
                <a:cubicBezTo>
                  <a:pt x="119" y="160"/>
                  <a:pt x="139" y="190"/>
                  <a:pt x="160" y="219"/>
                </a:cubicBezTo>
                <a:cubicBezTo>
                  <a:pt x="152" y="221"/>
                  <a:pt x="150" y="225"/>
                  <a:pt x="150" y="232"/>
                </a:cubicBezTo>
                <a:cubicBezTo>
                  <a:pt x="150" y="234"/>
                  <a:pt x="150" y="235"/>
                  <a:pt x="150" y="237"/>
                </a:cubicBezTo>
                <a:cubicBezTo>
                  <a:pt x="150" y="239"/>
                  <a:pt x="151" y="240"/>
                  <a:pt x="153" y="240"/>
                </a:cubicBezTo>
                <a:cubicBezTo>
                  <a:pt x="162" y="241"/>
                  <a:pt x="170" y="240"/>
                  <a:pt x="178" y="240"/>
                </a:cubicBezTo>
                <a:cubicBezTo>
                  <a:pt x="181" y="240"/>
                  <a:pt x="182" y="239"/>
                  <a:pt x="182" y="237"/>
                </a:cubicBezTo>
                <a:cubicBezTo>
                  <a:pt x="182" y="235"/>
                  <a:pt x="182" y="233"/>
                  <a:pt x="182" y="232"/>
                </a:cubicBezTo>
                <a:cubicBezTo>
                  <a:pt x="182" y="224"/>
                  <a:pt x="178" y="220"/>
                  <a:pt x="170" y="219"/>
                </a:cubicBezTo>
                <a:cubicBezTo>
                  <a:pt x="169" y="219"/>
                  <a:pt x="168" y="218"/>
                  <a:pt x="167" y="217"/>
                </a:cubicBezTo>
                <a:cubicBezTo>
                  <a:pt x="164" y="214"/>
                  <a:pt x="162" y="210"/>
                  <a:pt x="159" y="206"/>
                </a:cubicBezTo>
                <a:cubicBezTo>
                  <a:pt x="141" y="180"/>
                  <a:pt x="123" y="154"/>
                  <a:pt x="104" y="128"/>
                </a:cubicBezTo>
                <a:cubicBezTo>
                  <a:pt x="103" y="126"/>
                  <a:pt x="102" y="124"/>
                  <a:pt x="100" y="122"/>
                </a:cubicBezTo>
                <a:cubicBezTo>
                  <a:pt x="109" y="118"/>
                  <a:pt x="112" y="112"/>
                  <a:pt x="111" y="103"/>
                </a:cubicBezTo>
                <a:cubicBezTo>
                  <a:pt x="111" y="102"/>
                  <a:pt x="111" y="101"/>
                  <a:pt x="111" y="101"/>
                </a:cubicBezTo>
                <a:cubicBezTo>
                  <a:pt x="111" y="98"/>
                  <a:pt x="112" y="97"/>
                  <a:pt x="114" y="96"/>
                </a:cubicBezTo>
                <a:cubicBezTo>
                  <a:pt x="140" y="87"/>
                  <a:pt x="165" y="78"/>
                  <a:pt x="190" y="68"/>
                </a:cubicBezTo>
                <a:cubicBezTo>
                  <a:pt x="191" y="68"/>
                  <a:pt x="192" y="68"/>
                  <a:pt x="192" y="68"/>
                </a:cubicBezTo>
                <a:cubicBezTo>
                  <a:pt x="197" y="74"/>
                  <a:pt x="202" y="77"/>
                  <a:pt x="208" y="74"/>
                </a:cubicBezTo>
                <a:cubicBezTo>
                  <a:pt x="215" y="72"/>
                  <a:pt x="221" y="69"/>
                  <a:pt x="227" y="66"/>
                </a:cubicBezTo>
                <a:cubicBezTo>
                  <a:pt x="230" y="66"/>
                  <a:pt x="230" y="64"/>
                  <a:pt x="229" y="62"/>
                </a:cubicBezTo>
                <a:close/>
                <a:moveTo>
                  <a:pt x="18" y="129"/>
                </a:moveTo>
                <a:cubicBezTo>
                  <a:pt x="17" y="129"/>
                  <a:pt x="16" y="128"/>
                  <a:pt x="16" y="127"/>
                </a:cubicBezTo>
                <a:cubicBezTo>
                  <a:pt x="13" y="121"/>
                  <a:pt x="11" y="114"/>
                  <a:pt x="8" y="108"/>
                </a:cubicBezTo>
                <a:cubicBezTo>
                  <a:pt x="7" y="105"/>
                  <a:pt x="8" y="104"/>
                  <a:pt x="10" y="104"/>
                </a:cubicBezTo>
                <a:cubicBezTo>
                  <a:pt x="12" y="103"/>
                  <a:pt x="14" y="102"/>
                  <a:pt x="15" y="105"/>
                </a:cubicBezTo>
                <a:cubicBezTo>
                  <a:pt x="18" y="111"/>
                  <a:pt x="20" y="118"/>
                  <a:pt x="23" y="125"/>
                </a:cubicBezTo>
                <a:cubicBezTo>
                  <a:pt x="24" y="127"/>
                  <a:pt x="22" y="129"/>
                  <a:pt x="18" y="129"/>
                </a:cubicBezTo>
                <a:close/>
                <a:moveTo>
                  <a:pt x="27" y="116"/>
                </a:moveTo>
                <a:cubicBezTo>
                  <a:pt x="26" y="113"/>
                  <a:pt x="25" y="111"/>
                  <a:pt x="23" y="108"/>
                </a:cubicBezTo>
                <a:cubicBezTo>
                  <a:pt x="30" y="105"/>
                  <a:pt x="37" y="103"/>
                  <a:pt x="43" y="100"/>
                </a:cubicBezTo>
                <a:cubicBezTo>
                  <a:pt x="44" y="102"/>
                  <a:pt x="45" y="105"/>
                  <a:pt x="47" y="108"/>
                </a:cubicBezTo>
                <a:cubicBezTo>
                  <a:pt x="40" y="110"/>
                  <a:pt x="33" y="113"/>
                  <a:pt x="27" y="116"/>
                </a:cubicBezTo>
                <a:close/>
                <a:moveTo>
                  <a:pt x="32" y="233"/>
                </a:moveTo>
                <a:cubicBezTo>
                  <a:pt x="32" y="233"/>
                  <a:pt x="31" y="234"/>
                  <a:pt x="31" y="234"/>
                </a:cubicBezTo>
                <a:cubicBezTo>
                  <a:pt x="25" y="234"/>
                  <a:pt x="19" y="234"/>
                  <a:pt x="13" y="234"/>
                </a:cubicBezTo>
                <a:cubicBezTo>
                  <a:pt x="12" y="228"/>
                  <a:pt x="14" y="226"/>
                  <a:pt x="20" y="226"/>
                </a:cubicBezTo>
                <a:cubicBezTo>
                  <a:pt x="22" y="226"/>
                  <a:pt x="25" y="226"/>
                  <a:pt x="27" y="226"/>
                </a:cubicBezTo>
                <a:cubicBezTo>
                  <a:pt x="31" y="226"/>
                  <a:pt x="33" y="229"/>
                  <a:pt x="32" y="233"/>
                </a:cubicBezTo>
                <a:close/>
                <a:moveTo>
                  <a:pt x="169" y="226"/>
                </a:moveTo>
                <a:cubicBezTo>
                  <a:pt x="174" y="226"/>
                  <a:pt x="176" y="228"/>
                  <a:pt x="175" y="234"/>
                </a:cubicBezTo>
                <a:cubicBezTo>
                  <a:pt x="175" y="234"/>
                  <a:pt x="174" y="234"/>
                  <a:pt x="173" y="234"/>
                </a:cubicBezTo>
                <a:cubicBezTo>
                  <a:pt x="168" y="234"/>
                  <a:pt x="162" y="234"/>
                  <a:pt x="156" y="234"/>
                </a:cubicBezTo>
                <a:cubicBezTo>
                  <a:pt x="156" y="228"/>
                  <a:pt x="157" y="226"/>
                  <a:pt x="163" y="226"/>
                </a:cubicBezTo>
                <a:cubicBezTo>
                  <a:pt x="165" y="226"/>
                  <a:pt x="167" y="226"/>
                  <a:pt x="169" y="226"/>
                </a:cubicBezTo>
                <a:close/>
                <a:moveTo>
                  <a:pt x="55" y="106"/>
                </a:moveTo>
                <a:cubicBezTo>
                  <a:pt x="54" y="106"/>
                  <a:pt x="53" y="105"/>
                  <a:pt x="53" y="105"/>
                </a:cubicBezTo>
                <a:cubicBezTo>
                  <a:pt x="52" y="102"/>
                  <a:pt x="51" y="100"/>
                  <a:pt x="50" y="98"/>
                </a:cubicBezTo>
                <a:cubicBezTo>
                  <a:pt x="49" y="97"/>
                  <a:pt x="50" y="96"/>
                  <a:pt x="50" y="96"/>
                </a:cubicBezTo>
                <a:cubicBezTo>
                  <a:pt x="53" y="93"/>
                  <a:pt x="56" y="91"/>
                  <a:pt x="59" y="88"/>
                </a:cubicBezTo>
                <a:cubicBezTo>
                  <a:pt x="62" y="94"/>
                  <a:pt x="64" y="99"/>
                  <a:pt x="67" y="105"/>
                </a:cubicBezTo>
                <a:cubicBezTo>
                  <a:pt x="62" y="106"/>
                  <a:pt x="58" y="106"/>
                  <a:pt x="55" y="106"/>
                </a:cubicBezTo>
                <a:close/>
                <a:moveTo>
                  <a:pt x="103" y="234"/>
                </a:moveTo>
                <a:cubicBezTo>
                  <a:pt x="85" y="234"/>
                  <a:pt x="85" y="234"/>
                  <a:pt x="85" y="234"/>
                </a:cubicBezTo>
                <a:cubicBezTo>
                  <a:pt x="84" y="228"/>
                  <a:pt x="85" y="226"/>
                  <a:pt x="91" y="226"/>
                </a:cubicBezTo>
                <a:cubicBezTo>
                  <a:pt x="93" y="226"/>
                  <a:pt x="95" y="226"/>
                  <a:pt x="97" y="226"/>
                </a:cubicBezTo>
                <a:cubicBezTo>
                  <a:pt x="103" y="226"/>
                  <a:pt x="104" y="228"/>
                  <a:pt x="103" y="234"/>
                </a:cubicBezTo>
                <a:close/>
                <a:moveTo>
                  <a:pt x="96" y="116"/>
                </a:moveTo>
                <a:cubicBezTo>
                  <a:pt x="88" y="118"/>
                  <a:pt x="82" y="115"/>
                  <a:pt x="81" y="108"/>
                </a:cubicBezTo>
                <a:cubicBezTo>
                  <a:pt x="89" y="105"/>
                  <a:pt x="96" y="103"/>
                  <a:pt x="104" y="100"/>
                </a:cubicBezTo>
                <a:cubicBezTo>
                  <a:pt x="106" y="108"/>
                  <a:pt x="103" y="115"/>
                  <a:pt x="96" y="116"/>
                </a:cubicBezTo>
                <a:close/>
                <a:moveTo>
                  <a:pt x="73" y="104"/>
                </a:moveTo>
                <a:cubicBezTo>
                  <a:pt x="71" y="97"/>
                  <a:pt x="68" y="91"/>
                  <a:pt x="65" y="84"/>
                </a:cubicBezTo>
                <a:cubicBezTo>
                  <a:pt x="103" y="66"/>
                  <a:pt x="140" y="49"/>
                  <a:pt x="177" y="31"/>
                </a:cubicBezTo>
                <a:cubicBezTo>
                  <a:pt x="179" y="36"/>
                  <a:pt x="181" y="41"/>
                  <a:pt x="183" y="46"/>
                </a:cubicBezTo>
                <a:cubicBezTo>
                  <a:pt x="180" y="47"/>
                  <a:pt x="177" y="49"/>
                  <a:pt x="173" y="50"/>
                </a:cubicBezTo>
                <a:cubicBezTo>
                  <a:pt x="162" y="55"/>
                  <a:pt x="151" y="60"/>
                  <a:pt x="139" y="64"/>
                </a:cubicBezTo>
                <a:cubicBezTo>
                  <a:pt x="138" y="65"/>
                  <a:pt x="137" y="65"/>
                  <a:pt x="135" y="66"/>
                </a:cubicBezTo>
                <a:cubicBezTo>
                  <a:pt x="133" y="67"/>
                  <a:pt x="132" y="69"/>
                  <a:pt x="132" y="71"/>
                </a:cubicBezTo>
                <a:cubicBezTo>
                  <a:pt x="133" y="73"/>
                  <a:pt x="135" y="73"/>
                  <a:pt x="138" y="72"/>
                </a:cubicBezTo>
                <a:cubicBezTo>
                  <a:pt x="153" y="66"/>
                  <a:pt x="168" y="60"/>
                  <a:pt x="182" y="53"/>
                </a:cubicBezTo>
                <a:cubicBezTo>
                  <a:pt x="183" y="53"/>
                  <a:pt x="185" y="53"/>
                  <a:pt x="186" y="52"/>
                </a:cubicBezTo>
                <a:cubicBezTo>
                  <a:pt x="187" y="55"/>
                  <a:pt x="189" y="58"/>
                  <a:pt x="190" y="61"/>
                </a:cubicBezTo>
                <a:cubicBezTo>
                  <a:pt x="151" y="76"/>
                  <a:pt x="112" y="90"/>
                  <a:pt x="73" y="104"/>
                </a:cubicBezTo>
                <a:close/>
                <a:moveTo>
                  <a:pt x="205" y="68"/>
                </a:moveTo>
                <a:cubicBezTo>
                  <a:pt x="202" y="69"/>
                  <a:pt x="200" y="68"/>
                  <a:pt x="198" y="64"/>
                </a:cubicBezTo>
                <a:cubicBezTo>
                  <a:pt x="195" y="57"/>
                  <a:pt x="192" y="49"/>
                  <a:pt x="189" y="41"/>
                </a:cubicBezTo>
                <a:cubicBezTo>
                  <a:pt x="186" y="35"/>
                  <a:pt x="184" y="29"/>
                  <a:pt x="181" y="23"/>
                </a:cubicBezTo>
                <a:cubicBezTo>
                  <a:pt x="180" y="19"/>
                  <a:pt x="181" y="16"/>
                  <a:pt x="186" y="15"/>
                </a:cubicBezTo>
                <a:cubicBezTo>
                  <a:pt x="188" y="20"/>
                  <a:pt x="190" y="26"/>
                  <a:pt x="193" y="32"/>
                </a:cubicBezTo>
                <a:cubicBezTo>
                  <a:pt x="193" y="32"/>
                  <a:pt x="193" y="33"/>
                  <a:pt x="194" y="34"/>
                </a:cubicBezTo>
                <a:cubicBezTo>
                  <a:pt x="194" y="35"/>
                  <a:pt x="196" y="36"/>
                  <a:pt x="198" y="35"/>
                </a:cubicBezTo>
                <a:cubicBezTo>
                  <a:pt x="200" y="35"/>
                  <a:pt x="200" y="33"/>
                  <a:pt x="200" y="31"/>
                </a:cubicBezTo>
                <a:cubicBezTo>
                  <a:pt x="197" y="25"/>
                  <a:pt x="195" y="20"/>
                  <a:pt x="193" y="14"/>
                </a:cubicBezTo>
                <a:cubicBezTo>
                  <a:pt x="192" y="14"/>
                  <a:pt x="192" y="13"/>
                  <a:pt x="192" y="12"/>
                </a:cubicBezTo>
                <a:cubicBezTo>
                  <a:pt x="194" y="11"/>
                  <a:pt x="197" y="10"/>
                  <a:pt x="200" y="8"/>
                </a:cubicBezTo>
                <a:cubicBezTo>
                  <a:pt x="207" y="26"/>
                  <a:pt x="215" y="44"/>
                  <a:pt x="222" y="62"/>
                </a:cubicBezTo>
                <a:cubicBezTo>
                  <a:pt x="216" y="64"/>
                  <a:pt x="211" y="66"/>
                  <a:pt x="205" y="68"/>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0" name="Freeform 22"/>
          <p:cNvSpPr>
            <a:spLocks noEditPoints="1"/>
          </p:cNvSpPr>
          <p:nvPr/>
        </p:nvSpPr>
        <p:spPr bwMode="auto">
          <a:xfrm>
            <a:off x="8720768" y="3009681"/>
            <a:ext cx="668421" cy="672878"/>
          </a:xfrm>
          <a:custGeom>
            <a:avLst/>
            <a:gdLst>
              <a:gd name="T0" fmla="*/ 117 w 225"/>
              <a:gd name="T1" fmla="*/ 26 h 226"/>
              <a:gd name="T2" fmla="*/ 114 w 225"/>
              <a:gd name="T3" fmla="*/ 0 h 226"/>
              <a:gd name="T4" fmla="*/ 108 w 225"/>
              <a:gd name="T5" fmla="*/ 4 h 226"/>
              <a:gd name="T6" fmla="*/ 114 w 225"/>
              <a:gd name="T7" fmla="*/ 31 h 226"/>
              <a:gd name="T8" fmla="*/ 153 w 225"/>
              <a:gd name="T9" fmla="*/ 118 h 226"/>
              <a:gd name="T10" fmla="*/ 144 w 225"/>
              <a:gd name="T11" fmla="*/ 118 h 226"/>
              <a:gd name="T12" fmla="*/ 133 w 225"/>
              <a:gd name="T13" fmla="*/ 41 h 226"/>
              <a:gd name="T14" fmla="*/ 152 w 225"/>
              <a:gd name="T15" fmla="*/ 24 h 226"/>
              <a:gd name="T16" fmla="*/ 149 w 225"/>
              <a:gd name="T17" fmla="*/ 15 h 226"/>
              <a:gd name="T18" fmla="*/ 131 w 225"/>
              <a:gd name="T19" fmla="*/ 33 h 226"/>
              <a:gd name="T20" fmla="*/ 133 w 225"/>
              <a:gd name="T21" fmla="*/ 41 h 226"/>
              <a:gd name="T22" fmla="*/ 93 w 225"/>
              <a:gd name="T23" fmla="*/ 39 h 226"/>
              <a:gd name="T24" fmla="*/ 78 w 225"/>
              <a:gd name="T25" fmla="*/ 17 h 226"/>
              <a:gd name="T26" fmla="*/ 70 w 225"/>
              <a:gd name="T27" fmla="*/ 18 h 226"/>
              <a:gd name="T28" fmla="*/ 87 w 225"/>
              <a:gd name="T29" fmla="*/ 39 h 226"/>
              <a:gd name="T30" fmla="*/ 186 w 225"/>
              <a:gd name="T31" fmla="*/ 56 h 226"/>
              <a:gd name="T32" fmla="*/ 46 w 225"/>
              <a:gd name="T33" fmla="*/ 53 h 226"/>
              <a:gd name="T34" fmla="*/ 3 w 225"/>
              <a:gd name="T35" fmla="*/ 97 h 226"/>
              <a:gd name="T36" fmla="*/ 108 w 225"/>
              <a:gd name="T37" fmla="*/ 223 h 226"/>
              <a:gd name="T38" fmla="*/ 113 w 225"/>
              <a:gd name="T39" fmla="*/ 226 h 226"/>
              <a:gd name="T40" fmla="*/ 139 w 225"/>
              <a:gd name="T41" fmla="*/ 199 h 226"/>
              <a:gd name="T42" fmla="*/ 222 w 225"/>
              <a:gd name="T43" fmla="*/ 97 h 226"/>
              <a:gd name="T44" fmla="*/ 154 w 225"/>
              <a:gd name="T45" fmla="*/ 93 h 226"/>
              <a:gd name="T46" fmla="*/ 173 w 225"/>
              <a:gd name="T47" fmla="*/ 62 h 226"/>
              <a:gd name="T48" fmla="*/ 81 w 225"/>
              <a:gd name="T49" fmla="*/ 96 h 226"/>
              <a:gd name="T50" fmla="*/ 144 w 225"/>
              <a:gd name="T51" fmla="*/ 96 h 226"/>
              <a:gd name="T52" fmla="*/ 70 w 225"/>
              <a:gd name="T53" fmla="*/ 92 h 226"/>
              <a:gd name="T54" fmla="*/ 102 w 225"/>
              <a:gd name="T55" fmla="*/ 62 h 226"/>
              <a:gd name="T56" fmla="*/ 62 w 225"/>
              <a:gd name="T57" fmla="*/ 96 h 226"/>
              <a:gd name="T58" fmla="*/ 43 w 225"/>
              <a:gd name="T59" fmla="*/ 64 h 226"/>
              <a:gd name="T60" fmla="*/ 15 w 225"/>
              <a:gd name="T61" fmla="*/ 105 h 226"/>
              <a:gd name="T62" fmla="*/ 65 w 225"/>
              <a:gd name="T63" fmla="*/ 105 h 226"/>
              <a:gd name="T64" fmla="*/ 103 w 225"/>
              <a:gd name="T65" fmla="*/ 203 h 226"/>
              <a:gd name="T66" fmla="*/ 122 w 225"/>
              <a:gd name="T67" fmla="*/ 204 h 226"/>
              <a:gd name="T68" fmla="*/ 123 w 225"/>
              <a:gd name="T69" fmla="*/ 200 h 226"/>
              <a:gd name="T70" fmla="*/ 146 w 225"/>
              <a:gd name="T71" fmla="*/ 137 h 226"/>
              <a:gd name="T72" fmla="*/ 138 w 225"/>
              <a:gd name="T73" fmla="*/ 134 h 226"/>
              <a:gd name="T74" fmla="*/ 112 w 225"/>
              <a:gd name="T75" fmla="*/ 204 h 226"/>
              <a:gd name="T76" fmla="*/ 210 w 225"/>
              <a:gd name="T77" fmla="*/ 105 h 226"/>
              <a:gd name="T78" fmla="*/ 162 w 225"/>
              <a:gd name="T79" fmla="*/ 96 h 226"/>
              <a:gd name="T80" fmla="*/ 210 w 225"/>
              <a:gd name="T81" fmla="*/ 9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5" h="226">
                <a:moveTo>
                  <a:pt x="114" y="31"/>
                </a:moveTo>
                <a:cubicBezTo>
                  <a:pt x="116" y="30"/>
                  <a:pt x="117" y="28"/>
                  <a:pt x="117" y="26"/>
                </a:cubicBezTo>
                <a:cubicBezTo>
                  <a:pt x="117" y="19"/>
                  <a:pt x="117" y="12"/>
                  <a:pt x="117" y="6"/>
                </a:cubicBezTo>
                <a:cubicBezTo>
                  <a:pt x="117" y="3"/>
                  <a:pt x="116" y="1"/>
                  <a:pt x="114" y="0"/>
                </a:cubicBezTo>
                <a:cubicBezTo>
                  <a:pt x="113" y="0"/>
                  <a:pt x="112" y="0"/>
                  <a:pt x="111" y="0"/>
                </a:cubicBezTo>
                <a:cubicBezTo>
                  <a:pt x="109" y="1"/>
                  <a:pt x="108" y="2"/>
                  <a:pt x="108" y="4"/>
                </a:cubicBezTo>
                <a:cubicBezTo>
                  <a:pt x="108" y="12"/>
                  <a:pt x="108" y="19"/>
                  <a:pt x="108" y="27"/>
                </a:cubicBezTo>
                <a:cubicBezTo>
                  <a:pt x="108" y="30"/>
                  <a:pt x="111" y="32"/>
                  <a:pt x="114" y="31"/>
                </a:cubicBezTo>
                <a:close/>
                <a:moveTo>
                  <a:pt x="148" y="123"/>
                </a:moveTo>
                <a:cubicBezTo>
                  <a:pt x="151" y="123"/>
                  <a:pt x="153" y="121"/>
                  <a:pt x="153" y="118"/>
                </a:cubicBezTo>
                <a:cubicBezTo>
                  <a:pt x="153" y="116"/>
                  <a:pt x="151" y="114"/>
                  <a:pt x="148" y="114"/>
                </a:cubicBezTo>
                <a:cubicBezTo>
                  <a:pt x="146" y="114"/>
                  <a:pt x="144" y="116"/>
                  <a:pt x="144" y="118"/>
                </a:cubicBezTo>
                <a:cubicBezTo>
                  <a:pt x="144" y="121"/>
                  <a:pt x="146" y="123"/>
                  <a:pt x="148" y="123"/>
                </a:cubicBezTo>
                <a:close/>
                <a:moveTo>
                  <a:pt x="133" y="41"/>
                </a:moveTo>
                <a:cubicBezTo>
                  <a:pt x="134" y="41"/>
                  <a:pt x="136" y="40"/>
                  <a:pt x="137" y="39"/>
                </a:cubicBezTo>
                <a:cubicBezTo>
                  <a:pt x="142" y="34"/>
                  <a:pt x="147" y="29"/>
                  <a:pt x="152" y="24"/>
                </a:cubicBezTo>
                <a:cubicBezTo>
                  <a:pt x="153" y="23"/>
                  <a:pt x="153" y="23"/>
                  <a:pt x="153" y="22"/>
                </a:cubicBezTo>
                <a:cubicBezTo>
                  <a:pt x="155" y="19"/>
                  <a:pt x="153" y="16"/>
                  <a:pt x="149" y="15"/>
                </a:cubicBezTo>
                <a:cubicBezTo>
                  <a:pt x="148" y="16"/>
                  <a:pt x="147" y="17"/>
                  <a:pt x="146" y="18"/>
                </a:cubicBezTo>
                <a:cubicBezTo>
                  <a:pt x="141" y="23"/>
                  <a:pt x="136" y="28"/>
                  <a:pt x="131" y="33"/>
                </a:cubicBezTo>
                <a:cubicBezTo>
                  <a:pt x="130" y="33"/>
                  <a:pt x="130" y="33"/>
                  <a:pt x="130" y="34"/>
                </a:cubicBezTo>
                <a:cubicBezTo>
                  <a:pt x="128" y="37"/>
                  <a:pt x="130" y="41"/>
                  <a:pt x="133" y="41"/>
                </a:cubicBezTo>
                <a:close/>
                <a:moveTo>
                  <a:pt x="87" y="39"/>
                </a:moveTo>
                <a:cubicBezTo>
                  <a:pt x="89" y="41"/>
                  <a:pt x="92" y="41"/>
                  <a:pt x="93" y="39"/>
                </a:cubicBezTo>
                <a:cubicBezTo>
                  <a:pt x="95" y="38"/>
                  <a:pt x="95" y="35"/>
                  <a:pt x="93" y="33"/>
                </a:cubicBezTo>
                <a:cubicBezTo>
                  <a:pt x="88" y="28"/>
                  <a:pt x="83" y="22"/>
                  <a:pt x="78" y="17"/>
                </a:cubicBezTo>
                <a:cubicBezTo>
                  <a:pt x="77" y="17"/>
                  <a:pt x="76" y="16"/>
                  <a:pt x="75" y="16"/>
                </a:cubicBezTo>
                <a:cubicBezTo>
                  <a:pt x="72" y="16"/>
                  <a:pt x="71" y="17"/>
                  <a:pt x="70" y="18"/>
                </a:cubicBezTo>
                <a:cubicBezTo>
                  <a:pt x="69" y="20"/>
                  <a:pt x="70" y="22"/>
                  <a:pt x="71" y="23"/>
                </a:cubicBezTo>
                <a:cubicBezTo>
                  <a:pt x="77" y="29"/>
                  <a:pt x="82" y="34"/>
                  <a:pt x="87" y="39"/>
                </a:cubicBezTo>
                <a:close/>
                <a:moveTo>
                  <a:pt x="222" y="97"/>
                </a:moveTo>
                <a:cubicBezTo>
                  <a:pt x="210" y="83"/>
                  <a:pt x="198" y="69"/>
                  <a:pt x="186" y="56"/>
                </a:cubicBezTo>
                <a:cubicBezTo>
                  <a:pt x="184" y="53"/>
                  <a:pt x="182" y="53"/>
                  <a:pt x="179" y="53"/>
                </a:cubicBezTo>
                <a:cubicBezTo>
                  <a:pt x="135" y="53"/>
                  <a:pt x="90" y="53"/>
                  <a:pt x="46" y="53"/>
                </a:cubicBezTo>
                <a:cubicBezTo>
                  <a:pt x="43" y="53"/>
                  <a:pt x="41" y="54"/>
                  <a:pt x="39" y="56"/>
                </a:cubicBezTo>
                <a:cubicBezTo>
                  <a:pt x="27" y="70"/>
                  <a:pt x="15" y="83"/>
                  <a:pt x="3" y="97"/>
                </a:cubicBezTo>
                <a:cubicBezTo>
                  <a:pt x="0" y="100"/>
                  <a:pt x="0" y="101"/>
                  <a:pt x="3" y="105"/>
                </a:cubicBezTo>
                <a:cubicBezTo>
                  <a:pt x="38" y="144"/>
                  <a:pt x="73" y="184"/>
                  <a:pt x="108" y="223"/>
                </a:cubicBezTo>
                <a:cubicBezTo>
                  <a:pt x="109" y="224"/>
                  <a:pt x="110" y="225"/>
                  <a:pt x="111" y="226"/>
                </a:cubicBezTo>
                <a:cubicBezTo>
                  <a:pt x="112" y="226"/>
                  <a:pt x="113" y="226"/>
                  <a:pt x="113" y="226"/>
                </a:cubicBezTo>
                <a:cubicBezTo>
                  <a:pt x="114" y="225"/>
                  <a:pt x="116" y="224"/>
                  <a:pt x="117" y="223"/>
                </a:cubicBezTo>
                <a:cubicBezTo>
                  <a:pt x="124" y="215"/>
                  <a:pt x="131" y="207"/>
                  <a:pt x="139" y="199"/>
                </a:cubicBezTo>
                <a:cubicBezTo>
                  <a:pt x="166" y="167"/>
                  <a:pt x="194" y="136"/>
                  <a:pt x="222" y="105"/>
                </a:cubicBezTo>
                <a:cubicBezTo>
                  <a:pt x="225" y="102"/>
                  <a:pt x="225" y="100"/>
                  <a:pt x="222" y="97"/>
                </a:cubicBezTo>
                <a:close/>
                <a:moveTo>
                  <a:pt x="173" y="62"/>
                </a:moveTo>
                <a:cubicBezTo>
                  <a:pt x="167" y="72"/>
                  <a:pt x="160" y="82"/>
                  <a:pt x="154" y="93"/>
                </a:cubicBezTo>
                <a:cubicBezTo>
                  <a:pt x="143" y="82"/>
                  <a:pt x="133" y="72"/>
                  <a:pt x="122" y="62"/>
                </a:cubicBezTo>
                <a:cubicBezTo>
                  <a:pt x="139" y="62"/>
                  <a:pt x="156" y="62"/>
                  <a:pt x="173" y="62"/>
                </a:cubicBezTo>
                <a:close/>
                <a:moveTo>
                  <a:pt x="144" y="96"/>
                </a:moveTo>
                <a:cubicBezTo>
                  <a:pt x="123" y="96"/>
                  <a:pt x="102" y="96"/>
                  <a:pt x="81" y="96"/>
                </a:cubicBezTo>
                <a:cubicBezTo>
                  <a:pt x="92" y="86"/>
                  <a:pt x="102" y="75"/>
                  <a:pt x="112" y="65"/>
                </a:cubicBezTo>
                <a:cubicBezTo>
                  <a:pt x="123" y="75"/>
                  <a:pt x="133" y="85"/>
                  <a:pt x="144" y="96"/>
                </a:cubicBezTo>
                <a:close/>
                <a:moveTo>
                  <a:pt x="102" y="62"/>
                </a:moveTo>
                <a:cubicBezTo>
                  <a:pt x="91" y="72"/>
                  <a:pt x="81" y="82"/>
                  <a:pt x="70" y="92"/>
                </a:cubicBezTo>
                <a:cubicBezTo>
                  <a:pt x="64" y="83"/>
                  <a:pt x="58" y="72"/>
                  <a:pt x="51" y="62"/>
                </a:cubicBezTo>
                <a:cubicBezTo>
                  <a:pt x="69" y="62"/>
                  <a:pt x="85" y="62"/>
                  <a:pt x="102" y="62"/>
                </a:cubicBezTo>
                <a:close/>
                <a:moveTo>
                  <a:pt x="43" y="64"/>
                </a:moveTo>
                <a:cubicBezTo>
                  <a:pt x="49" y="75"/>
                  <a:pt x="56" y="85"/>
                  <a:pt x="62" y="96"/>
                </a:cubicBezTo>
                <a:cubicBezTo>
                  <a:pt x="47" y="96"/>
                  <a:pt x="31" y="96"/>
                  <a:pt x="15" y="96"/>
                </a:cubicBezTo>
                <a:cubicBezTo>
                  <a:pt x="24" y="85"/>
                  <a:pt x="33" y="75"/>
                  <a:pt x="43" y="64"/>
                </a:cubicBezTo>
                <a:close/>
                <a:moveTo>
                  <a:pt x="103" y="204"/>
                </a:moveTo>
                <a:cubicBezTo>
                  <a:pt x="73" y="171"/>
                  <a:pt x="44" y="138"/>
                  <a:pt x="15" y="105"/>
                </a:cubicBezTo>
                <a:cubicBezTo>
                  <a:pt x="16" y="105"/>
                  <a:pt x="17" y="105"/>
                  <a:pt x="18" y="105"/>
                </a:cubicBezTo>
                <a:cubicBezTo>
                  <a:pt x="33" y="105"/>
                  <a:pt x="49" y="105"/>
                  <a:pt x="65" y="105"/>
                </a:cubicBezTo>
                <a:cubicBezTo>
                  <a:pt x="66" y="105"/>
                  <a:pt x="67" y="105"/>
                  <a:pt x="68" y="107"/>
                </a:cubicBezTo>
                <a:cubicBezTo>
                  <a:pt x="79" y="139"/>
                  <a:pt x="91" y="171"/>
                  <a:pt x="103" y="203"/>
                </a:cubicBezTo>
                <a:cubicBezTo>
                  <a:pt x="103" y="203"/>
                  <a:pt x="103" y="203"/>
                  <a:pt x="103" y="204"/>
                </a:cubicBezTo>
                <a:close/>
                <a:moveTo>
                  <a:pt x="122" y="204"/>
                </a:moveTo>
                <a:cubicBezTo>
                  <a:pt x="122" y="204"/>
                  <a:pt x="122" y="204"/>
                  <a:pt x="122" y="203"/>
                </a:cubicBezTo>
                <a:cubicBezTo>
                  <a:pt x="122" y="202"/>
                  <a:pt x="123" y="201"/>
                  <a:pt x="123" y="200"/>
                </a:cubicBezTo>
                <a:cubicBezTo>
                  <a:pt x="131" y="180"/>
                  <a:pt x="138" y="159"/>
                  <a:pt x="146" y="138"/>
                </a:cubicBezTo>
                <a:cubicBezTo>
                  <a:pt x="146" y="138"/>
                  <a:pt x="146" y="137"/>
                  <a:pt x="146" y="137"/>
                </a:cubicBezTo>
                <a:cubicBezTo>
                  <a:pt x="148" y="134"/>
                  <a:pt x="147" y="132"/>
                  <a:pt x="144" y="131"/>
                </a:cubicBezTo>
                <a:cubicBezTo>
                  <a:pt x="141" y="130"/>
                  <a:pt x="139" y="131"/>
                  <a:pt x="138" y="134"/>
                </a:cubicBezTo>
                <a:cubicBezTo>
                  <a:pt x="130" y="157"/>
                  <a:pt x="122" y="179"/>
                  <a:pt x="113" y="201"/>
                </a:cubicBezTo>
                <a:cubicBezTo>
                  <a:pt x="113" y="202"/>
                  <a:pt x="113" y="203"/>
                  <a:pt x="112" y="204"/>
                </a:cubicBezTo>
                <a:cubicBezTo>
                  <a:pt x="100" y="171"/>
                  <a:pt x="89" y="138"/>
                  <a:pt x="77" y="105"/>
                </a:cubicBezTo>
                <a:cubicBezTo>
                  <a:pt x="121" y="105"/>
                  <a:pt x="165" y="105"/>
                  <a:pt x="210" y="105"/>
                </a:cubicBezTo>
                <a:cubicBezTo>
                  <a:pt x="180" y="138"/>
                  <a:pt x="151" y="171"/>
                  <a:pt x="122" y="204"/>
                </a:cubicBezTo>
                <a:close/>
                <a:moveTo>
                  <a:pt x="162" y="96"/>
                </a:moveTo>
                <a:cubicBezTo>
                  <a:pt x="169" y="85"/>
                  <a:pt x="175" y="75"/>
                  <a:pt x="182" y="64"/>
                </a:cubicBezTo>
                <a:cubicBezTo>
                  <a:pt x="191" y="75"/>
                  <a:pt x="200" y="85"/>
                  <a:pt x="210" y="96"/>
                </a:cubicBezTo>
                <a:cubicBezTo>
                  <a:pt x="194" y="96"/>
                  <a:pt x="178" y="96"/>
                  <a:pt x="162" y="9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1" name="Subtitle 2"/>
          <p:cNvSpPr txBox="1"/>
          <p:nvPr/>
        </p:nvSpPr>
        <p:spPr>
          <a:xfrm>
            <a:off x="2051805" y="5049316"/>
            <a:ext cx="1669055" cy="10496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en-US" altLang="zh-CN" sz="1200" dirty="0" err="1">
                <a:solidFill>
                  <a:schemeClr val="tx1">
                    <a:lumMod val="75000"/>
                    <a:lumOff val="25000"/>
                  </a:schemeClr>
                </a:solidFill>
                <a:latin typeface="+mn-ea"/>
              </a:rPr>
              <a:t>提供POS</a:t>
            </a:r>
            <a:r>
              <a:rPr lang="zh-CN" altLang="en-US" sz="1200" dirty="0">
                <a:solidFill>
                  <a:schemeClr val="tx1">
                    <a:lumMod val="75000"/>
                    <a:lumOff val="25000"/>
                  </a:schemeClr>
                </a:solidFill>
                <a:latin typeface="+mn-ea"/>
              </a:rPr>
              <a:t>、扫码、刷脸、统一收银台等</a:t>
            </a:r>
            <a:r>
              <a:rPr lang="en-US" altLang="zh-CN" sz="1200" dirty="0" err="1">
                <a:solidFill>
                  <a:schemeClr val="tx1">
                    <a:lumMod val="75000"/>
                    <a:lumOff val="25000"/>
                  </a:schemeClr>
                </a:solidFill>
                <a:latin typeface="+mn-ea"/>
              </a:rPr>
              <a:t>多样的支付产品形态</a:t>
            </a:r>
            <a:r>
              <a:rPr lang="zh-CN" altLang="en-US" sz="1200" dirty="0">
                <a:solidFill>
                  <a:schemeClr val="tx1">
                    <a:lumMod val="75000"/>
                    <a:lumOff val="25000"/>
                  </a:schemeClr>
                </a:solidFill>
                <a:latin typeface="+mn-ea"/>
              </a:rPr>
              <a:t>，应对各类付款场景。</a:t>
            </a:r>
            <a:endParaRPr lang="en-US" sz="1200" dirty="0">
              <a:solidFill>
                <a:schemeClr val="tx1">
                  <a:lumMod val="75000"/>
                  <a:lumOff val="25000"/>
                </a:schemeClr>
              </a:solidFill>
              <a:latin typeface="+mn-ea"/>
            </a:endParaRPr>
          </a:p>
        </p:txBody>
      </p:sp>
      <p:sp>
        <p:nvSpPr>
          <p:cNvPr id="22" name="TextBox 29"/>
          <p:cNvSpPr txBox="1"/>
          <p:nvPr/>
        </p:nvSpPr>
        <p:spPr>
          <a:xfrm>
            <a:off x="2216920" y="4582293"/>
            <a:ext cx="1338828" cy="369332"/>
          </a:xfrm>
          <a:prstGeom prst="rect">
            <a:avLst/>
          </a:prstGeom>
          <a:noFill/>
        </p:spPr>
        <p:txBody>
          <a:bodyPr wrap="none" rtlCol="0">
            <a:spAutoFit/>
          </a:bodyPr>
          <a:lstStyle/>
          <a:p>
            <a:pPr algn="ctr"/>
            <a:r>
              <a:rPr lang="en-US" dirty="0" err="1">
                <a:latin typeface="+mn-ea"/>
              </a:rPr>
              <a:t>全渠道支付</a:t>
            </a:r>
            <a:endParaRPr lang="en-US" dirty="0">
              <a:latin typeface="+mn-ea"/>
            </a:endParaRPr>
          </a:p>
        </p:txBody>
      </p:sp>
      <p:sp>
        <p:nvSpPr>
          <p:cNvPr id="23" name="Subtitle 2"/>
          <p:cNvSpPr txBox="1"/>
          <p:nvPr/>
        </p:nvSpPr>
        <p:spPr>
          <a:xfrm>
            <a:off x="5187048" y="5049316"/>
            <a:ext cx="1669055" cy="6488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支持担保交易</a:t>
            </a:r>
            <a:r>
              <a:rPr lang="zh-CN" altLang="en-US" sz="1200" dirty="0">
                <a:solidFill>
                  <a:schemeClr val="tx1">
                    <a:lumMod val="75000"/>
                    <a:lumOff val="25000"/>
                  </a:schemeClr>
                </a:solidFill>
                <a:latin typeface="+mn-ea"/>
              </a:rPr>
              <a:t>、营销补贴发放、供应链采购等交易场景。</a:t>
            </a:r>
            <a:endParaRPr lang="da-DK" sz="1200" dirty="0">
              <a:solidFill>
                <a:schemeClr val="tx1">
                  <a:lumMod val="75000"/>
                  <a:lumOff val="25000"/>
                </a:schemeClr>
              </a:solidFill>
              <a:latin typeface="+mn-ea"/>
            </a:endParaRPr>
          </a:p>
        </p:txBody>
      </p:sp>
      <p:sp>
        <p:nvSpPr>
          <p:cNvPr id="24" name="TextBox 31"/>
          <p:cNvSpPr txBox="1"/>
          <p:nvPr/>
        </p:nvSpPr>
        <p:spPr>
          <a:xfrm>
            <a:off x="5341796" y="4610416"/>
            <a:ext cx="1338828" cy="369332"/>
          </a:xfrm>
          <a:prstGeom prst="rect">
            <a:avLst/>
          </a:prstGeom>
          <a:noFill/>
        </p:spPr>
        <p:txBody>
          <a:bodyPr wrap="none" rtlCol="0">
            <a:spAutoFit/>
          </a:bodyPr>
          <a:lstStyle/>
          <a:p>
            <a:pPr algn="ctr"/>
            <a:r>
              <a:rPr lang="en-US" dirty="0" err="1">
                <a:latin typeface="+mn-ea"/>
              </a:rPr>
              <a:t>多场景交易</a:t>
            </a:r>
            <a:endParaRPr lang="en-US" dirty="0">
              <a:latin typeface="+mn-ea"/>
            </a:endParaRPr>
          </a:p>
        </p:txBody>
      </p:sp>
      <p:sp>
        <p:nvSpPr>
          <p:cNvPr id="26" name="TextBox 33"/>
          <p:cNvSpPr txBox="1"/>
          <p:nvPr/>
        </p:nvSpPr>
        <p:spPr>
          <a:xfrm>
            <a:off x="8293111" y="4588662"/>
            <a:ext cx="1569660" cy="369332"/>
          </a:xfrm>
          <a:prstGeom prst="rect">
            <a:avLst/>
          </a:prstGeom>
          <a:noFill/>
        </p:spPr>
        <p:txBody>
          <a:bodyPr wrap="none" rtlCol="0">
            <a:spAutoFit/>
          </a:bodyPr>
          <a:lstStyle/>
          <a:p>
            <a:pPr algn="ctr"/>
            <a:r>
              <a:rPr lang="en-US" dirty="0" err="1">
                <a:latin typeface="+mn-ea"/>
              </a:rPr>
              <a:t>资金管理灵活</a:t>
            </a:r>
            <a:endParaRPr lang="en-US" dirty="0">
              <a:latin typeface="+mn-ea"/>
            </a:endParaRPr>
          </a:p>
        </p:txBody>
      </p:sp>
      <p:sp>
        <p:nvSpPr>
          <p:cNvPr id="27" name="Subtitle 2"/>
          <p:cNvSpPr txBox="1"/>
          <p:nvPr/>
        </p:nvSpPr>
        <p:spPr>
          <a:xfrm>
            <a:off x="8220450" y="5049316"/>
            <a:ext cx="1669055" cy="12898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提供通联管理</a:t>
            </a:r>
            <a:r>
              <a:rPr lang="zh-CN" altLang="en-US" sz="1200" dirty="0">
                <a:solidFill>
                  <a:schemeClr val="tx1">
                    <a:lumMod val="75000"/>
                    <a:lumOff val="25000"/>
                  </a:schemeClr>
                </a:solidFill>
                <a:latin typeface="+mn-ea"/>
              </a:rPr>
              <a:t>、银行管理等多种资金管理模式，为交易资金提供灵活的分账及管理能力。</a:t>
            </a:r>
            <a:endParaRPr lang="da-DK" sz="1200" dirty="0">
              <a:solidFill>
                <a:schemeClr val="tx1">
                  <a:lumMod val="75000"/>
                  <a:lumOff val="25000"/>
                </a:schemeClr>
              </a:solidFill>
              <a:latin typeface="+mn-ea"/>
            </a:endParaRPr>
          </a:p>
        </p:txBody>
      </p:sp>
      <p:sp>
        <p:nvSpPr>
          <p:cNvPr id="2" name="文本框 1"/>
          <p:cNvSpPr txBox="1"/>
          <p:nvPr/>
        </p:nvSpPr>
        <p:spPr>
          <a:xfrm>
            <a:off x="670718" y="1280694"/>
            <a:ext cx="10850563" cy="369332"/>
          </a:xfrm>
          <a:prstGeom prst="rect">
            <a:avLst/>
          </a:prstGeom>
          <a:noFill/>
        </p:spPr>
        <p:txBody>
          <a:bodyPr wrap="square" rtlCol="0">
            <a:spAutoFit/>
          </a:bodyPr>
          <a:lstStyle/>
          <a:p>
            <a:r>
              <a:rPr kumimoji="1" lang="zh-CN" altLang="en-US" dirty="0"/>
              <a:t>通联云商通产品以多样的账户系统为支撑，以统一的产品组件、运营组件为两翼，助力企业资金高效流转。</a:t>
            </a:r>
            <a:endParaRPr kumimoji="1" lang="zh-CN" altLang="en-US" dirty="0"/>
          </a:p>
        </p:txBody>
      </p:sp>
      <p:sp>
        <p:nvSpPr>
          <p:cNvPr id="5"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产品优势</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a:spLocks noChangeArrowheads="1"/>
          </p:cNvSpPr>
          <p:nvPr>
            <p:custDataLst>
              <p:tags r:id="rId1"/>
            </p:custDataLst>
          </p:nvPr>
        </p:nvSpPr>
        <p:spPr bwMode="auto">
          <a:xfrm>
            <a:off x="826770" y="1209675"/>
            <a:ext cx="5142230" cy="2536825"/>
          </a:xfrm>
          <a:prstGeom prst="rect">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38" name="Rectangle 37"/>
          <p:cNvSpPr>
            <a:spLocks noChangeArrowheads="1"/>
          </p:cNvSpPr>
          <p:nvPr>
            <p:custDataLst>
              <p:tags r:id="rId2"/>
            </p:custDataLst>
          </p:nvPr>
        </p:nvSpPr>
        <p:spPr bwMode="auto">
          <a:xfrm>
            <a:off x="807085" y="1209675"/>
            <a:ext cx="114300" cy="2536825"/>
          </a:xfrm>
          <a:prstGeom prst="rect">
            <a:avLst/>
          </a:prstGeom>
          <a:solidFill>
            <a:schemeClr val="accent2"/>
          </a:solidFill>
          <a:ln>
            <a:noFill/>
          </a:ln>
        </p:spPr>
        <p:txBody>
          <a:bodyPr vert="horz" wrap="square" lIns="91440" tIns="45720" rIns="91440" bIns="45720" numCol="1" anchor="t" anchorCtr="0" compatLnSpc="1"/>
          <a:lstStyle/>
          <a:p>
            <a:endParaRPr lang="en-US"/>
          </a:p>
        </p:txBody>
      </p:sp>
      <p:sp>
        <p:nvSpPr>
          <p:cNvPr id="18" name="Subtitle 2"/>
          <p:cNvSpPr txBox="1"/>
          <p:nvPr>
            <p:custDataLst>
              <p:tags r:id="rId3"/>
            </p:custDataLst>
          </p:nvPr>
        </p:nvSpPr>
        <p:spPr>
          <a:xfrm>
            <a:off x="1152525" y="1699260"/>
            <a:ext cx="3188970" cy="4083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sz="1200" dirty="0" err="1">
                <a:solidFill>
                  <a:schemeClr val="tx1"/>
                </a:solidFill>
                <a:latin typeface="+mj-ea"/>
                <a:ea typeface="+mj-ea"/>
              </a:rPr>
              <a:t>多样的支付产品形态</a:t>
            </a:r>
            <a:r>
              <a:rPr lang="zh-CN" altLang="en-US" sz="1200" dirty="0">
                <a:solidFill>
                  <a:schemeClr val="tx1"/>
                </a:solidFill>
                <a:latin typeface="+mj-ea"/>
                <a:ea typeface="+mj-ea"/>
              </a:rPr>
              <a:t>，应对各类付款场景</a:t>
            </a:r>
            <a:endParaRPr lang="zh-CN" altLang="en-US" sz="1200" dirty="0">
              <a:solidFill>
                <a:schemeClr val="tx1"/>
              </a:solidFill>
              <a:latin typeface="+mj-ea"/>
              <a:ea typeface="+mj-ea"/>
            </a:endParaRPr>
          </a:p>
        </p:txBody>
      </p:sp>
      <p:sp>
        <p:nvSpPr>
          <p:cNvPr id="19" name="TextBox 29"/>
          <p:cNvSpPr txBox="1"/>
          <p:nvPr>
            <p:custDataLst>
              <p:tags r:id="rId4"/>
            </p:custDataLst>
          </p:nvPr>
        </p:nvSpPr>
        <p:spPr>
          <a:xfrm>
            <a:off x="1152304" y="1368347"/>
            <a:ext cx="998220" cy="337185"/>
          </a:xfrm>
          <a:prstGeom prst="rect">
            <a:avLst/>
          </a:prstGeom>
          <a:noFill/>
        </p:spPr>
        <p:txBody>
          <a:bodyPr wrap="none" rtlCol="0">
            <a:spAutoFit/>
          </a:bodyPr>
          <a:lstStyle/>
          <a:p>
            <a:r>
              <a:rPr lang="en-US" sz="1600" b="1" dirty="0" err="1">
                <a:latin typeface="微软雅黑" panose="020B0503020204020204" charset="-122"/>
                <a:ea typeface="微软雅黑" panose="020B0503020204020204" charset="-122"/>
              </a:rPr>
              <a:t>付款场景</a:t>
            </a:r>
            <a:endParaRPr lang="en-US" sz="1600" b="1" dirty="0">
              <a:latin typeface="微软雅黑" panose="020B0503020204020204" charset="-122"/>
              <a:ea typeface="微软雅黑" panose="020B0503020204020204" charset="-122"/>
            </a:endParaRPr>
          </a:p>
        </p:txBody>
      </p:sp>
      <p:sp>
        <p:nvSpPr>
          <p:cNvPr id="52" name="文本框 51"/>
          <p:cNvSpPr txBox="1"/>
          <p:nvPr/>
        </p:nvSpPr>
        <p:spPr>
          <a:xfrm>
            <a:off x="1047376" y="2756935"/>
            <a:ext cx="901065" cy="245110"/>
          </a:xfrm>
          <a:prstGeom prst="rect">
            <a:avLst/>
          </a:prstGeom>
          <a:noFill/>
        </p:spPr>
        <p:txBody>
          <a:bodyPr wrap="square" rtlCol="0">
            <a:spAutoFit/>
          </a:bodyPr>
          <a:lstStyle/>
          <a:p>
            <a:pPr algn="ctr"/>
            <a:r>
              <a:rPr lang="en-US" altLang="zh-CN" sz="1000" dirty="0">
                <a:solidFill>
                  <a:schemeClr val="tx1">
                    <a:lumMod val="85000"/>
                    <a:lumOff val="15000"/>
                  </a:schemeClr>
                </a:solidFill>
                <a:latin typeface="微软雅黑" panose="020B0503020204020204" charset="-122"/>
                <a:ea typeface="微软雅黑" panose="020B0503020204020204" charset="-122"/>
              </a:rPr>
              <a:t>POS</a:t>
            </a:r>
            <a:r>
              <a:rPr lang="zh-CN" altLang="en-US" sz="1000" dirty="0">
                <a:solidFill>
                  <a:schemeClr val="tx1">
                    <a:lumMod val="85000"/>
                    <a:lumOff val="15000"/>
                  </a:schemeClr>
                </a:solidFill>
                <a:latin typeface="微软雅黑" panose="020B0503020204020204" charset="-122"/>
                <a:ea typeface="微软雅黑" panose="020B0503020204020204" charset="-122"/>
              </a:rPr>
              <a:t>支付</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3" name="文本框 52"/>
          <p:cNvSpPr txBox="1"/>
          <p:nvPr/>
        </p:nvSpPr>
        <p:spPr>
          <a:xfrm>
            <a:off x="1911005" y="2756935"/>
            <a:ext cx="87122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扫码支付</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4" name="文本框 53"/>
          <p:cNvSpPr txBox="1"/>
          <p:nvPr/>
        </p:nvSpPr>
        <p:spPr>
          <a:xfrm>
            <a:off x="2780304" y="2756300"/>
            <a:ext cx="96520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公众号</a:t>
            </a:r>
            <a:r>
              <a:rPr lang="en-US" altLang="zh-CN" sz="1000" dirty="0">
                <a:solidFill>
                  <a:schemeClr val="tx1">
                    <a:lumMod val="85000"/>
                    <a:lumOff val="15000"/>
                  </a:schemeClr>
                </a:solidFill>
                <a:latin typeface="微软雅黑" panose="020B0503020204020204" charset="-122"/>
                <a:ea typeface="微软雅黑" panose="020B0503020204020204" charset="-122"/>
              </a:rPr>
              <a:t>/H5</a:t>
            </a:r>
            <a:endParaRPr lang="en-US" altLang="zh-CN" sz="1000" dirty="0">
              <a:solidFill>
                <a:schemeClr val="tx1">
                  <a:lumMod val="85000"/>
                  <a:lumOff val="15000"/>
                </a:schemeClr>
              </a:solidFill>
              <a:latin typeface="微软雅黑" panose="020B0503020204020204" charset="-122"/>
              <a:ea typeface="微软雅黑" panose="020B0503020204020204" charset="-122"/>
            </a:endParaRPr>
          </a:p>
        </p:txBody>
      </p:sp>
      <p:sp>
        <p:nvSpPr>
          <p:cNvPr id="55" name="文本框 54"/>
          <p:cNvSpPr txBox="1"/>
          <p:nvPr/>
        </p:nvSpPr>
        <p:spPr>
          <a:xfrm>
            <a:off x="3667557" y="2758205"/>
            <a:ext cx="1143635" cy="245110"/>
          </a:xfrm>
          <a:prstGeom prst="rect">
            <a:avLst/>
          </a:prstGeom>
          <a:noFill/>
        </p:spPr>
        <p:txBody>
          <a:bodyPr wrap="square" rtlCol="0">
            <a:spAutoFit/>
          </a:bodyPr>
          <a:lstStyle/>
          <a:p>
            <a:pPr algn="ctr"/>
            <a:r>
              <a:rPr lang="en-US" altLang="zh-CN" sz="1000" dirty="0">
                <a:solidFill>
                  <a:schemeClr val="tx1">
                    <a:lumMod val="85000"/>
                    <a:lumOff val="15000"/>
                  </a:schemeClr>
                </a:solidFill>
                <a:latin typeface="微软雅黑" panose="020B0503020204020204" charset="-122"/>
                <a:ea typeface="微软雅黑" panose="020B0503020204020204" charset="-122"/>
              </a:rPr>
              <a:t>APP/</a:t>
            </a:r>
            <a:r>
              <a:rPr lang="zh-CN" altLang="en-US" sz="1000" dirty="0">
                <a:solidFill>
                  <a:schemeClr val="tx1">
                    <a:lumMod val="85000"/>
                    <a:lumOff val="15000"/>
                  </a:schemeClr>
                </a:solidFill>
                <a:latin typeface="微软雅黑" panose="020B0503020204020204" charset="-122"/>
                <a:ea typeface="微软雅黑" panose="020B0503020204020204" charset="-122"/>
              </a:rPr>
              <a:t>小程序</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pic>
        <p:nvPicPr>
          <p:cNvPr id="68" name="图片 6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5887" y="2223491"/>
            <a:ext cx="478637" cy="478637"/>
          </a:xfrm>
          <a:prstGeom prst="rect">
            <a:avLst/>
          </a:prstGeom>
        </p:spPr>
      </p:pic>
      <p:pic>
        <p:nvPicPr>
          <p:cNvPr id="69" name="图片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2637" y="2229477"/>
            <a:ext cx="480104" cy="480104"/>
          </a:xfrm>
          <a:prstGeom prst="rect">
            <a:avLst/>
          </a:prstGeom>
        </p:spPr>
      </p:pic>
      <p:pic>
        <p:nvPicPr>
          <p:cNvPr id="70" name="图片 6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2179" y="2200368"/>
            <a:ext cx="538321" cy="538321"/>
          </a:xfrm>
          <a:prstGeom prst="rect">
            <a:avLst/>
          </a:prstGeom>
        </p:spPr>
      </p:pic>
      <p:pic>
        <p:nvPicPr>
          <p:cNvPr id="71" name="图片 7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0008" y="2223491"/>
            <a:ext cx="538321" cy="538321"/>
          </a:xfrm>
          <a:prstGeom prst="rect">
            <a:avLst/>
          </a:prstGeom>
        </p:spPr>
      </p:pic>
      <p:pic>
        <p:nvPicPr>
          <p:cNvPr id="74" name="图片 7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31141" y="2197258"/>
            <a:ext cx="548036" cy="548036"/>
          </a:xfrm>
          <a:prstGeom prst="rect">
            <a:avLst/>
          </a:prstGeom>
        </p:spPr>
      </p:pic>
      <p:pic>
        <p:nvPicPr>
          <p:cNvPr id="3" name="图片 2" descr="zhimaxinyong"/>
          <p:cNvPicPr>
            <a:picLocks noChangeAspect="1"/>
          </p:cNvPicPr>
          <p:nvPr/>
        </p:nvPicPr>
        <p:blipFill>
          <a:blip r:embed="rId10"/>
          <a:stretch>
            <a:fillRect/>
          </a:stretch>
        </p:blipFill>
        <p:spPr>
          <a:xfrm>
            <a:off x="3199130" y="3128010"/>
            <a:ext cx="833058" cy="504000"/>
          </a:xfrm>
          <a:prstGeom prst="rect">
            <a:avLst/>
          </a:prstGeom>
        </p:spPr>
      </p:pic>
      <p:pic>
        <p:nvPicPr>
          <p:cNvPr id="4" name="图片 3" descr="weixinzhifufen"/>
          <p:cNvPicPr>
            <a:picLocks noChangeAspect="1"/>
          </p:cNvPicPr>
          <p:nvPr/>
        </p:nvPicPr>
        <p:blipFill>
          <a:blip r:embed="rId11"/>
          <a:stretch>
            <a:fillRect/>
          </a:stretch>
        </p:blipFill>
        <p:spPr>
          <a:xfrm>
            <a:off x="1234440" y="3127375"/>
            <a:ext cx="504000" cy="504000"/>
          </a:xfrm>
          <a:prstGeom prst="rect">
            <a:avLst/>
          </a:prstGeom>
        </p:spPr>
      </p:pic>
      <p:sp>
        <p:nvSpPr>
          <p:cNvPr id="5" name="文本框 4"/>
          <p:cNvSpPr txBox="1"/>
          <p:nvPr>
            <p:custDataLst>
              <p:tags r:id="rId12"/>
            </p:custDataLst>
          </p:nvPr>
        </p:nvSpPr>
        <p:spPr>
          <a:xfrm>
            <a:off x="1797311" y="3205245"/>
            <a:ext cx="901065" cy="245110"/>
          </a:xfrm>
          <a:prstGeom prst="rect">
            <a:avLst/>
          </a:prstGeom>
          <a:noFill/>
        </p:spPr>
        <p:txBody>
          <a:bodyPr wrap="square" rtlCol="0">
            <a:spAutoFit/>
          </a:bodyPr>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微信</a:t>
            </a:r>
            <a:r>
              <a:rPr lang="zh-CN" altLang="en-US" sz="1000" dirty="0">
                <a:solidFill>
                  <a:schemeClr val="tx1">
                    <a:lumMod val="85000"/>
                    <a:lumOff val="15000"/>
                  </a:schemeClr>
                </a:solidFill>
                <a:latin typeface="微软雅黑" panose="020B0503020204020204" charset="-122"/>
                <a:ea typeface="微软雅黑" panose="020B0503020204020204" charset="-122"/>
              </a:rPr>
              <a:t>支付分</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6" name="文本框 5"/>
          <p:cNvSpPr txBox="1"/>
          <p:nvPr>
            <p:custDataLst>
              <p:tags r:id="rId13"/>
            </p:custDataLst>
          </p:nvPr>
        </p:nvSpPr>
        <p:spPr>
          <a:xfrm>
            <a:off x="3880485" y="3242945"/>
            <a:ext cx="1268095" cy="364490"/>
          </a:xfrm>
          <a:prstGeom prst="rect">
            <a:avLst/>
          </a:prstGeom>
          <a:noFill/>
        </p:spPr>
        <p:txBody>
          <a:bodyPr wrap="square" rtlCol="0">
            <a:no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支付宝芝麻信用</a:t>
            </a:r>
            <a:r>
              <a:rPr lang="zh-CN" altLang="en-US" sz="1000" dirty="0">
                <a:solidFill>
                  <a:schemeClr val="tx1">
                    <a:lumMod val="85000"/>
                    <a:lumOff val="15000"/>
                  </a:schemeClr>
                </a:solidFill>
                <a:latin typeface="微软雅黑" panose="020B0503020204020204" charset="-122"/>
                <a:ea typeface="微软雅黑" panose="020B0503020204020204" charset="-122"/>
              </a:rPr>
              <a:t>分</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8" name="文本框 57"/>
          <p:cNvSpPr txBox="1"/>
          <p:nvPr/>
        </p:nvSpPr>
        <p:spPr>
          <a:xfrm>
            <a:off x="4678505" y="2761575"/>
            <a:ext cx="114427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刷脸支付</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20" name="Rectangle 36"/>
          <p:cNvSpPr>
            <a:spLocks noChangeArrowheads="1"/>
          </p:cNvSpPr>
          <p:nvPr>
            <p:custDataLst>
              <p:tags r:id="rId14"/>
            </p:custDataLst>
          </p:nvPr>
        </p:nvSpPr>
        <p:spPr bwMode="auto">
          <a:xfrm>
            <a:off x="826770" y="4116705"/>
            <a:ext cx="5142230" cy="2536825"/>
          </a:xfrm>
          <a:prstGeom prst="rect">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p>
            <a:endParaRPr lang="en-US"/>
          </a:p>
        </p:txBody>
      </p:sp>
      <p:sp>
        <p:nvSpPr>
          <p:cNvPr id="21" name="Rectangle 37"/>
          <p:cNvSpPr>
            <a:spLocks noChangeArrowheads="1"/>
          </p:cNvSpPr>
          <p:nvPr>
            <p:custDataLst>
              <p:tags r:id="rId15"/>
            </p:custDataLst>
          </p:nvPr>
        </p:nvSpPr>
        <p:spPr bwMode="auto">
          <a:xfrm>
            <a:off x="807085" y="4116705"/>
            <a:ext cx="114300" cy="2536825"/>
          </a:xfrm>
          <a:prstGeom prst="rect">
            <a:avLst/>
          </a:prstGeom>
          <a:solidFill>
            <a:schemeClr val="accent2"/>
          </a:solidFill>
          <a:ln>
            <a:noFill/>
          </a:ln>
        </p:spPr>
        <p:txBody>
          <a:bodyPr vert="horz" wrap="square" lIns="91440" tIns="45720" rIns="91440" bIns="45720" numCol="1" anchor="t" anchorCtr="0" compatLnSpc="1"/>
          <a:p>
            <a:endParaRPr lang="en-US"/>
          </a:p>
        </p:txBody>
      </p:sp>
      <p:sp>
        <p:nvSpPr>
          <p:cNvPr id="22" name="Subtitle 2"/>
          <p:cNvSpPr txBox="1"/>
          <p:nvPr>
            <p:custDataLst>
              <p:tags r:id="rId16"/>
            </p:custDataLst>
          </p:nvPr>
        </p:nvSpPr>
        <p:spPr>
          <a:xfrm>
            <a:off x="1152525" y="4620260"/>
            <a:ext cx="3188970" cy="4083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200" dirty="0">
                <a:solidFill>
                  <a:schemeClr val="tx1"/>
                </a:solidFill>
                <a:latin typeface="+mj-ea"/>
                <a:ea typeface="+mj-ea"/>
              </a:rPr>
              <a:t>银</a:t>
            </a:r>
            <a:r>
              <a:rPr lang="zh-CN" altLang="en-US" sz="1200" dirty="0">
                <a:solidFill>
                  <a:schemeClr val="tx1"/>
                </a:solidFill>
                <a:latin typeface="+mj-ea"/>
                <a:ea typeface="+mj-ea"/>
              </a:rPr>
              <a:t>联、网联、</a:t>
            </a:r>
            <a:r>
              <a:rPr lang="en-US" altLang="zh-CN" sz="1200" dirty="0">
                <a:solidFill>
                  <a:schemeClr val="tx1"/>
                </a:solidFill>
                <a:latin typeface="+mj-ea"/>
                <a:ea typeface="+mj-ea"/>
              </a:rPr>
              <a:t>AT</a:t>
            </a:r>
            <a:r>
              <a:rPr lang="zh-CN" altLang="en-US" sz="1200" dirty="0">
                <a:solidFill>
                  <a:schemeClr val="tx1"/>
                </a:solidFill>
                <a:latin typeface="+mj-ea"/>
                <a:ea typeface="+mj-ea"/>
              </a:rPr>
              <a:t>直连、银企</a:t>
            </a:r>
            <a:r>
              <a:rPr lang="zh-CN" altLang="en-US" sz="1200" dirty="0">
                <a:solidFill>
                  <a:schemeClr val="tx1"/>
                </a:solidFill>
                <a:latin typeface="+mj-ea"/>
                <a:ea typeface="+mj-ea"/>
              </a:rPr>
              <a:t>直连</a:t>
            </a:r>
            <a:endParaRPr lang="zh-CN" altLang="en-US" sz="1200" dirty="0">
              <a:solidFill>
                <a:schemeClr val="tx1"/>
              </a:solidFill>
              <a:latin typeface="+mj-ea"/>
              <a:ea typeface="+mj-ea"/>
            </a:endParaRPr>
          </a:p>
        </p:txBody>
      </p:sp>
      <p:sp>
        <p:nvSpPr>
          <p:cNvPr id="23" name="TextBox 29"/>
          <p:cNvSpPr txBox="1"/>
          <p:nvPr>
            <p:custDataLst>
              <p:tags r:id="rId17"/>
            </p:custDataLst>
          </p:nvPr>
        </p:nvSpPr>
        <p:spPr>
          <a:xfrm>
            <a:off x="1152304" y="4289347"/>
            <a:ext cx="998220" cy="337185"/>
          </a:xfrm>
          <a:prstGeom prst="rect">
            <a:avLst/>
          </a:prstGeom>
          <a:noFill/>
        </p:spPr>
        <p:txBody>
          <a:bodyPr wrap="none" rtlCol="0">
            <a:spAutoFit/>
          </a:bodyPr>
          <a:lstStyle/>
          <a:p>
            <a:r>
              <a:rPr lang="zh-CN" altLang="en-US" sz="1600" b="1" dirty="0" err="1">
                <a:latin typeface="微软雅黑" panose="020B0503020204020204" charset="-122"/>
                <a:ea typeface="微软雅黑" panose="020B0503020204020204" charset="-122"/>
              </a:rPr>
              <a:t>支付</a:t>
            </a:r>
            <a:r>
              <a:rPr lang="zh-CN" altLang="en-US" sz="1600" b="1" dirty="0" err="1">
                <a:latin typeface="微软雅黑" panose="020B0503020204020204" charset="-122"/>
                <a:ea typeface="微软雅黑" panose="020B0503020204020204" charset="-122"/>
              </a:rPr>
              <a:t>渠道</a:t>
            </a:r>
            <a:endParaRPr lang="zh-CN" altLang="en-US" sz="1600" b="1" dirty="0" err="1">
              <a:latin typeface="微软雅黑" panose="020B0503020204020204" charset="-122"/>
              <a:ea typeface="微软雅黑" panose="020B0503020204020204" charset="-122"/>
            </a:endParaRPr>
          </a:p>
        </p:txBody>
      </p:sp>
      <p:pic>
        <p:nvPicPr>
          <p:cNvPr id="59" name="图片 5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96593" y="5259769"/>
            <a:ext cx="1151441" cy="396000"/>
          </a:xfrm>
          <a:prstGeom prst="rect">
            <a:avLst/>
          </a:prstGeom>
        </p:spPr>
      </p:pic>
      <p:pic>
        <p:nvPicPr>
          <p:cNvPr id="60" name="图片 5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576830" y="5161280"/>
            <a:ext cx="560070" cy="557530"/>
          </a:xfrm>
          <a:prstGeom prst="rect">
            <a:avLst/>
          </a:prstGeom>
        </p:spPr>
      </p:pic>
      <p:sp>
        <p:nvSpPr>
          <p:cNvPr id="61" name="文本框 60"/>
          <p:cNvSpPr txBox="1"/>
          <p:nvPr/>
        </p:nvSpPr>
        <p:spPr>
          <a:xfrm>
            <a:off x="3180080" y="5290820"/>
            <a:ext cx="1161415" cy="320040"/>
          </a:xfrm>
          <a:prstGeom prst="rect">
            <a:avLst/>
          </a:prstGeom>
          <a:noFill/>
        </p:spPr>
        <p:txBody>
          <a:bodyPr wrap="square" rtlCol="0">
            <a:noAutofit/>
          </a:bodyPr>
          <a:lstStyle/>
          <a:p>
            <a:r>
              <a:rPr lang="zh-CN" altLang="en-US" sz="1600" b="1" dirty="0">
                <a:ln>
                  <a:noFill/>
                </a:ln>
                <a:latin typeface="微软雅黑" panose="020B0503020204020204" charset="-122"/>
                <a:ea typeface="微软雅黑" panose="020B0503020204020204" charset="-122"/>
              </a:rPr>
              <a:t>微信支付</a:t>
            </a:r>
            <a:endParaRPr lang="zh-CN" altLang="en-US" sz="1600" b="1" dirty="0">
              <a:ln>
                <a:noFill/>
              </a:ln>
              <a:latin typeface="微软雅黑" panose="020B0503020204020204" charset="-122"/>
              <a:ea typeface="微软雅黑" panose="020B0503020204020204" charset="-122"/>
            </a:endParaRPr>
          </a:p>
        </p:txBody>
      </p:sp>
      <p:sp>
        <p:nvSpPr>
          <p:cNvPr id="62" name="文本框 61"/>
          <p:cNvSpPr txBox="1"/>
          <p:nvPr/>
        </p:nvSpPr>
        <p:spPr>
          <a:xfrm>
            <a:off x="3918585" y="5995035"/>
            <a:ext cx="1151890" cy="320675"/>
          </a:xfrm>
          <a:prstGeom prst="rect">
            <a:avLst/>
          </a:prstGeom>
          <a:noFill/>
        </p:spPr>
        <p:txBody>
          <a:bodyPr wrap="square" rtlCol="0">
            <a:noAutofit/>
          </a:bodyPr>
          <a:lstStyle/>
          <a:p>
            <a:r>
              <a:rPr lang="zh-CN" altLang="en-US" sz="1600" b="1" dirty="0">
                <a:latin typeface="微软雅黑" panose="020B0503020204020204" charset="-122"/>
                <a:ea typeface="微软雅黑" panose="020B0503020204020204" charset="-122"/>
              </a:rPr>
              <a:t>银企直联</a:t>
            </a:r>
            <a:endParaRPr lang="zh-CN" altLang="en-US" sz="1600" b="1" dirty="0">
              <a:latin typeface="微软雅黑" panose="020B0503020204020204" charset="-122"/>
              <a:ea typeface="微软雅黑" panose="020B0503020204020204" charset="-122"/>
            </a:endParaRPr>
          </a:p>
        </p:txBody>
      </p:sp>
      <p:pic>
        <p:nvPicPr>
          <p:cNvPr id="63" name="图片 6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345180" y="5847715"/>
            <a:ext cx="488950" cy="537845"/>
          </a:xfrm>
          <a:prstGeom prst="rect">
            <a:avLst/>
          </a:prstGeom>
        </p:spPr>
      </p:pic>
      <p:pic>
        <p:nvPicPr>
          <p:cNvPr id="64" name="图片 6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174115" y="5938520"/>
            <a:ext cx="426085" cy="426085"/>
          </a:xfrm>
          <a:prstGeom prst="rect">
            <a:avLst/>
          </a:prstGeom>
        </p:spPr>
      </p:pic>
      <p:sp>
        <p:nvSpPr>
          <p:cNvPr id="65" name="文本框 64"/>
          <p:cNvSpPr txBox="1"/>
          <p:nvPr/>
        </p:nvSpPr>
        <p:spPr>
          <a:xfrm>
            <a:off x="1710714" y="6027222"/>
            <a:ext cx="1365024" cy="337185"/>
          </a:xfrm>
          <a:prstGeom prst="rect">
            <a:avLst/>
          </a:prstGeom>
          <a:noFill/>
        </p:spPr>
        <p:txBody>
          <a:bodyPr wrap="square" rtlCol="0">
            <a:spAutoFit/>
          </a:bodyPr>
          <a:lstStyle/>
          <a:p>
            <a:r>
              <a:rPr lang="zh-CN" altLang="en-US" sz="1600" b="1" dirty="0">
                <a:ln>
                  <a:noFill/>
                </a:ln>
                <a:latin typeface="微软雅黑" panose="020B0503020204020204" charset="-122"/>
                <a:ea typeface="微软雅黑" panose="020B0503020204020204" charset="-122"/>
              </a:rPr>
              <a:t>数字人民币</a:t>
            </a:r>
            <a:endParaRPr lang="zh-CN" altLang="en-US" sz="1600" b="1" dirty="0">
              <a:latin typeface="微软雅黑" panose="020B0503020204020204" charset="-122"/>
              <a:ea typeface="微软雅黑" panose="020B0503020204020204" charset="-122"/>
            </a:endParaRPr>
          </a:p>
        </p:txBody>
      </p:sp>
      <p:sp>
        <p:nvSpPr>
          <p:cNvPr id="66" name="文本框 65"/>
          <p:cNvSpPr txBox="1"/>
          <p:nvPr/>
        </p:nvSpPr>
        <p:spPr>
          <a:xfrm>
            <a:off x="4859062" y="5259650"/>
            <a:ext cx="964983" cy="337185"/>
          </a:xfrm>
          <a:prstGeom prst="rect">
            <a:avLst/>
          </a:prstGeom>
          <a:noFill/>
        </p:spPr>
        <p:txBody>
          <a:bodyPr wrap="square" rtlCol="0">
            <a:spAutoFit/>
          </a:bodyPr>
          <a:lstStyle/>
          <a:p>
            <a:r>
              <a:rPr lang="zh-CN" altLang="en-US" sz="1600" b="1" i="0" u="none" strike="noStrike" dirty="0">
                <a:effectLst/>
                <a:latin typeface="微软雅黑" panose="020B0503020204020204" charset="-122"/>
                <a:ea typeface="微软雅黑" panose="020B0503020204020204" charset="-122"/>
              </a:rPr>
              <a:t>云闪付</a:t>
            </a:r>
            <a:endParaRPr lang="zh-CN" altLang="en-US" sz="1600" b="1" i="0" u="none" strike="noStrike" dirty="0">
              <a:effectLst/>
              <a:latin typeface="微软雅黑" panose="020B0503020204020204" charset="-122"/>
              <a:ea typeface="微软雅黑" panose="020B0503020204020204" charset="-122"/>
            </a:endParaRPr>
          </a:p>
        </p:txBody>
      </p:sp>
      <p:pic>
        <p:nvPicPr>
          <p:cNvPr id="67" name="图片 66" descr="图片包含 文本&#10;&#10;描述已自动生成"/>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395470" y="5233670"/>
            <a:ext cx="395605" cy="395605"/>
          </a:xfrm>
          <a:prstGeom prst="rect">
            <a:avLst/>
          </a:prstGeom>
        </p:spPr>
      </p:pic>
      <p:sp>
        <p:nvSpPr>
          <p:cNvPr id="24" name="Freeform 6"/>
          <p:cNvSpPr/>
          <p:nvPr>
            <p:custDataLst>
              <p:tags r:id="rId23"/>
            </p:custDataLst>
          </p:nvPr>
        </p:nvSpPr>
        <p:spPr bwMode="auto">
          <a:xfrm>
            <a:off x="9966908" y="4502189"/>
            <a:ext cx="1240293" cy="1252176"/>
          </a:xfrm>
          <a:custGeom>
            <a:avLst/>
            <a:gdLst>
              <a:gd name="T0" fmla="*/ 247 w 417"/>
              <a:gd name="T1" fmla="*/ 0 h 421"/>
              <a:gd name="T2" fmla="*/ 179 w 417"/>
              <a:gd name="T3" fmla="*/ 106 h 421"/>
              <a:gd name="T4" fmla="*/ 1 w 417"/>
              <a:gd name="T5" fmla="*/ 261 h 421"/>
              <a:gd name="T6" fmla="*/ 0 w 417"/>
              <a:gd name="T7" fmla="*/ 262 h 421"/>
              <a:gd name="T8" fmla="*/ 205 w 417"/>
              <a:gd name="T9" fmla="*/ 421 h 421"/>
              <a:gd name="T10" fmla="*/ 417 w 417"/>
              <a:gd name="T11" fmla="*/ 208 h 421"/>
              <a:gd name="T12" fmla="*/ 247 w 417"/>
              <a:gd name="T13" fmla="*/ 0 h 421"/>
            </a:gdLst>
            <a:ahLst/>
            <a:cxnLst>
              <a:cxn ang="0">
                <a:pos x="T0" y="T1"/>
              </a:cxn>
              <a:cxn ang="0">
                <a:pos x="T2" y="T3"/>
              </a:cxn>
              <a:cxn ang="0">
                <a:pos x="T4" y="T5"/>
              </a:cxn>
              <a:cxn ang="0">
                <a:pos x="T6" y="T7"/>
              </a:cxn>
              <a:cxn ang="0">
                <a:pos x="T8" y="T9"/>
              </a:cxn>
              <a:cxn ang="0">
                <a:pos x="T10" y="T11"/>
              </a:cxn>
              <a:cxn ang="0">
                <a:pos x="T12" y="T13"/>
              </a:cxn>
            </a:cxnLst>
            <a:rect l="0" t="0" r="r" b="b"/>
            <a:pathLst>
              <a:path w="417" h="421">
                <a:moveTo>
                  <a:pt x="247" y="0"/>
                </a:moveTo>
                <a:cubicBezTo>
                  <a:pt x="228" y="37"/>
                  <a:pt x="205" y="72"/>
                  <a:pt x="179" y="106"/>
                </a:cubicBezTo>
                <a:cubicBezTo>
                  <a:pt x="177" y="108"/>
                  <a:pt x="126" y="175"/>
                  <a:pt x="1" y="261"/>
                </a:cubicBezTo>
                <a:cubicBezTo>
                  <a:pt x="1" y="262"/>
                  <a:pt x="0" y="262"/>
                  <a:pt x="0" y="262"/>
                </a:cubicBezTo>
                <a:cubicBezTo>
                  <a:pt x="24" y="353"/>
                  <a:pt x="107" y="421"/>
                  <a:pt x="205" y="421"/>
                </a:cubicBezTo>
                <a:cubicBezTo>
                  <a:pt x="322" y="421"/>
                  <a:pt x="417" y="326"/>
                  <a:pt x="417" y="208"/>
                </a:cubicBezTo>
                <a:cubicBezTo>
                  <a:pt x="417" y="105"/>
                  <a:pt x="344" y="19"/>
                  <a:pt x="247"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5" name="Freeform 7"/>
          <p:cNvSpPr/>
          <p:nvPr>
            <p:custDataLst>
              <p:tags r:id="rId24"/>
            </p:custDataLst>
          </p:nvPr>
        </p:nvSpPr>
        <p:spPr bwMode="auto">
          <a:xfrm>
            <a:off x="9946113" y="4490306"/>
            <a:ext cx="677333" cy="717439"/>
          </a:xfrm>
          <a:custGeom>
            <a:avLst/>
            <a:gdLst>
              <a:gd name="T0" fmla="*/ 0 w 228"/>
              <a:gd name="T1" fmla="*/ 212 h 241"/>
              <a:gd name="T2" fmla="*/ 2 w 228"/>
              <a:gd name="T3" fmla="*/ 241 h 241"/>
              <a:gd name="T4" fmla="*/ 167 w 228"/>
              <a:gd name="T5" fmla="*/ 95 h 241"/>
              <a:gd name="T6" fmla="*/ 228 w 228"/>
              <a:gd name="T7" fmla="*/ 1 h 241"/>
              <a:gd name="T8" fmla="*/ 212 w 228"/>
              <a:gd name="T9" fmla="*/ 0 h 241"/>
              <a:gd name="T10" fmla="*/ 0 w 228"/>
              <a:gd name="T11" fmla="*/ 212 h 241"/>
            </a:gdLst>
            <a:ahLst/>
            <a:cxnLst>
              <a:cxn ang="0">
                <a:pos x="T0" y="T1"/>
              </a:cxn>
              <a:cxn ang="0">
                <a:pos x="T2" y="T3"/>
              </a:cxn>
              <a:cxn ang="0">
                <a:pos x="T4" y="T5"/>
              </a:cxn>
              <a:cxn ang="0">
                <a:pos x="T6" y="T7"/>
              </a:cxn>
              <a:cxn ang="0">
                <a:pos x="T8" y="T9"/>
              </a:cxn>
              <a:cxn ang="0">
                <a:pos x="T10" y="T11"/>
              </a:cxn>
            </a:cxnLst>
            <a:rect l="0" t="0" r="r" b="b"/>
            <a:pathLst>
              <a:path w="228" h="241">
                <a:moveTo>
                  <a:pt x="0" y="212"/>
                </a:moveTo>
                <a:cubicBezTo>
                  <a:pt x="0" y="222"/>
                  <a:pt x="0" y="231"/>
                  <a:pt x="2" y="241"/>
                </a:cubicBezTo>
                <a:cubicBezTo>
                  <a:pt x="118" y="159"/>
                  <a:pt x="167" y="96"/>
                  <a:pt x="167" y="95"/>
                </a:cubicBezTo>
                <a:cubicBezTo>
                  <a:pt x="191" y="65"/>
                  <a:pt x="211" y="33"/>
                  <a:pt x="228" y="1"/>
                </a:cubicBezTo>
                <a:cubicBezTo>
                  <a:pt x="223" y="0"/>
                  <a:pt x="218" y="0"/>
                  <a:pt x="212" y="0"/>
                </a:cubicBezTo>
                <a:cubicBezTo>
                  <a:pt x="95" y="0"/>
                  <a:pt x="0" y="95"/>
                  <a:pt x="0" y="212"/>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9" name="Freeform 9"/>
          <p:cNvSpPr/>
          <p:nvPr>
            <p:custDataLst>
              <p:tags r:id="rId25"/>
            </p:custDataLst>
          </p:nvPr>
        </p:nvSpPr>
        <p:spPr bwMode="auto">
          <a:xfrm>
            <a:off x="7040710" y="1703733"/>
            <a:ext cx="3799602" cy="4310574"/>
          </a:xfrm>
          <a:custGeom>
            <a:avLst/>
            <a:gdLst>
              <a:gd name="T0" fmla="*/ 836 w 1278"/>
              <a:gd name="T1" fmla="*/ 31 h 1448"/>
              <a:gd name="T2" fmla="*/ 639 w 1278"/>
              <a:gd name="T3" fmla="*/ 0 h 1448"/>
              <a:gd name="T4" fmla="*/ 0 w 1278"/>
              <a:gd name="T5" fmla="*/ 639 h 1448"/>
              <a:gd name="T6" fmla="*/ 34 w 1278"/>
              <a:gd name="T7" fmla="*/ 846 h 1448"/>
              <a:gd name="T8" fmla="*/ 381 w 1278"/>
              <a:gd name="T9" fmla="*/ 1224 h 1448"/>
              <a:gd name="T10" fmla="*/ 388 w 1278"/>
              <a:gd name="T11" fmla="*/ 1238 h 1448"/>
              <a:gd name="T12" fmla="*/ 341 w 1278"/>
              <a:gd name="T13" fmla="*/ 1419 h 1448"/>
              <a:gd name="T14" fmla="*/ 339 w 1278"/>
              <a:gd name="T15" fmla="*/ 1445 h 1448"/>
              <a:gd name="T16" fmla="*/ 349 w 1278"/>
              <a:gd name="T17" fmla="*/ 1448 h 1448"/>
              <a:gd name="T18" fmla="*/ 361 w 1278"/>
              <a:gd name="T19" fmla="*/ 1446 h 1448"/>
              <a:gd name="T20" fmla="*/ 970 w 1278"/>
              <a:gd name="T21" fmla="*/ 1182 h 1448"/>
              <a:gd name="T22" fmla="*/ 979 w 1278"/>
              <a:gd name="T23" fmla="*/ 1177 h 1448"/>
              <a:gd name="T24" fmla="*/ 977 w 1278"/>
              <a:gd name="T25" fmla="*/ 1148 h 1448"/>
              <a:gd name="T26" fmla="*/ 1189 w 1278"/>
              <a:gd name="T27" fmla="*/ 936 h 1448"/>
              <a:gd name="T28" fmla="*/ 1205 w 1278"/>
              <a:gd name="T29" fmla="*/ 937 h 1448"/>
              <a:gd name="T30" fmla="*/ 1278 w 1278"/>
              <a:gd name="T31" fmla="*/ 639 h 1448"/>
              <a:gd name="T32" fmla="*/ 836 w 1278"/>
              <a:gd name="T33" fmla="*/ 31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8" h="1448">
                <a:moveTo>
                  <a:pt x="836" y="31"/>
                </a:moveTo>
                <a:cubicBezTo>
                  <a:pt x="774" y="11"/>
                  <a:pt x="708" y="0"/>
                  <a:pt x="639" y="0"/>
                </a:cubicBezTo>
                <a:cubicBezTo>
                  <a:pt x="287" y="0"/>
                  <a:pt x="0" y="287"/>
                  <a:pt x="0" y="639"/>
                </a:cubicBezTo>
                <a:cubicBezTo>
                  <a:pt x="0" y="711"/>
                  <a:pt x="12" y="781"/>
                  <a:pt x="34" y="846"/>
                </a:cubicBezTo>
                <a:cubicBezTo>
                  <a:pt x="91" y="1012"/>
                  <a:pt x="215" y="1151"/>
                  <a:pt x="381" y="1224"/>
                </a:cubicBezTo>
                <a:cubicBezTo>
                  <a:pt x="387" y="1227"/>
                  <a:pt x="390" y="1233"/>
                  <a:pt x="388" y="1238"/>
                </a:cubicBezTo>
                <a:cubicBezTo>
                  <a:pt x="386" y="1245"/>
                  <a:pt x="348" y="1394"/>
                  <a:pt x="341" y="1419"/>
                </a:cubicBezTo>
                <a:cubicBezTo>
                  <a:pt x="336" y="1433"/>
                  <a:pt x="337" y="1442"/>
                  <a:pt x="339" y="1445"/>
                </a:cubicBezTo>
                <a:cubicBezTo>
                  <a:pt x="341" y="1447"/>
                  <a:pt x="346" y="1448"/>
                  <a:pt x="349" y="1448"/>
                </a:cubicBezTo>
                <a:cubicBezTo>
                  <a:pt x="353" y="1448"/>
                  <a:pt x="357" y="1447"/>
                  <a:pt x="361" y="1446"/>
                </a:cubicBezTo>
                <a:cubicBezTo>
                  <a:pt x="661" y="1369"/>
                  <a:pt x="858" y="1260"/>
                  <a:pt x="970" y="1182"/>
                </a:cubicBezTo>
                <a:cubicBezTo>
                  <a:pt x="973" y="1180"/>
                  <a:pt x="976" y="1179"/>
                  <a:pt x="979" y="1177"/>
                </a:cubicBezTo>
                <a:cubicBezTo>
                  <a:pt x="977" y="1167"/>
                  <a:pt x="977" y="1158"/>
                  <a:pt x="977" y="1148"/>
                </a:cubicBezTo>
                <a:cubicBezTo>
                  <a:pt x="977" y="1031"/>
                  <a:pt x="1072" y="936"/>
                  <a:pt x="1189" y="936"/>
                </a:cubicBezTo>
                <a:cubicBezTo>
                  <a:pt x="1195" y="936"/>
                  <a:pt x="1200" y="936"/>
                  <a:pt x="1205" y="937"/>
                </a:cubicBezTo>
                <a:cubicBezTo>
                  <a:pt x="1253" y="846"/>
                  <a:pt x="1278" y="745"/>
                  <a:pt x="1278" y="639"/>
                </a:cubicBezTo>
                <a:cubicBezTo>
                  <a:pt x="1278" y="356"/>
                  <a:pt x="1092" y="114"/>
                  <a:pt x="836" y="31"/>
                </a:cubicBezTo>
                <a:close/>
              </a:path>
            </a:pathLst>
          </a:custGeom>
          <a:solidFill>
            <a:schemeClr val="accent1"/>
          </a:solidFill>
          <a:ln>
            <a:noFill/>
          </a:ln>
          <a:effectLst>
            <a:outerShdw blurRad="190500" dist="127000" dir="2700000" algn="tl" rotWithShape="0">
              <a:schemeClr val="accent2">
                <a:alpha val="20000"/>
              </a:schemeClr>
            </a:outerShdw>
          </a:effectLst>
        </p:spPr>
        <p:txBody>
          <a:bodyPr vert="horz" wrap="square" lIns="91440" tIns="45720" rIns="91440" bIns="45720" numCol="1" anchor="t" anchorCtr="0" compatLnSpc="1"/>
          <a:lstStyle/>
          <a:p>
            <a:endParaRPr lang="en-US"/>
          </a:p>
        </p:txBody>
      </p:sp>
      <p:sp>
        <p:nvSpPr>
          <p:cNvPr id="30" name="Freeform 12"/>
          <p:cNvSpPr>
            <a:spLocks noEditPoints="1"/>
          </p:cNvSpPr>
          <p:nvPr>
            <p:custDataLst>
              <p:tags r:id="rId26"/>
            </p:custDataLst>
          </p:nvPr>
        </p:nvSpPr>
        <p:spPr bwMode="auto">
          <a:xfrm>
            <a:off x="10189715" y="1191276"/>
            <a:ext cx="398082" cy="395111"/>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9 h 133"/>
              <a:gd name="T12" fmla="*/ 10 w 134"/>
              <a:gd name="T13" fmla="*/ 66 h 133"/>
              <a:gd name="T14" fmla="*/ 67 w 134"/>
              <a:gd name="T15" fmla="*/ 123 h 133"/>
              <a:gd name="T16" fmla="*/ 124 w 134"/>
              <a:gd name="T17" fmla="*/ 66 h 133"/>
              <a:gd name="T18" fmla="*/ 67 w 134"/>
              <a:gd name="T19" fmla="*/ 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3">
                <a:moveTo>
                  <a:pt x="67" y="133"/>
                </a:moveTo>
                <a:cubicBezTo>
                  <a:pt x="30" y="133"/>
                  <a:pt x="0" y="103"/>
                  <a:pt x="0" y="66"/>
                </a:cubicBezTo>
                <a:cubicBezTo>
                  <a:pt x="0" y="29"/>
                  <a:pt x="30" y="0"/>
                  <a:pt x="67" y="0"/>
                </a:cubicBezTo>
                <a:cubicBezTo>
                  <a:pt x="104" y="0"/>
                  <a:pt x="134" y="29"/>
                  <a:pt x="134" y="66"/>
                </a:cubicBezTo>
                <a:cubicBezTo>
                  <a:pt x="134" y="103"/>
                  <a:pt x="104" y="133"/>
                  <a:pt x="67" y="133"/>
                </a:cubicBezTo>
                <a:close/>
                <a:moveTo>
                  <a:pt x="67" y="9"/>
                </a:moveTo>
                <a:cubicBezTo>
                  <a:pt x="36" y="9"/>
                  <a:pt x="10" y="35"/>
                  <a:pt x="10" y="66"/>
                </a:cubicBezTo>
                <a:cubicBezTo>
                  <a:pt x="10" y="98"/>
                  <a:pt x="36" y="123"/>
                  <a:pt x="67" y="123"/>
                </a:cubicBezTo>
                <a:cubicBezTo>
                  <a:pt x="98" y="123"/>
                  <a:pt x="124" y="98"/>
                  <a:pt x="124" y="66"/>
                </a:cubicBezTo>
                <a:cubicBezTo>
                  <a:pt x="124" y="35"/>
                  <a:pt x="98" y="9"/>
                  <a:pt x="67" y="9"/>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1" name="Freeform 13"/>
          <p:cNvSpPr>
            <a:spLocks noEditPoints="1"/>
          </p:cNvSpPr>
          <p:nvPr>
            <p:custDataLst>
              <p:tags r:id="rId27"/>
            </p:custDataLst>
          </p:nvPr>
        </p:nvSpPr>
        <p:spPr bwMode="auto">
          <a:xfrm>
            <a:off x="6494090" y="4372961"/>
            <a:ext cx="300047" cy="301533"/>
          </a:xfrm>
          <a:custGeom>
            <a:avLst/>
            <a:gdLst>
              <a:gd name="T0" fmla="*/ 51 w 101"/>
              <a:gd name="T1" fmla="*/ 101 h 101"/>
              <a:gd name="T2" fmla="*/ 0 w 101"/>
              <a:gd name="T3" fmla="*/ 51 h 101"/>
              <a:gd name="T4" fmla="*/ 51 w 101"/>
              <a:gd name="T5" fmla="*/ 0 h 101"/>
              <a:gd name="T6" fmla="*/ 101 w 101"/>
              <a:gd name="T7" fmla="*/ 51 h 101"/>
              <a:gd name="T8" fmla="*/ 51 w 101"/>
              <a:gd name="T9" fmla="*/ 101 h 101"/>
              <a:gd name="T10" fmla="*/ 51 w 101"/>
              <a:gd name="T11" fmla="*/ 10 h 101"/>
              <a:gd name="T12" fmla="*/ 10 w 101"/>
              <a:gd name="T13" fmla="*/ 51 h 101"/>
              <a:gd name="T14" fmla="*/ 51 w 101"/>
              <a:gd name="T15" fmla="*/ 91 h 101"/>
              <a:gd name="T16" fmla="*/ 91 w 101"/>
              <a:gd name="T17" fmla="*/ 51 h 101"/>
              <a:gd name="T18" fmla="*/ 51 w 101"/>
              <a:gd name="T19"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1" y="101"/>
                </a:moveTo>
                <a:cubicBezTo>
                  <a:pt x="23" y="101"/>
                  <a:pt x="0" y="79"/>
                  <a:pt x="0" y="51"/>
                </a:cubicBezTo>
                <a:cubicBezTo>
                  <a:pt x="0" y="23"/>
                  <a:pt x="23" y="0"/>
                  <a:pt x="51" y="0"/>
                </a:cubicBezTo>
                <a:cubicBezTo>
                  <a:pt x="79" y="0"/>
                  <a:pt x="101" y="23"/>
                  <a:pt x="101" y="51"/>
                </a:cubicBezTo>
                <a:cubicBezTo>
                  <a:pt x="101" y="79"/>
                  <a:pt x="79" y="101"/>
                  <a:pt x="51" y="101"/>
                </a:cubicBezTo>
                <a:close/>
                <a:moveTo>
                  <a:pt x="51" y="10"/>
                </a:moveTo>
                <a:cubicBezTo>
                  <a:pt x="28" y="10"/>
                  <a:pt x="10" y="28"/>
                  <a:pt x="10" y="51"/>
                </a:cubicBezTo>
                <a:cubicBezTo>
                  <a:pt x="10" y="73"/>
                  <a:pt x="28" y="91"/>
                  <a:pt x="51" y="91"/>
                </a:cubicBezTo>
                <a:cubicBezTo>
                  <a:pt x="73" y="91"/>
                  <a:pt x="91" y="73"/>
                  <a:pt x="91" y="51"/>
                </a:cubicBezTo>
                <a:cubicBezTo>
                  <a:pt x="91" y="28"/>
                  <a:pt x="73" y="10"/>
                  <a:pt x="51" y="10"/>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2" name="Freeform 14"/>
          <p:cNvSpPr>
            <a:spLocks noEditPoints="1"/>
          </p:cNvSpPr>
          <p:nvPr>
            <p:custDataLst>
              <p:tags r:id="rId28"/>
            </p:custDataLst>
          </p:nvPr>
        </p:nvSpPr>
        <p:spPr bwMode="auto">
          <a:xfrm>
            <a:off x="8782318" y="2441966"/>
            <a:ext cx="316386" cy="258456"/>
          </a:xfrm>
          <a:custGeom>
            <a:avLst/>
            <a:gdLst>
              <a:gd name="T0" fmla="*/ 43 w 106"/>
              <a:gd name="T1" fmla="*/ 23 h 87"/>
              <a:gd name="T2" fmla="*/ 43 w 106"/>
              <a:gd name="T3" fmla="*/ 0 h 87"/>
              <a:gd name="T4" fmla="*/ 0 w 106"/>
              <a:gd name="T5" fmla="*/ 47 h 87"/>
              <a:gd name="T6" fmla="*/ 0 w 106"/>
              <a:gd name="T7" fmla="*/ 87 h 87"/>
              <a:gd name="T8" fmla="*/ 45 w 106"/>
              <a:gd name="T9" fmla="*/ 87 h 87"/>
              <a:gd name="T10" fmla="*/ 45 w 106"/>
              <a:gd name="T11" fmla="*/ 44 h 87"/>
              <a:gd name="T12" fmla="*/ 23 w 106"/>
              <a:gd name="T13" fmla="*/ 44 h 87"/>
              <a:gd name="T14" fmla="*/ 43 w 106"/>
              <a:gd name="T15" fmla="*/ 23 h 87"/>
              <a:gd name="T16" fmla="*/ 84 w 106"/>
              <a:gd name="T17" fmla="*/ 44 h 87"/>
              <a:gd name="T18" fmla="*/ 104 w 106"/>
              <a:gd name="T19" fmla="*/ 23 h 87"/>
              <a:gd name="T20" fmla="*/ 104 w 106"/>
              <a:gd name="T21" fmla="*/ 0 h 87"/>
              <a:gd name="T22" fmla="*/ 61 w 106"/>
              <a:gd name="T23" fmla="*/ 47 h 87"/>
              <a:gd name="T24" fmla="*/ 61 w 106"/>
              <a:gd name="T25" fmla="*/ 87 h 87"/>
              <a:gd name="T26" fmla="*/ 106 w 106"/>
              <a:gd name="T27" fmla="*/ 87 h 87"/>
              <a:gd name="T28" fmla="*/ 106 w 106"/>
              <a:gd name="T29" fmla="*/ 44 h 87"/>
              <a:gd name="T30" fmla="*/ 84 w 106"/>
              <a:gd name="T31"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87">
                <a:moveTo>
                  <a:pt x="43" y="23"/>
                </a:moveTo>
                <a:cubicBezTo>
                  <a:pt x="43" y="0"/>
                  <a:pt x="43" y="0"/>
                  <a:pt x="43" y="0"/>
                </a:cubicBezTo>
                <a:cubicBezTo>
                  <a:pt x="17" y="3"/>
                  <a:pt x="0" y="20"/>
                  <a:pt x="0" y="47"/>
                </a:cubicBezTo>
                <a:cubicBezTo>
                  <a:pt x="0" y="87"/>
                  <a:pt x="0" y="87"/>
                  <a:pt x="0" y="87"/>
                </a:cubicBezTo>
                <a:cubicBezTo>
                  <a:pt x="45" y="87"/>
                  <a:pt x="45" y="87"/>
                  <a:pt x="45" y="87"/>
                </a:cubicBezTo>
                <a:cubicBezTo>
                  <a:pt x="45" y="44"/>
                  <a:pt x="45" y="44"/>
                  <a:pt x="45" y="44"/>
                </a:cubicBezTo>
                <a:cubicBezTo>
                  <a:pt x="23" y="44"/>
                  <a:pt x="23" y="44"/>
                  <a:pt x="23" y="44"/>
                </a:cubicBezTo>
                <a:cubicBezTo>
                  <a:pt x="23" y="33"/>
                  <a:pt x="30" y="24"/>
                  <a:pt x="43" y="23"/>
                </a:cubicBezTo>
                <a:close/>
                <a:moveTo>
                  <a:pt x="84" y="44"/>
                </a:moveTo>
                <a:cubicBezTo>
                  <a:pt x="84" y="33"/>
                  <a:pt x="90" y="24"/>
                  <a:pt x="104" y="23"/>
                </a:cubicBezTo>
                <a:cubicBezTo>
                  <a:pt x="104" y="0"/>
                  <a:pt x="104" y="0"/>
                  <a:pt x="104" y="0"/>
                </a:cubicBezTo>
                <a:cubicBezTo>
                  <a:pt x="78" y="3"/>
                  <a:pt x="61" y="20"/>
                  <a:pt x="61" y="47"/>
                </a:cubicBezTo>
                <a:cubicBezTo>
                  <a:pt x="61" y="87"/>
                  <a:pt x="61" y="87"/>
                  <a:pt x="61" y="87"/>
                </a:cubicBezTo>
                <a:cubicBezTo>
                  <a:pt x="106" y="87"/>
                  <a:pt x="106" y="87"/>
                  <a:pt x="106" y="87"/>
                </a:cubicBezTo>
                <a:cubicBezTo>
                  <a:pt x="106" y="44"/>
                  <a:pt x="106" y="44"/>
                  <a:pt x="106" y="44"/>
                </a:cubicBezTo>
                <a:lnTo>
                  <a:pt x="84" y="4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3" name="Freeform 15"/>
          <p:cNvSpPr>
            <a:spLocks noEditPoints="1"/>
          </p:cNvSpPr>
          <p:nvPr>
            <p:custDataLst>
              <p:tags r:id="rId29"/>
            </p:custDataLst>
          </p:nvPr>
        </p:nvSpPr>
        <p:spPr bwMode="auto">
          <a:xfrm>
            <a:off x="8782318" y="4826002"/>
            <a:ext cx="316386" cy="258456"/>
          </a:xfrm>
          <a:custGeom>
            <a:avLst/>
            <a:gdLst>
              <a:gd name="T0" fmla="*/ 0 w 106"/>
              <a:gd name="T1" fmla="*/ 43 h 87"/>
              <a:gd name="T2" fmla="*/ 21 w 106"/>
              <a:gd name="T3" fmla="*/ 43 h 87"/>
              <a:gd name="T4" fmla="*/ 2 w 106"/>
              <a:gd name="T5" fmla="*/ 64 h 87"/>
              <a:gd name="T6" fmla="*/ 2 w 106"/>
              <a:gd name="T7" fmla="*/ 87 h 87"/>
              <a:gd name="T8" fmla="*/ 45 w 106"/>
              <a:gd name="T9" fmla="*/ 40 h 87"/>
              <a:gd name="T10" fmla="*/ 45 w 106"/>
              <a:gd name="T11" fmla="*/ 0 h 87"/>
              <a:gd name="T12" fmla="*/ 0 w 106"/>
              <a:gd name="T13" fmla="*/ 0 h 87"/>
              <a:gd name="T14" fmla="*/ 0 w 106"/>
              <a:gd name="T15" fmla="*/ 43 h 87"/>
              <a:gd name="T16" fmla="*/ 61 w 106"/>
              <a:gd name="T17" fmla="*/ 0 h 87"/>
              <a:gd name="T18" fmla="*/ 61 w 106"/>
              <a:gd name="T19" fmla="*/ 43 h 87"/>
              <a:gd name="T20" fmla="*/ 82 w 106"/>
              <a:gd name="T21" fmla="*/ 43 h 87"/>
              <a:gd name="T22" fmla="*/ 62 w 106"/>
              <a:gd name="T23" fmla="*/ 64 h 87"/>
              <a:gd name="T24" fmla="*/ 62 w 106"/>
              <a:gd name="T25" fmla="*/ 87 h 87"/>
              <a:gd name="T26" fmla="*/ 106 w 106"/>
              <a:gd name="T27" fmla="*/ 40 h 87"/>
              <a:gd name="T28" fmla="*/ 106 w 106"/>
              <a:gd name="T29" fmla="*/ 0 h 87"/>
              <a:gd name="T30" fmla="*/ 61 w 106"/>
              <a:gd name="T3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87">
                <a:moveTo>
                  <a:pt x="0" y="43"/>
                </a:moveTo>
                <a:cubicBezTo>
                  <a:pt x="21" y="43"/>
                  <a:pt x="21" y="43"/>
                  <a:pt x="21" y="43"/>
                </a:cubicBezTo>
                <a:cubicBezTo>
                  <a:pt x="21" y="54"/>
                  <a:pt x="15" y="63"/>
                  <a:pt x="2" y="64"/>
                </a:cubicBezTo>
                <a:cubicBezTo>
                  <a:pt x="2" y="87"/>
                  <a:pt x="2" y="87"/>
                  <a:pt x="2" y="87"/>
                </a:cubicBezTo>
                <a:cubicBezTo>
                  <a:pt x="27" y="85"/>
                  <a:pt x="45" y="67"/>
                  <a:pt x="45" y="40"/>
                </a:cubicBezTo>
                <a:cubicBezTo>
                  <a:pt x="45" y="0"/>
                  <a:pt x="45" y="0"/>
                  <a:pt x="45" y="0"/>
                </a:cubicBezTo>
                <a:cubicBezTo>
                  <a:pt x="0" y="0"/>
                  <a:pt x="0" y="0"/>
                  <a:pt x="0" y="0"/>
                </a:cubicBezTo>
                <a:lnTo>
                  <a:pt x="0" y="43"/>
                </a:lnTo>
                <a:close/>
                <a:moveTo>
                  <a:pt x="61" y="0"/>
                </a:moveTo>
                <a:cubicBezTo>
                  <a:pt x="61" y="43"/>
                  <a:pt x="61" y="43"/>
                  <a:pt x="61" y="43"/>
                </a:cubicBezTo>
                <a:cubicBezTo>
                  <a:pt x="82" y="43"/>
                  <a:pt x="82" y="43"/>
                  <a:pt x="82" y="43"/>
                </a:cubicBezTo>
                <a:cubicBezTo>
                  <a:pt x="82" y="54"/>
                  <a:pt x="76" y="63"/>
                  <a:pt x="62" y="64"/>
                </a:cubicBezTo>
                <a:cubicBezTo>
                  <a:pt x="62" y="87"/>
                  <a:pt x="62" y="87"/>
                  <a:pt x="62" y="87"/>
                </a:cubicBezTo>
                <a:cubicBezTo>
                  <a:pt x="88" y="85"/>
                  <a:pt x="106" y="67"/>
                  <a:pt x="106" y="40"/>
                </a:cubicBezTo>
                <a:cubicBezTo>
                  <a:pt x="106" y="0"/>
                  <a:pt x="106" y="0"/>
                  <a:pt x="106" y="0"/>
                </a:cubicBezTo>
                <a:lnTo>
                  <a:pt x="61"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4" name="Freeform 29"/>
          <p:cNvSpPr/>
          <p:nvPr>
            <p:custDataLst>
              <p:tags r:id="rId30"/>
            </p:custDataLst>
          </p:nvPr>
        </p:nvSpPr>
        <p:spPr bwMode="auto">
          <a:xfrm>
            <a:off x="9797575" y="2286002"/>
            <a:ext cx="897170" cy="20795"/>
          </a:xfrm>
          <a:custGeom>
            <a:avLst/>
            <a:gdLst>
              <a:gd name="T0" fmla="*/ 298 w 302"/>
              <a:gd name="T1" fmla="*/ 7 h 7"/>
              <a:gd name="T2" fmla="*/ 4 w 302"/>
              <a:gd name="T3" fmla="*/ 7 h 7"/>
              <a:gd name="T4" fmla="*/ 0 w 302"/>
              <a:gd name="T5" fmla="*/ 4 h 7"/>
              <a:gd name="T6" fmla="*/ 4 w 302"/>
              <a:gd name="T7" fmla="*/ 0 h 7"/>
              <a:gd name="T8" fmla="*/ 298 w 302"/>
              <a:gd name="T9" fmla="*/ 0 h 7"/>
              <a:gd name="T10" fmla="*/ 302 w 302"/>
              <a:gd name="T11" fmla="*/ 4 h 7"/>
              <a:gd name="T12" fmla="*/ 298 w 30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02" h="7">
                <a:moveTo>
                  <a:pt x="298" y="7"/>
                </a:moveTo>
                <a:cubicBezTo>
                  <a:pt x="4" y="7"/>
                  <a:pt x="4" y="7"/>
                  <a:pt x="4" y="7"/>
                </a:cubicBezTo>
                <a:cubicBezTo>
                  <a:pt x="2" y="7"/>
                  <a:pt x="0" y="6"/>
                  <a:pt x="0" y="4"/>
                </a:cubicBezTo>
                <a:cubicBezTo>
                  <a:pt x="0" y="2"/>
                  <a:pt x="2" y="0"/>
                  <a:pt x="4" y="0"/>
                </a:cubicBezTo>
                <a:cubicBezTo>
                  <a:pt x="298" y="0"/>
                  <a:pt x="298" y="0"/>
                  <a:pt x="298" y="0"/>
                </a:cubicBezTo>
                <a:cubicBezTo>
                  <a:pt x="300" y="0"/>
                  <a:pt x="302" y="2"/>
                  <a:pt x="302" y="4"/>
                </a:cubicBezTo>
                <a:cubicBezTo>
                  <a:pt x="302" y="6"/>
                  <a:pt x="300" y="7"/>
                  <a:pt x="298" y="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5" name="Freeform 30"/>
          <p:cNvSpPr>
            <a:spLocks noEditPoints="1"/>
          </p:cNvSpPr>
          <p:nvPr>
            <p:custDataLst>
              <p:tags r:id="rId31"/>
            </p:custDataLst>
          </p:nvPr>
        </p:nvSpPr>
        <p:spPr bwMode="auto">
          <a:xfrm>
            <a:off x="9984733" y="2170142"/>
            <a:ext cx="974409" cy="23766"/>
          </a:xfrm>
          <a:custGeom>
            <a:avLst/>
            <a:gdLst>
              <a:gd name="T0" fmla="*/ 19 w 328"/>
              <a:gd name="T1" fmla="*/ 0 h 8"/>
              <a:gd name="T2" fmla="*/ 3 w 328"/>
              <a:gd name="T3" fmla="*/ 0 h 8"/>
              <a:gd name="T4" fmla="*/ 0 w 328"/>
              <a:gd name="T5" fmla="*/ 4 h 8"/>
              <a:gd name="T6" fmla="*/ 3 w 328"/>
              <a:gd name="T7" fmla="*/ 8 h 8"/>
              <a:gd name="T8" fmla="*/ 19 w 328"/>
              <a:gd name="T9" fmla="*/ 8 h 8"/>
              <a:gd name="T10" fmla="*/ 23 w 328"/>
              <a:gd name="T11" fmla="*/ 4 h 8"/>
              <a:gd name="T12" fmla="*/ 19 w 328"/>
              <a:gd name="T13" fmla="*/ 0 h 8"/>
              <a:gd name="T14" fmla="*/ 324 w 328"/>
              <a:gd name="T15" fmla="*/ 0 h 8"/>
              <a:gd name="T16" fmla="*/ 49 w 328"/>
              <a:gd name="T17" fmla="*/ 0 h 8"/>
              <a:gd name="T18" fmla="*/ 46 w 328"/>
              <a:gd name="T19" fmla="*/ 4 h 8"/>
              <a:gd name="T20" fmla="*/ 49 w 328"/>
              <a:gd name="T21" fmla="*/ 8 h 8"/>
              <a:gd name="T22" fmla="*/ 324 w 328"/>
              <a:gd name="T23" fmla="*/ 8 h 8"/>
              <a:gd name="T24" fmla="*/ 328 w 328"/>
              <a:gd name="T25" fmla="*/ 4 h 8"/>
              <a:gd name="T26" fmla="*/ 324 w 328"/>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8">
                <a:moveTo>
                  <a:pt x="19" y="0"/>
                </a:moveTo>
                <a:cubicBezTo>
                  <a:pt x="3" y="0"/>
                  <a:pt x="3" y="0"/>
                  <a:pt x="3" y="0"/>
                </a:cubicBezTo>
                <a:cubicBezTo>
                  <a:pt x="1" y="0"/>
                  <a:pt x="0" y="2"/>
                  <a:pt x="0" y="4"/>
                </a:cubicBezTo>
                <a:cubicBezTo>
                  <a:pt x="0" y="6"/>
                  <a:pt x="1" y="8"/>
                  <a:pt x="3" y="8"/>
                </a:cubicBezTo>
                <a:cubicBezTo>
                  <a:pt x="19" y="8"/>
                  <a:pt x="19" y="8"/>
                  <a:pt x="19" y="8"/>
                </a:cubicBezTo>
                <a:cubicBezTo>
                  <a:pt x="21" y="8"/>
                  <a:pt x="23" y="6"/>
                  <a:pt x="23" y="4"/>
                </a:cubicBezTo>
                <a:cubicBezTo>
                  <a:pt x="23" y="2"/>
                  <a:pt x="21" y="0"/>
                  <a:pt x="19" y="0"/>
                </a:cubicBezTo>
                <a:close/>
                <a:moveTo>
                  <a:pt x="324" y="0"/>
                </a:moveTo>
                <a:cubicBezTo>
                  <a:pt x="49" y="0"/>
                  <a:pt x="49" y="0"/>
                  <a:pt x="49" y="0"/>
                </a:cubicBezTo>
                <a:cubicBezTo>
                  <a:pt x="47" y="0"/>
                  <a:pt x="46" y="2"/>
                  <a:pt x="46" y="4"/>
                </a:cubicBezTo>
                <a:cubicBezTo>
                  <a:pt x="46" y="6"/>
                  <a:pt x="47" y="8"/>
                  <a:pt x="49" y="8"/>
                </a:cubicBezTo>
                <a:cubicBezTo>
                  <a:pt x="324" y="8"/>
                  <a:pt x="324" y="8"/>
                  <a:pt x="324" y="8"/>
                </a:cubicBezTo>
                <a:cubicBezTo>
                  <a:pt x="326" y="8"/>
                  <a:pt x="328" y="6"/>
                  <a:pt x="328" y="4"/>
                </a:cubicBezTo>
                <a:cubicBezTo>
                  <a:pt x="328" y="2"/>
                  <a:pt x="326" y="0"/>
                  <a:pt x="324"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6" name="TextBox 43"/>
          <p:cNvSpPr txBox="1"/>
          <p:nvPr>
            <p:custDataLst>
              <p:tags r:id="rId32"/>
            </p:custDataLst>
          </p:nvPr>
        </p:nvSpPr>
        <p:spPr>
          <a:xfrm>
            <a:off x="8144221" y="2836601"/>
            <a:ext cx="1592580" cy="375920"/>
          </a:xfrm>
          <a:prstGeom prst="rect">
            <a:avLst/>
          </a:prstGeom>
          <a:noFill/>
        </p:spPr>
        <p:txBody>
          <a:bodyPr wrap="none" rtlCol="0">
            <a:spAutoFit/>
          </a:bodyPr>
          <a:lstStyle/>
          <a:p>
            <a:pPr algn="ctr"/>
            <a:r>
              <a:rPr lang="zh-CN" altLang="en-US" sz="1850" dirty="0">
                <a:solidFill>
                  <a:schemeClr val="bg1"/>
                </a:solidFill>
                <a:latin typeface="Mont Heavy DEMO" panose="00000A00000000000000" pitchFamily="50" charset="0"/>
              </a:rPr>
              <a:t>叠加营销</a:t>
            </a:r>
            <a:r>
              <a:rPr lang="zh-CN" altLang="en-US" sz="1850" dirty="0">
                <a:solidFill>
                  <a:schemeClr val="bg1"/>
                </a:solidFill>
                <a:latin typeface="Mont Heavy DEMO" panose="00000A00000000000000" pitchFamily="50" charset="0"/>
              </a:rPr>
              <a:t>活动</a:t>
            </a:r>
            <a:endParaRPr lang="zh-CN" altLang="en-US" sz="1850" dirty="0">
              <a:solidFill>
                <a:schemeClr val="bg1"/>
              </a:solidFill>
              <a:latin typeface="Mont Heavy DEMO" panose="00000A00000000000000" pitchFamily="50" charset="0"/>
            </a:endParaRPr>
          </a:p>
        </p:txBody>
      </p:sp>
      <p:sp>
        <p:nvSpPr>
          <p:cNvPr id="85" name="文本框 84"/>
          <p:cNvSpPr txBox="1"/>
          <p:nvPr/>
        </p:nvSpPr>
        <p:spPr>
          <a:xfrm>
            <a:off x="7901940" y="4189095"/>
            <a:ext cx="3752850" cy="300990"/>
          </a:xfrm>
          <a:prstGeom prst="rect">
            <a:avLst/>
          </a:prstGeom>
          <a:noFill/>
        </p:spPr>
        <p:txBody>
          <a:bodyPr wrap="square" rtlCol="0">
            <a:noAutofit/>
          </a:bodyPr>
          <a:lstStyle/>
          <a:p>
            <a:r>
              <a:rPr kumimoji="1" lang="zh-CN" altLang="en-US" sz="1100" dirty="0">
                <a:solidFill>
                  <a:schemeClr val="bg1"/>
                </a:solidFill>
              </a:rPr>
              <a:t>打折券 </a:t>
            </a:r>
            <a:r>
              <a:rPr kumimoji="1" lang="en-US" altLang="zh-CN" sz="1100" dirty="0">
                <a:solidFill>
                  <a:schemeClr val="bg1"/>
                </a:solidFill>
              </a:rPr>
              <a:t>|</a:t>
            </a:r>
            <a:r>
              <a:rPr kumimoji="1" lang="zh-CN" altLang="en-US" sz="1100" dirty="0">
                <a:solidFill>
                  <a:schemeClr val="bg1"/>
                </a:solidFill>
              </a:rPr>
              <a:t> 满减券 </a:t>
            </a:r>
            <a:r>
              <a:rPr kumimoji="1" lang="en-US" altLang="zh-CN" sz="1100" dirty="0">
                <a:solidFill>
                  <a:schemeClr val="bg1"/>
                </a:solidFill>
              </a:rPr>
              <a:t>|</a:t>
            </a:r>
            <a:r>
              <a:rPr kumimoji="1" lang="zh-CN" altLang="en-US" sz="1100" dirty="0">
                <a:solidFill>
                  <a:schemeClr val="bg1"/>
                </a:solidFill>
              </a:rPr>
              <a:t> 金额券 </a:t>
            </a:r>
            <a:endParaRPr kumimoji="1" lang="zh-CN" altLang="en-US" sz="1100" dirty="0">
              <a:solidFill>
                <a:schemeClr val="bg1"/>
              </a:solidFill>
            </a:endParaRPr>
          </a:p>
        </p:txBody>
      </p:sp>
      <p:sp>
        <p:nvSpPr>
          <p:cNvPr id="82" name="文本框 81"/>
          <p:cNvSpPr txBox="1"/>
          <p:nvPr/>
        </p:nvSpPr>
        <p:spPr>
          <a:xfrm>
            <a:off x="7893685" y="3304540"/>
            <a:ext cx="3723640" cy="300990"/>
          </a:xfrm>
          <a:prstGeom prst="rect">
            <a:avLst/>
          </a:prstGeom>
          <a:noFill/>
        </p:spPr>
        <p:txBody>
          <a:bodyPr wrap="square" rtlCol="0">
            <a:noAutofit/>
          </a:bodyPr>
          <a:lstStyle/>
          <a:p>
            <a:r>
              <a:rPr kumimoji="1" lang="zh-CN" altLang="en-US" sz="1100" dirty="0">
                <a:solidFill>
                  <a:schemeClr val="bg1"/>
                </a:solidFill>
              </a:rPr>
              <a:t>打折 </a:t>
            </a:r>
            <a:r>
              <a:rPr kumimoji="1" lang="en-US" altLang="zh-CN" sz="1100" dirty="0">
                <a:solidFill>
                  <a:schemeClr val="bg1"/>
                </a:solidFill>
              </a:rPr>
              <a:t>|</a:t>
            </a:r>
            <a:r>
              <a:rPr kumimoji="1" lang="zh-CN" altLang="en-US" sz="1100" dirty="0">
                <a:solidFill>
                  <a:schemeClr val="bg1"/>
                </a:solidFill>
              </a:rPr>
              <a:t> 满减活动 </a:t>
            </a:r>
            <a:r>
              <a:rPr kumimoji="1" lang="en-US" altLang="zh-CN" sz="1100" dirty="0">
                <a:solidFill>
                  <a:schemeClr val="bg1"/>
                </a:solidFill>
              </a:rPr>
              <a:t>|</a:t>
            </a:r>
            <a:r>
              <a:rPr kumimoji="1" lang="zh-CN" altLang="en-US" sz="1100" dirty="0">
                <a:solidFill>
                  <a:schemeClr val="bg1"/>
                </a:solidFill>
              </a:rPr>
              <a:t> 满减券 </a:t>
            </a:r>
            <a:r>
              <a:rPr kumimoji="1" lang="en-US" altLang="zh-CN" sz="1100" dirty="0">
                <a:solidFill>
                  <a:schemeClr val="bg1"/>
                </a:solidFill>
              </a:rPr>
              <a:t>|</a:t>
            </a:r>
            <a:r>
              <a:rPr kumimoji="1" lang="zh-CN" altLang="en-US" sz="1100" dirty="0">
                <a:solidFill>
                  <a:schemeClr val="bg1"/>
                </a:solidFill>
              </a:rPr>
              <a:t> 金额券 </a:t>
            </a:r>
            <a:r>
              <a:rPr kumimoji="1" lang="en-US" altLang="zh-CN" sz="1100" dirty="0">
                <a:solidFill>
                  <a:schemeClr val="bg1"/>
                </a:solidFill>
              </a:rPr>
              <a:t>|</a:t>
            </a:r>
            <a:r>
              <a:rPr kumimoji="1" lang="zh-CN" altLang="en-US" sz="1100" dirty="0">
                <a:solidFill>
                  <a:schemeClr val="bg1"/>
                </a:solidFill>
              </a:rPr>
              <a:t> 计次券</a:t>
            </a:r>
            <a:endParaRPr kumimoji="1" lang="zh-CN" altLang="en-US" sz="1100" dirty="0">
              <a:solidFill>
                <a:schemeClr val="bg1"/>
              </a:solidFill>
            </a:endParaRPr>
          </a:p>
        </p:txBody>
      </p:sp>
      <p:pic>
        <p:nvPicPr>
          <p:cNvPr id="77" name="图片 76" descr="图标&#10;&#10;描述已自动生成"/>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613650" y="4590415"/>
            <a:ext cx="288000" cy="288000"/>
          </a:xfrm>
          <a:prstGeom prst="rect">
            <a:avLst/>
          </a:prstGeom>
          <a:solidFill>
            <a:schemeClr val="bg1"/>
          </a:solidFill>
        </p:spPr>
      </p:pic>
      <p:pic>
        <p:nvPicPr>
          <p:cNvPr id="78" name="图片 77" descr="图片包含 文本&#10;&#10;描述已自动生成"/>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7581265" y="4151630"/>
            <a:ext cx="288000" cy="288000"/>
          </a:xfrm>
          <a:prstGeom prst="rect">
            <a:avLst/>
          </a:prstGeom>
        </p:spPr>
      </p:pic>
      <p:sp>
        <p:nvSpPr>
          <p:cNvPr id="86" name="文本框 85"/>
          <p:cNvSpPr txBox="1"/>
          <p:nvPr/>
        </p:nvSpPr>
        <p:spPr>
          <a:xfrm>
            <a:off x="7893685" y="4591050"/>
            <a:ext cx="3188335" cy="300990"/>
          </a:xfrm>
          <a:prstGeom prst="rect">
            <a:avLst/>
          </a:prstGeom>
          <a:noFill/>
        </p:spPr>
        <p:txBody>
          <a:bodyPr wrap="square" rtlCol="0">
            <a:noAutofit/>
          </a:bodyPr>
          <a:lstStyle/>
          <a:p>
            <a:r>
              <a:rPr kumimoji="1" lang="zh-CN" altLang="en-US" sz="1100" dirty="0">
                <a:solidFill>
                  <a:schemeClr val="bg1"/>
                </a:solidFill>
              </a:rPr>
              <a:t>红包 </a:t>
            </a:r>
            <a:r>
              <a:rPr kumimoji="1" lang="en-US" altLang="zh-CN" sz="1100" dirty="0">
                <a:solidFill>
                  <a:schemeClr val="bg1"/>
                </a:solidFill>
              </a:rPr>
              <a:t>|</a:t>
            </a:r>
            <a:r>
              <a:rPr kumimoji="1" lang="zh-CN" altLang="en-US" sz="1100" dirty="0">
                <a:solidFill>
                  <a:schemeClr val="bg1"/>
                </a:solidFill>
              </a:rPr>
              <a:t> 金额券</a:t>
            </a:r>
            <a:endParaRPr kumimoji="1" lang="zh-CN" altLang="en-US" sz="1100" dirty="0">
              <a:solidFill>
                <a:schemeClr val="bg1"/>
              </a:solidFill>
            </a:endParaRPr>
          </a:p>
        </p:txBody>
      </p:sp>
      <p:pic>
        <p:nvPicPr>
          <p:cNvPr id="79" name="图片 78"/>
          <p:cNvPicPr>
            <a:picLocks noChangeAspect="1"/>
          </p:cNvPicPr>
          <p:nvPr/>
        </p:nvPicPr>
        <p:blipFill>
          <a:blip r:embed="rId35"/>
          <a:stretch>
            <a:fillRect/>
          </a:stretch>
        </p:blipFill>
        <p:spPr>
          <a:xfrm>
            <a:off x="7579360" y="3231515"/>
            <a:ext cx="319346" cy="360000"/>
          </a:xfrm>
          <a:prstGeom prst="rect">
            <a:avLst/>
          </a:prstGeom>
        </p:spPr>
      </p:pic>
      <p:pic>
        <p:nvPicPr>
          <p:cNvPr id="80" name="图片 79"/>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555230" y="3679190"/>
            <a:ext cx="362149" cy="360000"/>
          </a:xfrm>
          <a:prstGeom prst="rect">
            <a:avLst/>
          </a:prstGeom>
        </p:spPr>
      </p:pic>
      <p:sp>
        <p:nvSpPr>
          <p:cNvPr id="84" name="文本框 83"/>
          <p:cNvSpPr txBox="1"/>
          <p:nvPr/>
        </p:nvSpPr>
        <p:spPr>
          <a:xfrm>
            <a:off x="7893685" y="3738245"/>
            <a:ext cx="3833495" cy="300990"/>
          </a:xfrm>
          <a:prstGeom prst="rect">
            <a:avLst/>
          </a:prstGeom>
          <a:noFill/>
        </p:spPr>
        <p:txBody>
          <a:bodyPr wrap="square" rtlCol="0">
            <a:noAutofit/>
          </a:bodyPr>
          <a:lstStyle/>
          <a:p>
            <a:r>
              <a:rPr kumimoji="1" lang="zh-CN" altLang="en-US" sz="1100" dirty="0">
                <a:solidFill>
                  <a:schemeClr val="bg1"/>
                </a:solidFill>
              </a:rPr>
              <a:t>打折 </a:t>
            </a:r>
            <a:r>
              <a:rPr kumimoji="1" lang="en-US" altLang="zh-CN" sz="1100" dirty="0">
                <a:solidFill>
                  <a:schemeClr val="bg1"/>
                </a:solidFill>
              </a:rPr>
              <a:t>|</a:t>
            </a:r>
            <a:r>
              <a:rPr kumimoji="1" lang="zh-CN" altLang="en-US" sz="1100" dirty="0">
                <a:solidFill>
                  <a:schemeClr val="bg1"/>
                </a:solidFill>
              </a:rPr>
              <a:t> 满减 </a:t>
            </a:r>
            <a:r>
              <a:rPr kumimoji="1" lang="en-US" altLang="zh-CN" sz="1100" dirty="0">
                <a:solidFill>
                  <a:schemeClr val="bg1"/>
                </a:solidFill>
              </a:rPr>
              <a:t>|</a:t>
            </a:r>
            <a:r>
              <a:rPr kumimoji="1" lang="zh-CN" altLang="en-US" sz="1100" dirty="0">
                <a:solidFill>
                  <a:schemeClr val="bg1"/>
                </a:solidFill>
              </a:rPr>
              <a:t> 随机立减活动 </a:t>
            </a:r>
            <a:r>
              <a:rPr kumimoji="1" lang="en-US" altLang="zh-CN" sz="1100" dirty="0">
                <a:solidFill>
                  <a:schemeClr val="bg1"/>
                </a:solidFill>
              </a:rPr>
              <a:t>|</a:t>
            </a:r>
            <a:r>
              <a:rPr kumimoji="1" lang="zh-CN" altLang="en-US" sz="1100" dirty="0">
                <a:solidFill>
                  <a:schemeClr val="bg1"/>
                </a:solidFill>
              </a:rPr>
              <a:t> 代金券（满减券）</a:t>
            </a:r>
            <a:endParaRPr kumimoji="1" lang="zh-CN" altLang="en-US" sz="1100" dirty="0">
              <a:solidFill>
                <a:schemeClr val="bg1"/>
              </a:solidFill>
            </a:endParaRPr>
          </a:p>
        </p:txBody>
      </p:sp>
      <p:sp>
        <p:nvSpPr>
          <p:cNvPr id="112" name="任意多边形: 形状 18"/>
          <p:cNvSpPr/>
          <p:nvPr>
            <p:custDataLst>
              <p:tags r:id="rId37"/>
            </p:custDataLst>
          </p:nvPr>
        </p:nvSpPr>
        <p:spPr>
          <a:xfrm>
            <a:off x="-19685" y="115191"/>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38"/>
            </p:custDataLst>
          </p:nvPr>
        </p:nvSpPr>
        <p:spPr>
          <a:xfrm>
            <a:off x="732790" y="11455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全渠道支付</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3223260" y="1916430"/>
            <a:ext cx="1311275" cy="321945"/>
          </a:xfrm>
          <a:prstGeom prst="rect">
            <a:avLst/>
          </a:prstGeom>
          <a:noFill/>
        </p:spPr>
        <p:txBody>
          <a:bodyPr wrap="square" rtlCol="0">
            <a:spAutoFit/>
          </a:bodyPr>
          <a:lstStyle/>
          <a:p>
            <a:pPr algn="r"/>
            <a:r>
              <a:rPr lang="en-US" sz="1500" b="1" dirty="0" err="1">
                <a:latin typeface="微软雅黑" panose="020B0503020204020204" charset="-122"/>
                <a:ea typeface="微软雅黑" panose="020B0503020204020204" charset="-122"/>
              </a:rPr>
              <a:t>网银B2B</a:t>
            </a:r>
            <a:endParaRPr lang="zh-CN" altLang="en-US" sz="1500" b="1" dirty="0" err="1">
              <a:solidFill>
                <a:schemeClr val="accent1">
                  <a:lumMod val="60000"/>
                  <a:lumOff val="40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8" name="Oval 7"/>
          <p:cNvSpPr>
            <a:spLocks noChangeArrowheads="1"/>
          </p:cNvSpPr>
          <p:nvPr/>
        </p:nvSpPr>
        <p:spPr bwMode="auto">
          <a:xfrm>
            <a:off x="4720962" y="1756109"/>
            <a:ext cx="759400" cy="75642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9" name="Freeform 8"/>
          <p:cNvSpPr/>
          <p:nvPr/>
        </p:nvSpPr>
        <p:spPr bwMode="auto">
          <a:xfrm>
            <a:off x="6292215" y="1666875"/>
            <a:ext cx="3836670" cy="1957070"/>
          </a:xfrm>
          <a:custGeom>
            <a:avLst/>
            <a:gdLst>
              <a:gd name="T0" fmla="*/ 0 w 1282"/>
              <a:gd name="T1" fmla="*/ 231 h 689"/>
              <a:gd name="T2" fmla="*/ 0 w 1282"/>
              <a:gd name="T3" fmla="*/ 57 h 689"/>
              <a:gd name="T4" fmla="*/ 57 w 1282"/>
              <a:gd name="T5" fmla="*/ 0 h 689"/>
              <a:gd name="T6" fmla="*/ 1226 w 1282"/>
              <a:gd name="T7" fmla="*/ 0 h 689"/>
              <a:gd name="T8" fmla="*/ 1282 w 1282"/>
              <a:gd name="T9" fmla="*/ 57 h 689"/>
              <a:gd name="T10" fmla="*/ 1282 w 1282"/>
              <a:gd name="T11" fmla="*/ 632 h 689"/>
              <a:gd name="T12" fmla="*/ 1226 w 1282"/>
              <a:gd name="T13" fmla="*/ 689 h 689"/>
              <a:gd name="T14" fmla="*/ 430 w 1282"/>
              <a:gd name="T15" fmla="*/ 689 h 689"/>
              <a:gd name="T16" fmla="*/ 410 w 1282"/>
              <a:gd name="T17" fmla="*/ 689 h 689"/>
              <a:gd name="T18" fmla="*/ 361 w 1282"/>
              <a:gd name="T19" fmla="*/ 641 h 689"/>
              <a:gd name="T20" fmla="*/ 41 w 1282"/>
              <a:gd name="T21" fmla="*/ 323 h 689"/>
              <a:gd name="T22" fmla="*/ 0 w 1282"/>
              <a:gd name="T23" fmla="*/ 270 h 689"/>
              <a:gd name="T24" fmla="*/ 0 w 1282"/>
              <a:gd name="T25" fmla="*/ 231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2" h="689">
                <a:moveTo>
                  <a:pt x="0" y="231"/>
                </a:moveTo>
                <a:cubicBezTo>
                  <a:pt x="0" y="57"/>
                  <a:pt x="0" y="57"/>
                  <a:pt x="0" y="57"/>
                </a:cubicBezTo>
                <a:cubicBezTo>
                  <a:pt x="0" y="26"/>
                  <a:pt x="26" y="0"/>
                  <a:pt x="57" y="0"/>
                </a:cubicBezTo>
                <a:cubicBezTo>
                  <a:pt x="1226" y="0"/>
                  <a:pt x="1226" y="0"/>
                  <a:pt x="1226" y="0"/>
                </a:cubicBezTo>
                <a:cubicBezTo>
                  <a:pt x="1257" y="0"/>
                  <a:pt x="1282" y="26"/>
                  <a:pt x="1282" y="57"/>
                </a:cubicBezTo>
                <a:cubicBezTo>
                  <a:pt x="1282" y="632"/>
                  <a:pt x="1282" y="632"/>
                  <a:pt x="1282" y="632"/>
                </a:cubicBezTo>
                <a:cubicBezTo>
                  <a:pt x="1282" y="664"/>
                  <a:pt x="1257" y="689"/>
                  <a:pt x="1226" y="689"/>
                </a:cubicBezTo>
                <a:cubicBezTo>
                  <a:pt x="430" y="689"/>
                  <a:pt x="430" y="689"/>
                  <a:pt x="430" y="689"/>
                </a:cubicBezTo>
                <a:cubicBezTo>
                  <a:pt x="410" y="689"/>
                  <a:pt x="410" y="689"/>
                  <a:pt x="410" y="689"/>
                </a:cubicBezTo>
                <a:cubicBezTo>
                  <a:pt x="410" y="689"/>
                  <a:pt x="369" y="687"/>
                  <a:pt x="361" y="641"/>
                </a:cubicBezTo>
                <a:cubicBezTo>
                  <a:pt x="354" y="595"/>
                  <a:pt x="269" y="390"/>
                  <a:pt x="41" y="323"/>
                </a:cubicBezTo>
                <a:cubicBezTo>
                  <a:pt x="10" y="312"/>
                  <a:pt x="0" y="295"/>
                  <a:pt x="0" y="270"/>
                </a:cubicBezTo>
                <a:cubicBezTo>
                  <a:pt x="0" y="246"/>
                  <a:pt x="0" y="231"/>
                  <a:pt x="0" y="231"/>
                </a:cubicBezTo>
                <a:close/>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0" name="Freeform 9"/>
          <p:cNvSpPr>
            <a:spLocks noEditPoints="1"/>
          </p:cNvSpPr>
          <p:nvPr/>
        </p:nvSpPr>
        <p:spPr bwMode="auto">
          <a:xfrm>
            <a:off x="8953388" y="1592638"/>
            <a:ext cx="1175509" cy="1059593"/>
          </a:xfrm>
          <a:custGeom>
            <a:avLst/>
            <a:gdLst>
              <a:gd name="T0" fmla="*/ 213 w 395"/>
              <a:gd name="T1" fmla="*/ 12 h 356"/>
              <a:gd name="T2" fmla="*/ 204 w 395"/>
              <a:gd name="T3" fmla="*/ 0 h 356"/>
              <a:gd name="T4" fmla="*/ 174 w 395"/>
              <a:gd name="T5" fmla="*/ 12 h 356"/>
              <a:gd name="T6" fmla="*/ 183 w 395"/>
              <a:gd name="T7" fmla="*/ 0 h 356"/>
              <a:gd name="T8" fmla="*/ 174 w 395"/>
              <a:gd name="T9" fmla="*/ 12 h 356"/>
              <a:gd name="T10" fmla="*/ 243 w 395"/>
              <a:gd name="T11" fmla="*/ 12 h 356"/>
              <a:gd name="T12" fmla="*/ 233 w 395"/>
              <a:gd name="T13" fmla="*/ 0 h 356"/>
              <a:gd name="T14" fmla="*/ 263 w 395"/>
              <a:gd name="T15" fmla="*/ 12 h 356"/>
              <a:gd name="T16" fmla="*/ 273 w 395"/>
              <a:gd name="T17" fmla="*/ 0 h 356"/>
              <a:gd name="T18" fmla="*/ 263 w 395"/>
              <a:gd name="T19" fmla="*/ 12 h 356"/>
              <a:gd name="T20" fmla="*/ 154 w 395"/>
              <a:gd name="T21" fmla="*/ 12 h 356"/>
              <a:gd name="T22" fmla="*/ 144 w 395"/>
              <a:gd name="T23" fmla="*/ 0 h 356"/>
              <a:gd name="T24" fmla="*/ 293 w 395"/>
              <a:gd name="T25" fmla="*/ 12 h 356"/>
              <a:gd name="T26" fmla="*/ 303 w 395"/>
              <a:gd name="T27" fmla="*/ 0 h 356"/>
              <a:gd name="T28" fmla="*/ 293 w 395"/>
              <a:gd name="T29" fmla="*/ 12 h 356"/>
              <a:gd name="T30" fmla="*/ 124 w 395"/>
              <a:gd name="T31" fmla="*/ 12 h 356"/>
              <a:gd name="T32" fmla="*/ 114 w 395"/>
              <a:gd name="T33" fmla="*/ 0 h 356"/>
              <a:gd name="T34" fmla="*/ 0 w 395"/>
              <a:gd name="T35" fmla="*/ 12 h 356"/>
              <a:gd name="T36" fmla="*/ 5 w 395"/>
              <a:gd name="T37" fmla="*/ 0 h 356"/>
              <a:gd name="T38" fmla="*/ 0 w 395"/>
              <a:gd name="T39" fmla="*/ 12 h 356"/>
              <a:gd name="T40" fmla="*/ 35 w 395"/>
              <a:gd name="T41" fmla="*/ 12 h 356"/>
              <a:gd name="T42" fmla="*/ 25 w 395"/>
              <a:gd name="T43" fmla="*/ 0 h 356"/>
              <a:gd name="T44" fmla="*/ 323 w 395"/>
              <a:gd name="T45" fmla="*/ 12 h 356"/>
              <a:gd name="T46" fmla="*/ 332 w 395"/>
              <a:gd name="T47" fmla="*/ 0 h 356"/>
              <a:gd name="T48" fmla="*/ 323 w 395"/>
              <a:gd name="T49" fmla="*/ 12 h 356"/>
              <a:gd name="T50" fmla="*/ 94 w 395"/>
              <a:gd name="T51" fmla="*/ 12 h 356"/>
              <a:gd name="T52" fmla="*/ 84 w 395"/>
              <a:gd name="T53" fmla="*/ 0 h 356"/>
              <a:gd name="T54" fmla="*/ 55 w 395"/>
              <a:gd name="T55" fmla="*/ 12 h 356"/>
              <a:gd name="T56" fmla="*/ 64 w 395"/>
              <a:gd name="T57" fmla="*/ 0 h 356"/>
              <a:gd name="T58" fmla="*/ 55 w 395"/>
              <a:gd name="T59" fmla="*/ 12 h 356"/>
              <a:gd name="T60" fmla="*/ 395 w 395"/>
              <a:gd name="T61" fmla="*/ 122 h 356"/>
              <a:gd name="T62" fmla="*/ 383 w 395"/>
              <a:gd name="T63" fmla="*/ 113 h 356"/>
              <a:gd name="T64" fmla="*/ 383 w 395"/>
              <a:gd name="T65" fmla="*/ 182 h 356"/>
              <a:gd name="T66" fmla="*/ 395 w 395"/>
              <a:gd name="T67" fmla="*/ 172 h 356"/>
              <a:gd name="T68" fmla="*/ 383 w 395"/>
              <a:gd name="T69" fmla="*/ 182 h 356"/>
              <a:gd name="T70" fmla="*/ 395 w 395"/>
              <a:gd name="T71" fmla="*/ 152 h 356"/>
              <a:gd name="T72" fmla="*/ 383 w 395"/>
              <a:gd name="T73" fmla="*/ 143 h 356"/>
              <a:gd name="T74" fmla="*/ 383 w 395"/>
              <a:gd name="T75" fmla="*/ 212 h 356"/>
              <a:gd name="T76" fmla="*/ 395 w 395"/>
              <a:gd name="T77" fmla="*/ 202 h 356"/>
              <a:gd name="T78" fmla="*/ 383 w 395"/>
              <a:gd name="T79" fmla="*/ 212 h 356"/>
              <a:gd name="T80" fmla="*/ 358 w 395"/>
              <a:gd name="T81" fmla="*/ 19 h 356"/>
              <a:gd name="T82" fmla="*/ 354 w 395"/>
              <a:gd name="T83" fmla="*/ 4 h 356"/>
              <a:gd name="T84" fmla="*/ 394 w 395"/>
              <a:gd name="T85" fmla="*/ 52 h 356"/>
              <a:gd name="T86" fmla="*/ 383 w 395"/>
              <a:gd name="T87" fmla="*/ 62 h 356"/>
              <a:gd name="T88" fmla="*/ 395 w 395"/>
              <a:gd name="T89" fmla="*/ 63 h 356"/>
              <a:gd name="T90" fmla="*/ 394 w 395"/>
              <a:gd name="T91" fmla="*/ 52 h 356"/>
              <a:gd name="T92" fmla="*/ 395 w 395"/>
              <a:gd name="T93" fmla="*/ 242 h 356"/>
              <a:gd name="T94" fmla="*/ 383 w 395"/>
              <a:gd name="T95" fmla="*/ 232 h 356"/>
              <a:gd name="T96" fmla="*/ 383 w 395"/>
              <a:gd name="T97" fmla="*/ 93 h 356"/>
              <a:gd name="T98" fmla="*/ 395 w 395"/>
              <a:gd name="T99" fmla="*/ 83 h 356"/>
              <a:gd name="T100" fmla="*/ 383 w 395"/>
              <a:gd name="T101" fmla="*/ 93 h 356"/>
              <a:gd name="T102" fmla="*/ 371 w 395"/>
              <a:gd name="T103" fmla="*/ 30 h 356"/>
              <a:gd name="T104" fmla="*/ 387 w 395"/>
              <a:gd name="T105" fmla="*/ 31 h 356"/>
              <a:gd name="T106" fmla="*/ 383 w 395"/>
              <a:gd name="T107" fmla="*/ 356 h 356"/>
              <a:gd name="T108" fmla="*/ 395 w 395"/>
              <a:gd name="T109" fmla="*/ 351 h 356"/>
              <a:gd name="T110" fmla="*/ 383 w 395"/>
              <a:gd name="T111" fmla="*/ 356 h 356"/>
              <a:gd name="T112" fmla="*/ 395 w 395"/>
              <a:gd name="T113" fmla="*/ 331 h 356"/>
              <a:gd name="T114" fmla="*/ 383 w 395"/>
              <a:gd name="T115" fmla="*/ 321 h 356"/>
              <a:gd name="T116" fmla="*/ 383 w 395"/>
              <a:gd name="T117" fmla="*/ 271 h 356"/>
              <a:gd name="T118" fmla="*/ 395 w 395"/>
              <a:gd name="T119" fmla="*/ 262 h 356"/>
              <a:gd name="T120" fmla="*/ 383 w 395"/>
              <a:gd name="T121" fmla="*/ 271 h 356"/>
              <a:gd name="T122" fmla="*/ 395 w 395"/>
              <a:gd name="T123" fmla="*/ 301 h 356"/>
              <a:gd name="T124" fmla="*/ 383 w 395"/>
              <a:gd name="T125" fmla="*/ 29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204" y="12"/>
                </a:moveTo>
                <a:cubicBezTo>
                  <a:pt x="213" y="12"/>
                  <a:pt x="213" y="12"/>
                  <a:pt x="213" y="12"/>
                </a:cubicBezTo>
                <a:cubicBezTo>
                  <a:pt x="213" y="0"/>
                  <a:pt x="213" y="0"/>
                  <a:pt x="213" y="0"/>
                </a:cubicBezTo>
                <a:cubicBezTo>
                  <a:pt x="204" y="0"/>
                  <a:pt x="204" y="0"/>
                  <a:pt x="204" y="0"/>
                </a:cubicBezTo>
                <a:lnTo>
                  <a:pt x="204" y="12"/>
                </a:lnTo>
                <a:close/>
                <a:moveTo>
                  <a:pt x="174" y="12"/>
                </a:moveTo>
                <a:cubicBezTo>
                  <a:pt x="183" y="12"/>
                  <a:pt x="183" y="12"/>
                  <a:pt x="183" y="12"/>
                </a:cubicBezTo>
                <a:cubicBezTo>
                  <a:pt x="183" y="0"/>
                  <a:pt x="183" y="0"/>
                  <a:pt x="183" y="0"/>
                </a:cubicBezTo>
                <a:cubicBezTo>
                  <a:pt x="174" y="0"/>
                  <a:pt x="174" y="0"/>
                  <a:pt x="174" y="0"/>
                </a:cubicBezTo>
                <a:lnTo>
                  <a:pt x="174" y="12"/>
                </a:lnTo>
                <a:close/>
                <a:moveTo>
                  <a:pt x="233" y="12"/>
                </a:moveTo>
                <a:cubicBezTo>
                  <a:pt x="243" y="12"/>
                  <a:pt x="243" y="12"/>
                  <a:pt x="243" y="12"/>
                </a:cubicBezTo>
                <a:cubicBezTo>
                  <a:pt x="243" y="0"/>
                  <a:pt x="243" y="0"/>
                  <a:pt x="243" y="0"/>
                </a:cubicBezTo>
                <a:cubicBezTo>
                  <a:pt x="233" y="0"/>
                  <a:pt x="233" y="0"/>
                  <a:pt x="233" y="0"/>
                </a:cubicBezTo>
                <a:lnTo>
                  <a:pt x="233" y="12"/>
                </a:lnTo>
                <a:close/>
                <a:moveTo>
                  <a:pt x="263" y="12"/>
                </a:moveTo>
                <a:cubicBezTo>
                  <a:pt x="273" y="12"/>
                  <a:pt x="273" y="12"/>
                  <a:pt x="273" y="12"/>
                </a:cubicBezTo>
                <a:cubicBezTo>
                  <a:pt x="273" y="0"/>
                  <a:pt x="273" y="0"/>
                  <a:pt x="273" y="0"/>
                </a:cubicBezTo>
                <a:cubicBezTo>
                  <a:pt x="263" y="0"/>
                  <a:pt x="263" y="0"/>
                  <a:pt x="263" y="0"/>
                </a:cubicBezTo>
                <a:lnTo>
                  <a:pt x="263" y="12"/>
                </a:lnTo>
                <a:close/>
                <a:moveTo>
                  <a:pt x="144" y="12"/>
                </a:moveTo>
                <a:cubicBezTo>
                  <a:pt x="154" y="12"/>
                  <a:pt x="154" y="12"/>
                  <a:pt x="154" y="12"/>
                </a:cubicBezTo>
                <a:cubicBezTo>
                  <a:pt x="154" y="0"/>
                  <a:pt x="154" y="0"/>
                  <a:pt x="154" y="0"/>
                </a:cubicBezTo>
                <a:cubicBezTo>
                  <a:pt x="144" y="0"/>
                  <a:pt x="144" y="0"/>
                  <a:pt x="144" y="0"/>
                </a:cubicBezTo>
                <a:lnTo>
                  <a:pt x="144" y="12"/>
                </a:lnTo>
                <a:close/>
                <a:moveTo>
                  <a:pt x="293" y="12"/>
                </a:moveTo>
                <a:cubicBezTo>
                  <a:pt x="303" y="12"/>
                  <a:pt x="303" y="12"/>
                  <a:pt x="303" y="12"/>
                </a:cubicBezTo>
                <a:cubicBezTo>
                  <a:pt x="303" y="0"/>
                  <a:pt x="303" y="0"/>
                  <a:pt x="303" y="0"/>
                </a:cubicBezTo>
                <a:cubicBezTo>
                  <a:pt x="293" y="0"/>
                  <a:pt x="293" y="0"/>
                  <a:pt x="293" y="0"/>
                </a:cubicBezTo>
                <a:lnTo>
                  <a:pt x="293" y="12"/>
                </a:lnTo>
                <a:close/>
                <a:moveTo>
                  <a:pt x="114" y="12"/>
                </a:moveTo>
                <a:cubicBezTo>
                  <a:pt x="124" y="12"/>
                  <a:pt x="124" y="12"/>
                  <a:pt x="124" y="12"/>
                </a:cubicBezTo>
                <a:cubicBezTo>
                  <a:pt x="124" y="0"/>
                  <a:pt x="124" y="0"/>
                  <a:pt x="124" y="0"/>
                </a:cubicBezTo>
                <a:cubicBezTo>
                  <a:pt x="114" y="0"/>
                  <a:pt x="114" y="0"/>
                  <a:pt x="114" y="0"/>
                </a:cubicBezTo>
                <a:lnTo>
                  <a:pt x="114" y="12"/>
                </a:lnTo>
                <a:close/>
                <a:moveTo>
                  <a:pt x="0" y="12"/>
                </a:moveTo>
                <a:cubicBezTo>
                  <a:pt x="5" y="12"/>
                  <a:pt x="5" y="12"/>
                  <a:pt x="5" y="12"/>
                </a:cubicBezTo>
                <a:cubicBezTo>
                  <a:pt x="5" y="0"/>
                  <a:pt x="5" y="0"/>
                  <a:pt x="5" y="0"/>
                </a:cubicBezTo>
                <a:cubicBezTo>
                  <a:pt x="0" y="0"/>
                  <a:pt x="0" y="0"/>
                  <a:pt x="0" y="0"/>
                </a:cubicBezTo>
                <a:lnTo>
                  <a:pt x="0" y="12"/>
                </a:lnTo>
                <a:close/>
                <a:moveTo>
                  <a:pt x="25" y="12"/>
                </a:moveTo>
                <a:cubicBezTo>
                  <a:pt x="35" y="12"/>
                  <a:pt x="35" y="12"/>
                  <a:pt x="35" y="12"/>
                </a:cubicBezTo>
                <a:cubicBezTo>
                  <a:pt x="35" y="0"/>
                  <a:pt x="35" y="0"/>
                  <a:pt x="35" y="0"/>
                </a:cubicBezTo>
                <a:cubicBezTo>
                  <a:pt x="25" y="0"/>
                  <a:pt x="25" y="0"/>
                  <a:pt x="25" y="0"/>
                </a:cubicBezTo>
                <a:lnTo>
                  <a:pt x="25" y="12"/>
                </a:lnTo>
                <a:close/>
                <a:moveTo>
                  <a:pt x="323" y="12"/>
                </a:moveTo>
                <a:cubicBezTo>
                  <a:pt x="332" y="12"/>
                  <a:pt x="332" y="12"/>
                  <a:pt x="332" y="12"/>
                </a:cubicBezTo>
                <a:cubicBezTo>
                  <a:pt x="332" y="0"/>
                  <a:pt x="332" y="0"/>
                  <a:pt x="332" y="0"/>
                </a:cubicBezTo>
                <a:cubicBezTo>
                  <a:pt x="323" y="0"/>
                  <a:pt x="323" y="0"/>
                  <a:pt x="323" y="0"/>
                </a:cubicBezTo>
                <a:lnTo>
                  <a:pt x="323" y="12"/>
                </a:lnTo>
                <a:close/>
                <a:moveTo>
                  <a:pt x="84" y="12"/>
                </a:moveTo>
                <a:cubicBezTo>
                  <a:pt x="94" y="12"/>
                  <a:pt x="94" y="12"/>
                  <a:pt x="94" y="12"/>
                </a:cubicBezTo>
                <a:cubicBezTo>
                  <a:pt x="94" y="0"/>
                  <a:pt x="94" y="0"/>
                  <a:pt x="94" y="0"/>
                </a:cubicBezTo>
                <a:cubicBezTo>
                  <a:pt x="84" y="0"/>
                  <a:pt x="84" y="0"/>
                  <a:pt x="84" y="0"/>
                </a:cubicBezTo>
                <a:lnTo>
                  <a:pt x="84" y="12"/>
                </a:lnTo>
                <a:close/>
                <a:moveTo>
                  <a:pt x="55" y="12"/>
                </a:moveTo>
                <a:cubicBezTo>
                  <a:pt x="64" y="12"/>
                  <a:pt x="64" y="12"/>
                  <a:pt x="64" y="12"/>
                </a:cubicBezTo>
                <a:cubicBezTo>
                  <a:pt x="64" y="0"/>
                  <a:pt x="64" y="0"/>
                  <a:pt x="64" y="0"/>
                </a:cubicBezTo>
                <a:cubicBezTo>
                  <a:pt x="55" y="0"/>
                  <a:pt x="55" y="0"/>
                  <a:pt x="55" y="0"/>
                </a:cubicBezTo>
                <a:lnTo>
                  <a:pt x="55" y="12"/>
                </a:lnTo>
                <a:close/>
                <a:moveTo>
                  <a:pt x="383" y="122"/>
                </a:moveTo>
                <a:cubicBezTo>
                  <a:pt x="395" y="122"/>
                  <a:pt x="395" y="122"/>
                  <a:pt x="395" y="122"/>
                </a:cubicBezTo>
                <a:cubicBezTo>
                  <a:pt x="395" y="113"/>
                  <a:pt x="395" y="113"/>
                  <a:pt x="395" y="113"/>
                </a:cubicBezTo>
                <a:cubicBezTo>
                  <a:pt x="383" y="113"/>
                  <a:pt x="383" y="113"/>
                  <a:pt x="383" y="113"/>
                </a:cubicBezTo>
                <a:lnTo>
                  <a:pt x="383" y="122"/>
                </a:lnTo>
                <a:close/>
                <a:moveTo>
                  <a:pt x="383" y="182"/>
                </a:moveTo>
                <a:cubicBezTo>
                  <a:pt x="395" y="182"/>
                  <a:pt x="395" y="182"/>
                  <a:pt x="395" y="182"/>
                </a:cubicBezTo>
                <a:cubicBezTo>
                  <a:pt x="395" y="172"/>
                  <a:pt x="395" y="172"/>
                  <a:pt x="395" y="172"/>
                </a:cubicBezTo>
                <a:cubicBezTo>
                  <a:pt x="383" y="172"/>
                  <a:pt x="383" y="172"/>
                  <a:pt x="383" y="172"/>
                </a:cubicBezTo>
                <a:lnTo>
                  <a:pt x="383" y="182"/>
                </a:lnTo>
                <a:close/>
                <a:moveTo>
                  <a:pt x="383" y="152"/>
                </a:moveTo>
                <a:cubicBezTo>
                  <a:pt x="395" y="152"/>
                  <a:pt x="395" y="152"/>
                  <a:pt x="395" y="152"/>
                </a:cubicBezTo>
                <a:cubicBezTo>
                  <a:pt x="395" y="143"/>
                  <a:pt x="395" y="143"/>
                  <a:pt x="395" y="143"/>
                </a:cubicBezTo>
                <a:cubicBezTo>
                  <a:pt x="383" y="143"/>
                  <a:pt x="383" y="143"/>
                  <a:pt x="383" y="143"/>
                </a:cubicBezTo>
                <a:lnTo>
                  <a:pt x="383" y="152"/>
                </a:lnTo>
                <a:close/>
                <a:moveTo>
                  <a:pt x="383" y="212"/>
                </a:moveTo>
                <a:cubicBezTo>
                  <a:pt x="395" y="212"/>
                  <a:pt x="395" y="212"/>
                  <a:pt x="395" y="212"/>
                </a:cubicBezTo>
                <a:cubicBezTo>
                  <a:pt x="395" y="202"/>
                  <a:pt x="395" y="202"/>
                  <a:pt x="395" y="202"/>
                </a:cubicBezTo>
                <a:cubicBezTo>
                  <a:pt x="383" y="202"/>
                  <a:pt x="383" y="202"/>
                  <a:pt x="383" y="202"/>
                </a:cubicBezTo>
                <a:lnTo>
                  <a:pt x="383" y="212"/>
                </a:lnTo>
                <a:close/>
                <a:moveTo>
                  <a:pt x="350" y="15"/>
                </a:moveTo>
                <a:cubicBezTo>
                  <a:pt x="353" y="16"/>
                  <a:pt x="355" y="17"/>
                  <a:pt x="358" y="19"/>
                </a:cubicBezTo>
                <a:cubicBezTo>
                  <a:pt x="364" y="8"/>
                  <a:pt x="364" y="8"/>
                  <a:pt x="364" y="8"/>
                </a:cubicBezTo>
                <a:cubicBezTo>
                  <a:pt x="361" y="6"/>
                  <a:pt x="357" y="5"/>
                  <a:pt x="354" y="4"/>
                </a:cubicBezTo>
                <a:lnTo>
                  <a:pt x="350" y="15"/>
                </a:lnTo>
                <a:close/>
                <a:moveTo>
                  <a:pt x="394" y="52"/>
                </a:moveTo>
                <a:cubicBezTo>
                  <a:pt x="382" y="54"/>
                  <a:pt x="382" y="54"/>
                  <a:pt x="382" y="54"/>
                </a:cubicBezTo>
                <a:cubicBezTo>
                  <a:pt x="383" y="57"/>
                  <a:pt x="383" y="60"/>
                  <a:pt x="383" y="62"/>
                </a:cubicBezTo>
                <a:cubicBezTo>
                  <a:pt x="383" y="63"/>
                  <a:pt x="383" y="63"/>
                  <a:pt x="383" y="63"/>
                </a:cubicBezTo>
                <a:cubicBezTo>
                  <a:pt x="395" y="63"/>
                  <a:pt x="395" y="63"/>
                  <a:pt x="395" y="63"/>
                </a:cubicBezTo>
                <a:cubicBezTo>
                  <a:pt x="395" y="62"/>
                  <a:pt x="395" y="62"/>
                  <a:pt x="395" y="62"/>
                </a:cubicBezTo>
                <a:cubicBezTo>
                  <a:pt x="395" y="59"/>
                  <a:pt x="395" y="56"/>
                  <a:pt x="394" y="52"/>
                </a:cubicBezTo>
                <a:close/>
                <a:moveTo>
                  <a:pt x="383" y="242"/>
                </a:moveTo>
                <a:cubicBezTo>
                  <a:pt x="395" y="242"/>
                  <a:pt x="395" y="242"/>
                  <a:pt x="395" y="242"/>
                </a:cubicBezTo>
                <a:cubicBezTo>
                  <a:pt x="395" y="232"/>
                  <a:pt x="395" y="232"/>
                  <a:pt x="395" y="232"/>
                </a:cubicBezTo>
                <a:cubicBezTo>
                  <a:pt x="383" y="232"/>
                  <a:pt x="383" y="232"/>
                  <a:pt x="383" y="232"/>
                </a:cubicBezTo>
                <a:lnTo>
                  <a:pt x="383" y="242"/>
                </a:lnTo>
                <a:close/>
                <a:moveTo>
                  <a:pt x="383" y="93"/>
                </a:moveTo>
                <a:cubicBezTo>
                  <a:pt x="395" y="93"/>
                  <a:pt x="395" y="93"/>
                  <a:pt x="395" y="93"/>
                </a:cubicBezTo>
                <a:cubicBezTo>
                  <a:pt x="395" y="83"/>
                  <a:pt x="395" y="83"/>
                  <a:pt x="395" y="83"/>
                </a:cubicBezTo>
                <a:cubicBezTo>
                  <a:pt x="383" y="83"/>
                  <a:pt x="383" y="83"/>
                  <a:pt x="383" y="83"/>
                </a:cubicBezTo>
                <a:lnTo>
                  <a:pt x="383" y="93"/>
                </a:lnTo>
                <a:close/>
                <a:moveTo>
                  <a:pt x="381" y="23"/>
                </a:moveTo>
                <a:cubicBezTo>
                  <a:pt x="371" y="30"/>
                  <a:pt x="371" y="30"/>
                  <a:pt x="371" y="30"/>
                </a:cubicBezTo>
                <a:cubicBezTo>
                  <a:pt x="373" y="32"/>
                  <a:pt x="375" y="35"/>
                  <a:pt x="376" y="37"/>
                </a:cubicBezTo>
                <a:cubicBezTo>
                  <a:pt x="387" y="31"/>
                  <a:pt x="387" y="31"/>
                  <a:pt x="387" y="31"/>
                </a:cubicBezTo>
                <a:cubicBezTo>
                  <a:pt x="385" y="28"/>
                  <a:pt x="383" y="25"/>
                  <a:pt x="381" y="23"/>
                </a:cubicBezTo>
                <a:close/>
                <a:moveTo>
                  <a:pt x="383" y="356"/>
                </a:moveTo>
                <a:cubicBezTo>
                  <a:pt x="395" y="356"/>
                  <a:pt x="395" y="356"/>
                  <a:pt x="395" y="356"/>
                </a:cubicBezTo>
                <a:cubicBezTo>
                  <a:pt x="395" y="351"/>
                  <a:pt x="395" y="351"/>
                  <a:pt x="395" y="351"/>
                </a:cubicBezTo>
                <a:cubicBezTo>
                  <a:pt x="383" y="351"/>
                  <a:pt x="383" y="351"/>
                  <a:pt x="383" y="351"/>
                </a:cubicBezTo>
                <a:lnTo>
                  <a:pt x="383" y="356"/>
                </a:lnTo>
                <a:close/>
                <a:moveTo>
                  <a:pt x="383" y="331"/>
                </a:moveTo>
                <a:cubicBezTo>
                  <a:pt x="395" y="331"/>
                  <a:pt x="395" y="331"/>
                  <a:pt x="395" y="331"/>
                </a:cubicBezTo>
                <a:cubicBezTo>
                  <a:pt x="395" y="321"/>
                  <a:pt x="395" y="321"/>
                  <a:pt x="395" y="321"/>
                </a:cubicBezTo>
                <a:cubicBezTo>
                  <a:pt x="383" y="321"/>
                  <a:pt x="383" y="321"/>
                  <a:pt x="383" y="321"/>
                </a:cubicBezTo>
                <a:lnTo>
                  <a:pt x="383" y="331"/>
                </a:lnTo>
                <a:close/>
                <a:moveTo>
                  <a:pt x="383" y="271"/>
                </a:moveTo>
                <a:cubicBezTo>
                  <a:pt x="395" y="271"/>
                  <a:pt x="395" y="271"/>
                  <a:pt x="395" y="271"/>
                </a:cubicBezTo>
                <a:cubicBezTo>
                  <a:pt x="395" y="262"/>
                  <a:pt x="395" y="262"/>
                  <a:pt x="395" y="262"/>
                </a:cubicBezTo>
                <a:cubicBezTo>
                  <a:pt x="383" y="262"/>
                  <a:pt x="383" y="262"/>
                  <a:pt x="383" y="262"/>
                </a:cubicBezTo>
                <a:lnTo>
                  <a:pt x="383" y="271"/>
                </a:lnTo>
                <a:close/>
                <a:moveTo>
                  <a:pt x="383" y="301"/>
                </a:moveTo>
                <a:cubicBezTo>
                  <a:pt x="395" y="301"/>
                  <a:pt x="395" y="301"/>
                  <a:pt x="395" y="301"/>
                </a:cubicBezTo>
                <a:cubicBezTo>
                  <a:pt x="395" y="291"/>
                  <a:pt x="395" y="291"/>
                  <a:pt x="395" y="291"/>
                </a:cubicBezTo>
                <a:cubicBezTo>
                  <a:pt x="383" y="291"/>
                  <a:pt x="383" y="291"/>
                  <a:pt x="383" y="291"/>
                </a:cubicBezTo>
                <a:lnTo>
                  <a:pt x="383" y="301"/>
                </a:lnTo>
                <a:close/>
              </a:path>
            </a:pathLst>
          </a:custGeom>
          <a:solidFill>
            <a:srgbClr val="00A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2047240" y="4126865"/>
            <a:ext cx="3547110" cy="2022475"/>
          </a:xfrm>
          <a:custGeom>
            <a:avLst/>
            <a:gdLst>
              <a:gd name="T0" fmla="*/ 1281 w 1281"/>
              <a:gd name="T1" fmla="*/ 458 h 689"/>
              <a:gd name="T2" fmla="*/ 1281 w 1281"/>
              <a:gd name="T3" fmla="*/ 632 h 689"/>
              <a:gd name="T4" fmla="*/ 1225 w 1281"/>
              <a:gd name="T5" fmla="*/ 689 h 689"/>
              <a:gd name="T6" fmla="*/ 56 w 1281"/>
              <a:gd name="T7" fmla="*/ 689 h 689"/>
              <a:gd name="T8" fmla="*/ 0 w 1281"/>
              <a:gd name="T9" fmla="*/ 632 h 689"/>
              <a:gd name="T10" fmla="*/ 0 w 1281"/>
              <a:gd name="T11" fmla="*/ 57 h 689"/>
              <a:gd name="T12" fmla="*/ 56 w 1281"/>
              <a:gd name="T13" fmla="*/ 0 h 689"/>
              <a:gd name="T14" fmla="*/ 852 w 1281"/>
              <a:gd name="T15" fmla="*/ 0 h 689"/>
              <a:gd name="T16" fmla="*/ 872 w 1281"/>
              <a:gd name="T17" fmla="*/ 0 h 689"/>
              <a:gd name="T18" fmla="*/ 920 w 1281"/>
              <a:gd name="T19" fmla="*/ 48 h 689"/>
              <a:gd name="T20" fmla="*/ 1241 w 1281"/>
              <a:gd name="T21" fmla="*/ 367 h 689"/>
              <a:gd name="T22" fmla="*/ 1281 w 1281"/>
              <a:gd name="T23" fmla="*/ 419 h 689"/>
              <a:gd name="T24" fmla="*/ 1281 w 1281"/>
              <a:gd name="T25" fmla="*/ 45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1" h="689">
                <a:moveTo>
                  <a:pt x="1281" y="458"/>
                </a:moveTo>
                <a:cubicBezTo>
                  <a:pt x="1281" y="632"/>
                  <a:pt x="1281" y="632"/>
                  <a:pt x="1281" y="632"/>
                </a:cubicBezTo>
                <a:cubicBezTo>
                  <a:pt x="1281" y="663"/>
                  <a:pt x="1256" y="689"/>
                  <a:pt x="1225" y="689"/>
                </a:cubicBezTo>
                <a:cubicBezTo>
                  <a:pt x="56" y="689"/>
                  <a:pt x="56" y="689"/>
                  <a:pt x="56" y="689"/>
                </a:cubicBezTo>
                <a:cubicBezTo>
                  <a:pt x="25" y="689"/>
                  <a:pt x="0" y="663"/>
                  <a:pt x="0" y="632"/>
                </a:cubicBezTo>
                <a:cubicBezTo>
                  <a:pt x="0" y="57"/>
                  <a:pt x="0" y="57"/>
                  <a:pt x="0" y="57"/>
                </a:cubicBezTo>
                <a:cubicBezTo>
                  <a:pt x="0" y="26"/>
                  <a:pt x="25" y="0"/>
                  <a:pt x="56" y="0"/>
                </a:cubicBezTo>
                <a:cubicBezTo>
                  <a:pt x="852" y="0"/>
                  <a:pt x="852" y="0"/>
                  <a:pt x="852" y="0"/>
                </a:cubicBezTo>
                <a:cubicBezTo>
                  <a:pt x="872" y="0"/>
                  <a:pt x="872" y="0"/>
                  <a:pt x="872" y="0"/>
                </a:cubicBezTo>
                <a:cubicBezTo>
                  <a:pt x="872" y="0"/>
                  <a:pt x="913" y="2"/>
                  <a:pt x="920" y="48"/>
                </a:cubicBezTo>
                <a:cubicBezTo>
                  <a:pt x="928" y="94"/>
                  <a:pt x="1013" y="299"/>
                  <a:pt x="1241" y="367"/>
                </a:cubicBezTo>
                <a:cubicBezTo>
                  <a:pt x="1272" y="377"/>
                  <a:pt x="1281" y="395"/>
                  <a:pt x="1281" y="419"/>
                </a:cubicBezTo>
                <a:cubicBezTo>
                  <a:pt x="1281" y="443"/>
                  <a:pt x="1281" y="458"/>
                  <a:pt x="1281" y="458"/>
                </a:cubicBezTo>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2" name="Freeform 11"/>
          <p:cNvSpPr/>
          <p:nvPr/>
        </p:nvSpPr>
        <p:spPr bwMode="auto">
          <a:xfrm>
            <a:off x="4733290" y="3912235"/>
            <a:ext cx="1315085" cy="1271270"/>
          </a:xfrm>
          <a:custGeom>
            <a:avLst/>
            <a:gdLst>
              <a:gd name="T0" fmla="*/ 496 w 496"/>
              <a:gd name="T1" fmla="*/ 0 h 494"/>
              <a:gd name="T2" fmla="*/ 0 w 496"/>
              <a:gd name="T3" fmla="*/ 0 h 494"/>
              <a:gd name="T4" fmla="*/ 6 w 496"/>
              <a:gd name="T5" fmla="*/ 62 h 494"/>
              <a:gd name="T6" fmla="*/ 23 w 496"/>
              <a:gd name="T7" fmla="*/ 62 h 494"/>
              <a:gd name="T8" fmla="*/ 71 w 496"/>
              <a:gd name="T9" fmla="*/ 110 h 494"/>
              <a:gd name="T10" fmla="*/ 392 w 496"/>
              <a:gd name="T11" fmla="*/ 429 h 494"/>
              <a:gd name="T12" fmla="*/ 432 w 496"/>
              <a:gd name="T13" fmla="*/ 481 h 494"/>
              <a:gd name="T14" fmla="*/ 432 w 496"/>
              <a:gd name="T15" fmla="*/ 489 h 494"/>
              <a:gd name="T16" fmla="*/ 496 w 496"/>
              <a:gd name="T17" fmla="*/ 494 h 494"/>
              <a:gd name="T18" fmla="*/ 496 w 496"/>
              <a:gd name="T1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494">
                <a:moveTo>
                  <a:pt x="496" y="0"/>
                </a:moveTo>
                <a:cubicBezTo>
                  <a:pt x="0" y="0"/>
                  <a:pt x="0" y="0"/>
                  <a:pt x="0" y="0"/>
                </a:cubicBezTo>
                <a:cubicBezTo>
                  <a:pt x="1" y="21"/>
                  <a:pt x="3" y="42"/>
                  <a:pt x="6" y="62"/>
                </a:cubicBezTo>
                <a:cubicBezTo>
                  <a:pt x="23" y="62"/>
                  <a:pt x="23" y="62"/>
                  <a:pt x="23" y="62"/>
                </a:cubicBezTo>
                <a:cubicBezTo>
                  <a:pt x="23" y="62"/>
                  <a:pt x="64" y="64"/>
                  <a:pt x="71" y="110"/>
                </a:cubicBezTo>
                <a:cubicBezTo>
                  <a:pt x="79" y="156"/>
                  <a:pt x="164" y="361"/>
                  <a:pt x="392" y="429"/>
                </a:cubicBezTo>
                <a:cubicBezTo>
                  <a:pt x="423" y="439"/>
                  <a:pt x="432" y="457"/>
                  <a:pt x="432" y="481"/>
                </a:cubicBezTo>
                <a:cubicBezTo>
                  <a:pt x="432" y="484"/>
                  <a:pt x="432" y="486"/>
                  <a:pt x="432" y="489"/>
                </a:cubicBezTo>
                <a:cubicBezTo>
                  <a:pt x="453" y="492"/>
                  <a:pt x="474" y="494"/>
                  <a:pt x="496" y="494"/>
                </a:cubicBezTo>
                <a:cubicBezTo>
                  <a:pt x="496" y="0"/>
                  <a:pt x="496" y="0"/>
                  <a:pt x="496" y="0"/>
                </a:cubicBezTo>
              </a:path>
            </a:pathLst>
          </a:custGeom>
          <a:solidFill>
            <a:schemeClr val="accent2">
              <a:lumMod val="75000"/>
              <a:lumOff val="25000"/>
            </a:schemeClr>
          </a:solidFill>
          <a:ln>
            <a:noFill/>
          </a:ln>
        </p:spPr>
        <p:txBody>
          <a:bodyPr vert="horz" wrap="square" lIns="91440" tIns="45720" rIns="91440" bIns="45720" numCol="1" anchor="t" anchorCtr="0" compatLnSpc="1"/>
          <a:lstStyle/>
          <a:p>
            <a:endParaRPr lang="en-US"/>
          </a:p>
        </p:txBody>
      </p:sp>
      <p:sp>
        <p:nvSpPr>
          <p:cNvPr id="14" name="Freeform 13"/>
          <p:cNvSpPr/>
          <p:nvPr/>
        </p:nvSpPr>
        <p:spPr bwMode="auto">
          <a:xfrm>
            <a:off x="6151880" y="2520315"/>
            <a:ext cx="1242695" cy="1259840"/>
          </a:xfrm>
          <a:custGeom>
            <a:avLst/>
            <a:gdLst>
              <a:gd name="T0" fmla="*/ 485 w 485"/>
              <a:gd name="T1" fmla="*/ 487 h 487"/>
              <a:gd name="T2" fmla="*/ 0 w 485"/>
              <a:gd name="T3" fmla="*/ 0 h 487"/>
              <a:gd name="T4" fmla="*/ 0 w 485"/>
              <a:gd name="T5" fmla="*/ 487 h 487"/>
              <a:gd name="T6" fmla="*/ 485 w 485"/>
              <a:gd name="T7" fmla="*/ 487 h 487"/>
            </a:gdLst>
            <a:ahLst/>
            <a:cxnLst>
              <a:cxn ang="0">
                <a:pos x="T0" y="T1"/>
              </a:cxn>
              <a:cxn ang="0">
                <a:pos x="T2" y="T3"/>
              </a:cxn>
              <a:cxn ang="0">
                <a:pos x="T4" y="T5"/>
              </a:cxn>
              <a:cxn ang="0">
                <a:pos x="T6" y="T7"/>
              </a:cxn>
            </a:cxnLst>
            <a:rect l="0" t="0" r="r" b="b"/>
            <a:pathLst>
              <a:path w="485" h="487">
                <a:moveTo>
                  <a:pt x="485" y="487"/>
                </a:moveTo>
                <a:cubicBezTo>
                  <a:pt x="474" y="224"/>
                  <a:pt x="263" y="12"/>
                  <a:pt x="0" y="0"/>
                </a:cubicBezTo>
                <a:cubicBezTo>
                  <a:pt x="0" y="487"/>
                  <a:pt x="0" y="487"/>
                  <a:pt x="0" y="487"/>
                </a:cubicBezTo>
                <a:lnTo>
                  <a:pt x="485" y="487"/>
                </a:lnTo>
                <a:close/>
              </a:path>
            </a:pathLst>
          </a:custGeom>
          <a:solidFill>
            <a:schemeClr val="accent2">
              <a:lumMod val="25000"/>
              <a:lumOff val="75000"/>
            </a:schemeClr>
          </a:solidFill>
          <a:ln>
            <a:noFill/>
          </a:ln>
        </p:spPr>
        <p:txBody>
          <a:bodyPr vert="horz" wrap="square" lIns="91440" tIns="45720" rIns="91440" bIns="45720" numCol="1" anchor="t" anchorCtr="0" compatLnSpc="1"/>
          <a:lstStyle/>
          <a:p>
            <a:endParaRPr lang="en-US"/>
          </a:p>
        </p:txBody>
      </p:sp>
      <p:sp>
        <p:nvSpPr>
          <p:cNvPr id="15" name="Freeform 14"/>
          <p:cNvSpPr/>
          <p:nvPr/>
        </p:nvSpPr>
        <p:spPr bwMode="auto">
          <a:xfrm>
            <a:off x="4721860" y="2520315"/>
            <a:ext cx="1325880" cy="1287780"/>
          </a:xfrm>
          <a:custGeom>
            <a:avLst/>
            <a:gdLst>
              <a:gd name="T0" fmla="*/ 495 w 495"/>
              <a:gd name="T1" fmla="*/ 0 h 487"/>
              <a:gd name="T2" fmla="*/ 0 w 495"/>
              <a:gd name="T3" fmla="*/ 487 h 487"/>
              <a:gd name="T4" fmla="*/ 495 w 495"/>
              <a:gd name="T5" fmla="*/ 487 h 487"/>
              <a:gd name="T6" fmla="*/ 495 w 495"/>
              <a:gd name="T7" fmla="*/ 0 h 487"/>
            </a:gdLst>
            <a:ahLst/>
            <a:cxnLst>
              <a:cxn ang="0">
                <a:pos x="T0" y="T1"/>
              </a:cxn>
              <a:cxn ang="0">
                <a:pos x="T2" y="T3"/>
              </a:cxn>
              <a:cxn ang="0">
                <a:pos x="T4" y="T5"/>
              </a:cxn>
              <a:cxn ang="0">
                <a:pos x="T6" y="T7"/>
              </a:cxn>
            </a:cxnLst>
            <a:rect l="0" t="0" r="r" b="b"/>
            <a:pathLst>
              <a:path w="495" h="487">
                <a:moveTo>
                  <a:pt x="495" y="0"/>
                </a:moveTo>
                <a:cubicBezTo>
                  <a:pt x="227" y="6"/>
                  <a:pt x="11" y="220"/>
                  <a:pt x="0" y="487"/>
                </a:cubicBezTo>
                <a:cubicBezTo>
                  <a:pt x="495" y="487"/>
                  <a:pt x="495" y="487"/>
                  <a:pt x="495" y="487"/>
                </a:cubicBezTo>
                <a:lnTo>
                  <a:pt x="495" y="0"/>
                </a:lnTo>
                <a:close/>
              </a:path>
            </a:pathLst>
          </a:custGeom>
          <a:gradFill>
            <a:gsLst>
              <a:gs pos="0">
                <a:schemeClr val="accent3">
                  <a:lumMod val="60000"/>
                  <a:lumOff val="40000"/>
                </a:schemeClr>
              </a:gs>
              <a:gs pos="100000">
                <a:schemeClr val="accent1"/>
              </a:gs>
            </a:gsLst>
            <a:lin ang="0" scaled="0"/>
          </a:gradFill>
          <a:ln>
            <a:noFill/>
          </a:ln>
        </p:spPr>
        <p:txBody>
          <a:bodyPr vert="horz" wrap="square" lIns="91440" tIns="45720" rIns="91440" bIns="45720" numCol="1" anchor="t" anchorCtr="0" compatLnSpc="1"/>
          <a:lstStyle/>
          <a:p>
            <a:endParaRPr lang="en-US"/>
          </a:p>
        </p:txBody>
      </p:sp>
      <p:sp>
        <p:nvSpPr>
          <p:cNvPr id="16" name="Freeform 15"/>
          <p:cNvSpPr/>
          <p:nvPr/>
        </p:nvSpPr>
        <p:spPr bwMode="auto">
          <a:xfrm>
            <a:off x="6151880" y="3912235"/>
            <a:ext cx="1259205" cy="1270000"/>
          </a:xfrm>
          <a:custGeom>
            <a:avLst/>
            <a:gdLst>
              <a:gd name="T0" fmla="*/ 486 w 486"/>
              <a:gd name="T1" fmla="*/ 0 h 494"/>
              <a:gd name="T2" fmla="*/ 0 w 486"/>
              <a:gd name="T3" fmla="*/ 0 h 494"/>
              <a:gd name="T4" fmla="*/ 0 w 486"/>
              <a:gd name="T5" fmla="*/ 494 h 494"/>
              <a:gd name="T6" fmla="*/ 486 w 486"/>
              <a:gd name="T7" fmla="*/ 0 h 494"/>
            </a:gdLst>
            <a:ahLst/>
            <a:cxnLst>
              <a:cxn ang="0">
                <a:pos x="T0" y="T1"/>
              </a:cxn>
              <a:cxn ang="0">
                <a:pos x="T2" y="T3"/>
              </a:cxn>
              <a:cxn ang="0">
                <a:pos x="T4" y="T5"/>
              </a:cxn>
              <a:cxn ang="0">
                <a:pos x="T6" y="T7"/>
              </a:cxn>
            </a:cxnLst>
            <a:rect l="0" t="0" r="r" b="b"/>
            <a:pathLst>
              <a:path w="486" h="494">
                <a:moveTo>
                  <a:pt x="486" y="0"/>
                </a:moveTo>
                <a:cubicBezTo>
                  <a:pt x="0" y="0"/>
                  <a:pt x="0" y="0"/>
                  <a:pt x="0" y="0"/>
                </a:cubicBezTo>
                <a:cubicBezTo>
                  <a:pt x="0" y="494"/>
                  <a:pt x="0" y="494"/>
                  <a:pt x="0" y="494"/>
                </a:cubicBezTo>
                <a:cubicBezTo>
                  <a:pt x="266" y="482"/>
                  <a:pt x="478" y="267"/>
                  <a:pt x="486" y="0"/>
                </a:cubicBezTo>
              </a:path>
            </a:pathLst>
          </a:custGeom>
          <a:solidFill>
            <a:schemeClr val="accent2">
              <a:lumMod val="50000"/>
              <a:lumOff val="50000"/>
            </a:schemeClr>
          </a:solidFill>
          <a:ln>
            <a:noFill/>
          </a:ln>
        </p:spPr>
        <p:txBody>
          <a:bodyPr vert="horz" wrap="square" lIns="91440" tIns="45720" rIns="91440" bIns="45720" numCol="1" anchor="t" anchorCtr="0" compatLnSpc="1"/>
          <a:lstStyle/>
          <a:p>
            <a:endParaRPr lang="en-US"/>
          </a:p>
        </p:txBody>
      </p:sp>
      <p:sp>
        <p:nvSpPr>
          <p:cNvPr id="20" name="Freeform 19"/>
          <p:cNvSpPr>
            <a:spLocks noEditPoints="1"/>
          </p:cNvSpPr>
          <p:nvPr/>
        </p:nvSpPr>
        <p:spPr bwMode="auto">
          <a:xfrm>
            <a:off x="2047461" y="5092414"/>
            <a:ext cx="1175509" cy="1059593"/>
          </a:xfrm>
          <a:custGeom>
            <a:avLst/>
            <a:gdLst>
              <a:gd name="T0" fmla="*/ 0 w 395"/>
              <a:gd name="T1" fmla="*/ 144 h 356"/>
              <a:gd name="T2" fmla="*/ 12 w 395"/>
              <a:gd name="T3" fmla="*/ 154 h 356"/>
              <a:gd name="T4" fmla="*/ 8 w 395"/>
              <a:gd name="T5" fmla="*/ 325 h 356"/>
              <a:gd name="T6" fmla="*/ 23 w 395"/>
              <a:gd name="T7" fmla="*/ 326 h 356"/>
              <a:gd name="T8" fmla="*/ 8 w 395"/>
              <a:gd name="T9" fmla="*/ 325 h 356"/>
              <a:gd name="T10" fmla="*/ 0 w 395"/>
              <a:gd name="T11" fmla="*/ 204 h 356"/>
              <a:gd name="T12" fmla="*/ 12 w 395"/>
              <a:gd name="T13" fmla="*/ 214 h 356"/>
              <a:gd name="T14" fmla="*/ 12 w 395"/>
              <a:gd name="T15" fmla="*/ 234 h 356"/>
              <a:gd name="T16" fmla="*/ 0 w 395"/>
              <a:gd name="T17" fmla="*/ 243 h 356"/>
              <a:gd name="T18" fmla="*/ 12 w 395"/>
              <a:gd name="T19" fmla="*/ 234 h 356"/>
              <a:gd name="T20" fmla="*/ 12 w 395"/>
              <a:gd name="T21" fmla="*/ 293 h 356"/>
              <a:gd name="T22" fmla="*/ 0 w 395"/>
              <a:gd name="T23" fmla="*/ 294 h 356"/>
              <a:gd name="T24" fmla="*/ 13 w 395"/>
              <a:gd name="T25" fmla="*/ 302 h 356"/>
              <a:gd name="T26" fmla="*/ 12 w 395"/>
              <a:gd name="T27" fmla="*/ 263 h 356"/>
              <a:gd name="T28" fmla="*/ 0 w 395"/>
              <a:gd name="T29" fmla="*/ 273 h 356"/>
              <a:gd name="T30" fmla="*/ 12 w 395"/>
              <a:gd name="T31" fmla="*/ 263 h 356"/>
              <a:gd name="T32" fmla="*/ 0 w 395"/>
              <a:gd name="T33" fmla="*/ 174 h 356"/>
              <a:gd name="T34" fmla="*/ 12 w 395"/>
              <a:gd name="T35" fmla="*/ 184 h 356"/>
              <a:gd name="T36" fmla="*/ 12 w 395"/>
              <a:gd name="T37" fmla="*/ 25 h 356"/>
              <a:gd name="T38" fmla="*/ 0 w 395"/>
              <a:gd name="T39" fmla="*/ 35 h 356"/>
              <a:gd name="T40" fmla="*/ 12 w 395"/>
              <a:gd name="T41" fmla="*/ 25 h 356"/>
              <a:gd name="T42" fmla="*/ 0 w 395"/>
              <a:gd name="T43" fmla="*/ 115 h 356"/>
              <a:gd name="T44" fmla="*/ 12 w 395"/>
              <a:gd name="T45" fmla="*/ 124 h 356"/>
              <a:gd name="T46" fmla="*/ 12 w 395"/>
              <a:gd name="T47" fmla="*/ 0 h 356"/>
              <a:gd name="T48" fmla="*/ 0 w 395"/>
              <a:gd name="T49" fmla="*/ 5 h 356"/>
              <a:gd name="T50" fmla="*/ 12 w 395"/>
              <a:gd name="T51" fmla="*/ 0 h 356"/>
              <a:gd name="T52" fmla="*/ 0 w 395"/>
              <a:gd name="T53" fmla="*/ 85 h 356"/>
              <a:gd name="T54" fmla="*/ 12 w 395"/>
              <a:gd name="T55" fmla="*/ 94 h 356"/>
              <a:gd name="T56" fmla="*/ 12 w 395"/>
              <a:gd name="T57" fmla="*/ 55 h 356"/>
              <a:gd name="T58" fmla="*/ 0 w 395"/>
              <a:gd name="T59" fmla="*/ 65 h 356"/>
              <a:gd name="T60" fmla="*/ 12 w 395"/>
              <a:gd name="T61" fmla="*/ 55 h 356"/>
              <a:gd name="T62" fmla="*/ 310 w 395"/>
              <a:gd name="T63" fmla="*/ 356 h 356"/>
              <a:gd name="T64" fmla="*/ 301 w 395"/>
              <a:gd name="T65" fmla="*/ 344 h 356"/>
              <a:gd name="T66" fmla="*/ 211 w 395"/>
              <a:gd name="T67" fmla="*/ 356 h 356"/>
              <a:gd name="T68" fmla="*/ 221 w 395"/>
              <a:gd name="T69" fmla="*/ 344 h 356"/>
              <a:gd name="T70" fmla="*/ 211 w 395"/>
              <a:gd name="T71" fmla="*/ 356 h 356"/>
              <a:gd name="T72" fmla="*/ 340 w 395"/>
              <a:gd name="T73" fmla="*/ 356 h 356"/>
              <a:gd name="T74" fmla="*/ 330 w 395"/>
              <a:gd name="T75" fmla="*/ 344 h 356"/>
              <a:gd name="T76" fmla="*/ 241 w 395"/>
              <a:gd name="T77" fmla="*/ 356 h 356"/>
              <a:gd name="T78" fmla="*/ 251 w 395"/>
              <a:gd name="T79" fmla="*/ 344 h 356"/>
              <a:gd name="T80" fmla="*/ 241 w 395"/>
              <a:gd name="T81" fmla="*/ 356 h 356"/>
              <a:gd name="T82" fmla="*/ 41 w 395"/>
              <a:gd name="T83" fmla="*/ 352 h 356"/>
              <a:gd name="T84" fmla="*/ 37 w 395"/>
              <a:gd name="T85" fmla="*/ 338 h 356"/>
              <a:gd name="T86" fmla="*/ 360 w 395"/>
              <a:gd name="T87" fmla="*/ 356 h 356"/>
              <a:gd name="T88" fmla="*/ 370 w 395"/>
              <a:gd name="T89" fmla="*/ 344 h 356"/>
              <a:gd name="T90" fmla="*/ 360 w 395"/>
              <a:gd name="T91" fmla="*/ 356 h 356"/>
              <a:gd name="T92" fmla="*/ 390 w 395"/>
              <a:gd name="T93" fmla="*/ 356 h 356"/>
              <a:gd name="T94" fmla="*/ 395 w 395"/>
              <a:gd name="T95" fmla="*/ 344 h 356"/>
              <a:gd name="T96" fmla="*/ 271 w 395"/>
              <a:gd name="T97" fmla="*/ 356 h 356"/>
              <a:gd name="T98" fmla="*/ 281 w 395"/>
              <a:gd name="T99" fmla="*/ 344 h 356"/>
              <a:gd name="T100" fmla="*/ 271 w 395"/>
              <a:gd name="T101" fmla="*/ 356 h 356"/>
              <a:gd name="T102" fmla="*/ 191 w 395"/>
              <a:gd name="T103" fmla="*/ 356 h 356"/>
              <a:gd name="T104" fmla="*/ 182 w 395"/>
              <a:gd name="T105" fmla="*/ 344 h 356"/>
              <a:gd name="T106" fmla="*/ 62 w 395"/>
              <a:gd name="T107" fmla="*/ 356 h 356"/>
              <a:gd name="T108" fmla="*/ 72 w 395"/>
              <a:gd name="T109" fmla="*/ 344 h 356"/>
              <a:gd name="T110" fmla="*/ 62 w 395"/>
              <a:gd name="T111" fmla="*/ 356 h 356"/>
              <a:gd name="T112" fmla="*/ 102 w 395"/>
              <a:gd name="T113" fmla="*/ 356 h 356"/>
              <a:gd name="T114" fmla="*/ 92 w 395"/>
              <a:gd name="T115" fmla="*/ 344 h 356"/>
              <a:gd name="T116" fmla="*/ 122 w 395"/>
              <a:gd name="T117" fmla="*/ 356 h 356"/>
              <a:gd name="T118" fmla="*/ 132 w 395"/>
              <a:gd name="T119" fmla="*/ 344 h 356"/>
              <a:gd name="T120" fmla="*/ 122 w 395"/>
              <a:gd name="T121" fmla="*/ 356 h 356"/>
              <a:gd name="T122" fmla="*/ 161 w 395"/>
              <a:gd name="T123" fmla="*/ 356 h 356"/>
              <a:gd name="T124" fmla="*/ 152 w 395"/>
              <a:gd name="T125" fmla="*/ 344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12" y="144"/>
                </a:moveTo>
                <a:cubicBezTo>
                  <a:pt x="0" y="144"/>
                  <a:pt x="0" y="144"/>
                  <a:pt x="0" y="144"/>
                </a:cubicBezTo>
                <a:cubicBezTo>
                  <a:pt x="0" y="154"/>
                  <a:pt x="0" y="154"/>
                  <a:pt x="0" y="154"/>
                </a:cubicBezTo>
                <a:cubicBezTo>
                  <a:pt x="12" y="154"/>
                  <a:pt x="12" y="154"/>
                  <a:pt x="12" y="154"/>
                </a:cubicBezTo>
                <a:lnTo>
                  <a:pt x="12" y="144"/>
                </a:lnTo>
                <a:close/>
                <a:moveTo>
                  <a:pt x="8" y="325"/>
                </a:moveTo>
                <a:cubicBezTo>
                  <a:pt x="10" y="328"/>
                  <a:pt x="12" y="331"/>
                  <a:pt x="14" y="333"/>
                </a:cubicBezTo>
                <a:cubicBezTo>
                  <a:pt x="23" y="326"/>
                  <a:pt x="23" y="326"/>
                  <a:pt x="23" y="326"/>
                </a:cubicBezTo>
                <a:cubicBezTo>
                  <a:pt x="22" y="324"/>
                  <a:pt x="20" y="321"/>
                  <a:pt x="19" y="319"/>
                </a:cubicBezTo>
                <a:lnTo>
                  <a:pt x="8" y="325"/>
                </a:lnTo>
                <a:close/>
                <a:moveTo>
                  <a:pt x="12" y="204"/>
                </a:moveTo>
                <a:cubicBezTo>
                  <a:pt x="0" y="204"/>
                  <a:pt x="0" y="204"/>
                  <a:pt x="0" y="204"/>
                </a:cubicBezTo>
                <a:cubicBezTo>
                  <a:pt x="0" y="214"/>
                  <a:pt x="0" y="214"/>
                  <a:pt x="0" y="214"/>
                </a:cubicBezTo>
                <a:cubicBezTo>
                  <a:pt x="12" y="214"/>
                  <a:pt x="12" y="214"/>
                  <a:pt x="12" y="214"/>
                </a:cubicBezTo>
                <a:lnTo>
                  <a:pt x="12" y="204"/>
                </a:lnTo>
                <a:close/>
                <a:moveTo>
                  <a:pt x="12" y="234"/>
                </a:moveTo>
                <a:cubicBezTo>
                  <a:pt x="0" y="234"/>
                  <a:pt x="0" y="234"/>
                  <a:pt x="0" y="234"/>
                </a:cubicBezTo>
                <a:cubicBezTo>
                  <a:pt x="0" y="243"/>
                  <a:pt x="0" y="243"/>
                  <a:pt x="0" y="243"/>
                </a:cubicBezTo>
                <a:cubicBezTo>
                  <a:pt x="12" y="243"/>
                  <a:pt x="12" y="243"/>
                  <a:pt x="12" y="243"/>
                </a:cubicBezTo>
                <a:lnTo>
                  <a:pt x="12" y="234"/>
                </a:lnTo>
                <a:close/>
                <a:moveTo>
                  <a:pt x="12" y="294"/>
                </a:moveTo>
                <a:cubicBezTo>
                  <a:pt x="12" y="293"/>
                  <a:pt x="12" y="293"/>
                  <a:pt x="12" y="293"/>
                </a:cubicBezTo>
                <a:cubicBezTo>
                  <a:pt x="0" y="293"/>
                  <a:pt x="0" y="293"/>
                  <a:pt x="0" y="293"/>
                </a:cubicBezTo>
                <a:cubicBezTo>
                  <a:pt x="0" y="294"/>
                  <a:pt x="0" y="294"/>
                  <a:pt x="0" y="294"/>
                </a:cubicBezTo>
                <a:cubicBezTo>
                  <a:pt x="0" y="297"/>
                  <a:pt x="0" y="300"/>
                  <a:pt x="1" y="304"/>
                </a:cubicBezTo>
                <a:cubicBezTo>
                  <a:pt x="13" y="302"/>
                  <a:pt x="13" y="302"/>
                  <a:pt x="13" y="302"/>
                </a:cubicBezTo>
                <a:cubicBezTo>
                  <a:pt x="12" y="299"/>
                  <a:pt x="12" y="296"/>
                  <a:pt x="12" y="294"/>
                </a:cubicBezTo>
                <a:close/>
                <a:moveTo>
                  <a:pt x="12" y="263"/>
                </a:moveTo>
                <a:cubicBezTo>
                  <a:pt x="0" y="263"/>
                  <a:pt x="0" y="263"/>
                  <a:pt x="0" y="263"/>
                </a:cubicBezTo>
                <a:cubicBezTo>
                  <a:pt x="0" y="273"/>
                  <a:pt x="0" y="273"/>
                  <a:pt x="0" y="273"/>
                </a:cubicBezTo>
                <a:cubicBezTo>
                  <a:pt x="12" y="273"/>
                  <a:pt x="12" y="273"/>
                  <a:pt x="12" y="273"/>
                </a:cubicBezTo>
                <a:lnTo>
                  <a:pt x="12" y="263"/>
                </a:lnTo>
                <a:close/>
                <a:moveTo>
                  <a:pt x="12" y="174"/>
                </a:moveTo>
                <a:cubicBezTo>
                  <a:pt x="0" y="174"/>
                  <a:pt x="0" y="174"/>
                  <a:pt x="0" y="174"/>
                </a:cubicBezTo>
                <a:cubicBezTo>
                  <a:pt x="0" y="184"/>
                  <a:pt x="0" y="184"/>
                  <a:pt x="0" y="184"/>
                </a:cubicBezTo>
                <a:cubicBezTo>
                  <a:pt x="12" y="184"/>
                  <a:pt x="12" y="184"/>
                  <a:pt x="12" y="184"/>
                </a:cubicBezTo>
                <a:lnTo>
                  <a:pt x="12" y="174"/>
                </a:lnTo>
                <a:close/>
                <a:moveTo>
                  <a:pt x="12" y="25"/>
                </a:moveTo>
                <a:cubicBezTo>
                  <a:pt x="0" y="25"/>
                  <a:pt x="0" y="25"/>
                  <a:pt x="0" y="25"/>
                </a:cubicBezTo>
                <a:cubicBezTo>
                  <a:pt x="0" y="35"/>
                  <a:pt x="0" y="35"/>
                  <a:pt x="0" y="35"/>
                </a:cubicBezTo>
                <a:cubicBezTo>
                  <a:pt x="12" y="35"/>
                  <a:pt x="12" y="35"/>
                  <a:pt x="12" y="35"/>
                </a:cubicBezTo>
                <a:lnTo>
                  <a:pt x="12" y="25"/>
                </a:lnTo>
                <a:close/>
                <a:moveTo>
                  <a:pt x="12" y="115"/>
                </a:moveTo>
                <a:cubicBezTo>
                  <a:pt x="0" y="115"/>
                  <a:pt x="0" y="115"/>
                  <a:pt x="0" y="115"/>
                </a:cubicBezTo>
                <a:cubicBezTo>
                  <a:pt x="0" y="124"/>
                  <a:pt x="0" y="124"/>
                  <a:pt x="0" y="124"/>
                </a:cubicBezTo>
                <a:cubicBezTo>
                  <a:pt x="12" y="124"/>
                  <a:pt x="12" y="124"/>
                  <a:pt x="12" y="124"/>
                </a:cubicBezTo>
                <a:lnTo>
                  <a:pt x="12" y="115"/>
                </a:lnTo>
                <a:close/>
                <a:moveTo>
                  <a:pt x="12" y="0"/>
                </a:moveTo>
                <a:cubicBezTo>
                  <a:pt x="0" y="0"/>
                  <a:pt x="0" y="0"/>
                  <a:pt x="0" y="0"/>
                </a:cubicBezTo>
                <a:cubicBezTo>
                  <a:pt x="0" y="5"/>
                  <a:pt x="0" y="5"/>
                  <a:pt x="0" y="5"/>
                </a:cubicBezTo>
                <a:cubicBezTo>
                  <a:pt x="12" y="5"/>
                  <a:pt x="12" y="5"/>
                  <a:pt x="12" y="5"/>
                </a:cubicBezTo>
                <a:lnTo>
                  <a:pt x="12" y="0"/>
                </a:lnTo>
                <a:close/>
                <a:moveTo>
                  <a:pt x="12" y="85"/>
                </a:moveTo>
                <a:cubicBezTo>
                  <a:pt x="0" y="85"/>
                  <a:pt x="0" y="85"/>
                  <a:pt x="0" y="85"/>
                </a:cubicBezTo>
                <a:cubicBezTo>
                  <a:pt x="0" y="94"/>
                  <a:pt x="0" y="94"/>
                  <a:pt x="0" y="94"/>
                </a:cubicBezTo>
                <a:cubicBezTo>
                  <a:pt x="12" y="94"/>
                  <a:pt x="12" y="94"/>
                  <a:pt x="12" y="94"/>
                </a:cubicBezTo>
                <a:lnTo>
                  <a:pt x="12" y="85"/>
                </a:lnTo>
                <a:close/>
                <a:moveTo>
                  <a:pt x="12" y="55"/>
                </a:moveTo>
                <a:cubicBezTo>
                  <a:pt x="0" y="55"/>
                  <a:pt x="0" y="55"/>
                  <a:pt x="0" y="55"/>
                </a:cubicBezTo>
                <a:cubicBezTo>
                  <a:pt x="0" y="65"/>
                  <a:pt x="0" y="65"/>
                  <a:pt x="0" y="65"/>
                </a:cubicBezTo>
                <a:cubicBezTo>
                  <a:pt x="12" y="65"/>
                  <a:pt x="12" y="65"/>
                  <a:pt x="12" y="65"/>
                </a:cubicBezTo>
                <a:lnTo>
                  <a:pt x="12" y="55"/>
                </a:lnTo>
                <a:close/>
                <a:moveTo>
                  <a:pt x="301" y="356"/>
                </a:moveTo>
                <a:cubicBezTo>
                  <a:pt x="310" y="356"/>
                  <a:pt x="310" y="356"/>
                  <a:pt x="310" y="356"/>
                </a:cubicBezTo>
                <a:cubicBezTo>
                  <a:pt x="310" y="344"/>
                  <a:pt x="310" y="344"/>
                  <a:pt x="310" y="344"/>
                </a:cubicBezTo>
                <a:cubicBezTo>
                  <a:pt x="301" y="344"/>
                  <a:pt x="301" y="344"/>
                  <a:pt x="301" y="344"/>
                </a:cubicBezTo>
                <a:lnTo>
                  <a:pt x="301" y="356"/>
                </a:lnTo>
                <a:close/>
                <a:moveTo>
                  <a:pt x="211" y="356"/>
                </a:moveTo>
                <a:cubicBezTo>
                  <a:pt x="221" y="356"/>
                  <a:pt x="221" y="356"/>
                  <a:pt x="221" y="356"/>
                </a:cubicBezTo>
                <a:cubicBezTo>
                  <a:pt x="221" y="344"/>
                  <a:pt x="221" y="344"/>
                  <a:pt x="221" y="344"/>
                </a:cubicBezTo>
                <a:cubicBezTo>
                  <a:pt x="211" y="344"/>
                  <a:pt x="211" y="344"/>
                  <a:pt x="211" y="344"/>
                </a:cubicBezTo>
                <a:lnTo>
                  <a:pt x="211" y="356"/>
                </a:lnTo>
                <a:close/>
                <a:moveTo>
                  <a:pt x="330" y="356"/>
                </a:moveTo>
                <a:cubicBezTo>
                  <a:pt x="340" y="356"/>
                  <a:pt x="340" y="356"/>
                  <a:pt x="340" y="356"/>
                </a:cubicBezTo>
                <a:cubicBezTo>
                  <a:pt x="340" y="344"/>
                  <a:pt x="340" y="344"/>
                  <a:pt x="340" y="344"/>
                </a:cubicBezTo>
                <a:cubicBezTo>
                  <a:pt x="330" y="344"/>
                  <a:pt x="330" y="344"/>
                  <a:pt x="330" y="344"/>
                </a:cubicBezTo>
                <a:lnTo>
                  <a:pt x="330" y="356"/>
                </a:lnTo>
                <a:close/>
                <a:moveTo>
                  <a:pt x="241" y="356"/>
                </a:moveTo>
                <a:cubicBezTo>
                  <a:pt x="251" y="356"/>
                  <a:pt x="251" y="356"/>
                  <a:pt x="251" y="356"/>
                </a:cubicBezTo>
                <a:cubicBezTo>
                  <a:pt x="251" y="344"/>
                  <a:pt x="251" y="344"/>
                  <a:pt x="251" y="344"/>
                </a:cubicBezTo>
                <a:cubicBezTo>
                  <a:pt x="241" y="344"/>
                  <a:pt x="241" y="344"/>
                  <a:pt x="241" y="344"/>
                </a:cubicBezTo>
                <a:lnTo>
                  <a:pt x="241" y="356"/>
                </a:lnTo>
                <a:close/>
                <a:moveTo>
                  <a:pt x="31" y="348"/>
                </a:moveTo>
                <a:cubicBezTo>
                  <a:pt x="34" y="350"/>
                  <a:pt x="37" y="351"/>
                  <a:pt x="41" y="352"/>
                </a:cubicBezTo>
                <a:cubicBezTo>
                  <a:pt x="45" y="341"/>
                  <a:pt x="45" y="341"/>
                  <a:pt x="45" y="341"/>
                </a:cubicBezTo>
                <a:cubicBezTo>
                  <a:pt x="42" y="340"/>
                  <a:pt x="40" y="339"/>
                  <a:pt x="37" y="338"/>
                </a:cubicBezTo>
                <a:lnTo>
                  <a:pt x="31" y="348"/>
                </a:lnTo>
                <a:close/>
                <a:moveTo>
                  <a:pt x="360" y="356"/>
                </a:moveTo>
                <a:cubicBezTo>
                  <a:pt x="370" y="356"/>
                  <a:pt x="370" y="356"/>
                  <a:pt x="370" y="356"/>
                </a:cubicBezTo>
                <a:cubicBezTo>
                  <a:pt x="370" y="344"/>
                  <a:pt x="370" y="344"/>
                  <a:pt x="370" y="344"/>
                </a:cubicBezTo>
                <a:cubicBezTo>
                  <a:pt x="360" y="344"/>
                  <a:pt x="360" y="344"/>
                  <a:pt x="360" y="344"/>
                </a:cubicBezTo>
                <a:lnTo>
                  <a:pt x="360" y="356"/>
                </a:lnTo>
                <a:close/>
                <a:moveTo>
                  <a:pt x="390" y="344"/>
                </a:moveTo>
                <a:cubicBezTo>
                  <a:pt x="390" y="356"/>
                  <a:pt x="390" y="356"/>
                  <a:pt x="390" y="356"/>
                </a:cubicBezTo>
                <a:cubicBezTo>
                  <a:pt x="395" y="356"/>
                  <a:pt x="395" y="356"/>
                  <a:pt x="395" y="356"/>
                </a:cubicBezTo>
                <a:cubicBezTo>
                  <a:pt x="395" y="344"/>
                  <a:pt x="395" y="344"/>
                  <a:pt x="395" y="344"/>
                </a:cubicBezTo>
                <a:lnTo>
                  <a:pt x="390" y="344"/>
                </a:lnTo>
                <a:close/>
                <a:moveTo>
                  <a:pt x="271" y="356"/>
                </a:moveTo>
                <a:cubicBezTo>
                  <a:pt x="281" y="356"/>
                  <a:pt x="281" y="356"/>
                  <a:pt x="281" y="356"/>
                </a:cubicBezTo>
                <a:cubicBezTo>
                  <a:pt x="281" y="344"/>
                  <a:pt x="281" y="344"/>
                  <a:pt x="281" y="344"/>
                </a:cubicBezTo>
                <a:cubicBezTo>
                  <a:pt x="271" y="344"/>
                  <a:pt x="271" y="344"/>
                  <a:pt x="271" y="344"/>
                </a:cubicBezTo>
                <a:lnTo>
                  <a:pt x="271" y="356"/>
                </a:lnTo>
                <a:close/>
                <a:moveTo>
                  <a:pt x="182" y="356"/>
                </a:moveTo>
                <a:cubicBezTo>
                  <a:pt x="191" y="356"/>
                  <a:pt x="191" y="356"/>
                  <a:pt x="191" y="356"/>
                </a:cubicBezTo>
                <a:cubicBezTo>
                  <a:pt x="191" y="344"/>
                  <a:pt x="191" y="344"/>
                  <a:pt x="191" y="344"/>
                </a:cubicBezTo>
                <a:cubicBezTo>
                  <a:pt x="182" y="344"/>
                  <a:pt x="182" y="344"/>
                  <a:pt x="182" y="344"/>
                </a:cubicBezTo>
                <a:lnTo>
                  <a:pt x="182" y="356"/>
                </a:lnTo>
                <a:close/>
                <a:moveTo>
                  <a:pt x="62" y="356"/>
                </a:moveTo>
                <a:cubicBezTo>
                  <a:pt x="72" y="356"/>
                  <a:pt x="72" y="356"/>
                  <a:pt x="72" y="356"/>
                </a:cubicBezTo>
                <a:cubicBezTo>
                  <a:pt x="72" y="344"/>
                  <a:pt x="72" y="344"/>
                  <a:pt x="72" y="344"/>
                </a:cubicBezTo>
                <a:cubicBezTo>
                  <a:pt x="62" y="344"/>
                  <a:pt x="62" y="344"/>
                  <a:pt x="62" y="344"/>
                </a:cubicBezTo>
                <a:lnTo>
                  <a:pt x="62" y="356"/>
                </a:lnTo>
                <a:close/>
                <a:moveTo>
                  <a:pt x="92" y="356"/>
                </a:moveTo>
                <a:cubicBezTo>
                  <a:pt x="102" y="356"/>
                  <a:pt x="102" y="356"/>
                  <a:pt x="102" y="356"/>
                </a:cubicBezTo>
                <a:cubicBezTo>
                  <a:pt x="102" y="344"/>
                  <a:pt x="102" y="344"/>
                  <a:pt x="102" y="344"/>
                </a:cubicBezTo>
                <a:cubicBezTo>
                  <a:pt x="92" y="344"/>
                  <a:pt x="92" y="344"/>
                  <a:pt x="92" y="344"/>
                </a:cubicBezTo>
                <a:lnTo>
                  <a:pt x="92" y="356"/>
                </a:lnTo>
                <a:close/>
                <a:moveTo>
                  <a:pt x="122" y="356"/>
                </a:moveTo>
                <a:cubicBezTo>
                  <a:pt x="132" y="356"/>
                  <a:pt x="132" y="356"/>
                  <a:pt x="132" y="356"/>
                </a:cubicBezTo>
                <a:cubicBezTo>
                  <a:pt x="132" y="344"/>
                  <a:pt x="132" y="344"/>
                  <a:pt x="132" y="344"/>
                </a:cubicBezTo>
                <a:cubicBezTo>
                  <a:pt x="122" y="344"/>
                  <a:pt x="122" y="344"/>
                  <a:pt x="122" y="344"/>
                </a:cubicBezTo>
                <a:lnTo>
                  <a:pt x="122" y="356"/>
                </a:lnTo>
                <a:close/>
                <a:moveTo>
                  <a:pt x="152" y="356"/>
                </a:moveTo>
                <a:cubicBezTo>
                  <a:pt x="161" y="356"/>
                  <a:pt x="161" y="356"/>
                  <a:pt x="161" y="356"/>
                </a:cubicBezTo>
                <a:cubicBezTo>
                  <a:pt x="161" y="344"/>
                  <a:pt x="161" y="344"/>
                  <a:pt x="161" y="344"/>
                </a:cubicBezTo>
                <a:cubicBezTo>
                  <a:pt x="152" y="344"/>
                  <a:pt x="152" y="344"/>
                  <a:pt x="152" y="344"/>
                </a:cubicBezTo>
                <a:lnTo>
                  <a:pt x="152" y="356"/>
                </a:lnTo>
                <a:close/>
              </a:path>
            </a:pathLst>
          </a:custGeom>
          <a:solidFill>
            <a:srgbClr val="C3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Oval 20"/>
          <p:cNvSpPr>
            <a:spLocks noChangeArrowheads="1"/>
          </p:cNvSpPr>
          <p:nvPr/>
        </p:nvSpPr>
        <p:spPr bwMode="auto">
          <a:xfrm>
            <a:off x="5113476" y="2889581"/>
            <a:ext cx="1944000" cy="1944000"/>
          </a:xfrm>
          <a:prstGeom prst="ellipse">
            <a:avLst/>
          </a:prstGeom>
          <a:solidFill>
            <a:schemeClr val="bg1"/>
          </a:solidFill>
          <a:ln>
            <a:noFill/>
          </a:ln>
        </p:spPr>
        <p:txBody>
          <a:bodyPr vert="horz" wrap="square" lIns="91440" tIns="45720" rIns="91440" bIns="179705" numCol="1" anchor="t" anchorCtr="0" compatLnSpc="1"/>
          <a:lstStyle/>
          <a:p>
            <a:endParaRPr lang="en-US"/>
          </a:p>
        </p:txBody>
      </p:sp>
      <p:sp>
        <p:nvSpPr>
          <p:cNvPr id="23" name="Freeform 22"/>
          <p:cNvSpPr>
            <a:spLocks noEditPoints="1"/>
          </p:cNvSpPr>
          <p:nvPr/>
        </p:nvSpPr>
        <p:spPr bwMode="auto">
          <a:xfrm>
            <a:off x="5228267" y="1945749"/>
            <a:ext cx="515679" cy="337346"/>
          </a:xfrm>
          <a:custGeom>
            <a:avLst/>
            <a:gdLst>
              <a:gd name="T0" fmla="*/ 166 w 173"/>
              <a:gd name="T1" fmla="*/ 31 h 113"/>
              <a:gd name="T2" fmla="*/ 162 w 173"/>
              <a:gd name="T3" fmla="*/ 29 h 113"/>
              <a:gd name="T4" fmla="*/ 152 w 173"/>
              <a:gd name="T5" fmla="*/ 23 h 113"/>
              <a:gd name="T6" fmla="*/ 146 w 173"/>
              <a:gd name="T7" fmla="*/ 0 h 113"/>
              <a:gd name="T8" fmla="*/ 111 w 173"/>
              <a:gd name="T9" fmla="*/ 6 h 113"/>
              <a:gd name="T10" fmla="*/ 63 w 173"/>
              <a:gd name="T11" fmla="*/ 45 h 113"/>
              <a:gd name="T12" fmla="*/ 57 w 173"/>
              <a:gd name="T13" fmla="*/ 0 h 113"/>
              <a:gd name="T14" fmla="*/ 22 w 173"/>
              <a:gd name="T15" fmla="*/ 6 h 113"/>
              <a:gd name="T16" fmla="*/ 16 w 173"/>
              <a:gd name="T17" fmla="*/ 21 h 113"/>
              <a:gd name="T18" fmla="*/ 11 w 173"/>
              <a:gd name="T19" fmla="*/ 30 h 113"/>
              <a:gd name="T20" fmla="*/ 0 w 173"/>
              <a:gd name="T21" fmla="*/ 39 h 113"/>
              <a:gd name="T22" fmla="*/ 2 w 173"/>
              <a:gd name="T23" fmla="*/ 80 h 113"/>
              <a:gd name="T24" fmla="*/ 11 w 173"/>
              <a:gd name="T25" fmla="*/ 82 h 113"/>
              <a:gd name="T26" fmla="*/ 18 w 173"/>
              <a:gd name="T27" fmla="*/ 91 h 113"/>
              <a:gd name="T28" fmla="*/ 22 w 173"/>
              <a:gd name="T29" fmla="*/ 108 h 113"/>
              <a:gd name="T30" fmla="*/ 57 w 173"/>
              <a:gd name="T31" fmla="*/ 113 h 113"/>
              <a:gd name="T32" fmla="*/ 63 w 173"/>
              <a:gd name="T33" fmla="*/ 68 h 113"/>
              <a:gd name="T34" fmla="*/ 111 w 173"/>
              <a:gd name="T35" fmla="*/ 108 h 113"/>
              <a:gd name="T36" fmla="*/ 146 w 173"/>
              <a:gd name="T37" fmla="*/ 113 h 113"/>
              <a:gd name="T38" fmla="*/ 152 w 173"/>
              <a:gd name="T39" fmla="*/ 93 h 113"/>
              <a:gd name="T40" fmla="*/ 162 w 173"/>
              <a:gd name="T41" fmla="*/ 86 h 113"/>
              <a:gd name="T42" fmla="*/ 165 w 173"/>
              <a:gd name="T43" fmla="*/ 84 h 113"/>
              <a:gd name="T44" fmla="*/ 173 w 173"/>
              <a:gd name="T45" fmla="*/ 40 h 113"/>
              <a:gd name="T46" fmla="*/ 22 w 173"/>
              <a:gd name="T47" fmla="*/ 85 h 113"/>
              <a:gd name="T48" fmla="*/ 17 w 173"/>
              <a:gd name="T49" fmla="*/ 85 h 113"/>
              <a:gd name="T50" fmla="*/ 7 w 173"/>
              <a:gd name="T51" fmla="*/ 77 h 113"/>
              <a:gd name="T52" fmla="*/ 6 w 173"/>
              <a:gd name="T53" fmla="*/ 74 h 113"/>
              <a:gd name="T54" fmla="*/ 8 w 173"/>
              <a:gd name="T55" fmla="*/ 36 h 113"/>
              <a:gd name="T56" fmla="*/ 17 w 173"/>
              <a:gd name="T57" fmla="*/ 27 h 113"/>
              <a:gd name="T58" fmla="*/ 22 w 173"/>
              <a:gd name="T59" fmla="*/ 27 h 113"/>
              <a:gd name="T60" fmla="*/ 39 w 173"/>
              <a:gd name="T61" fmla="*/ 108 h 113"/>
              <a:gd name="T62" fmla="*/ 27 w 173"/>
              <a:gd name="T63" fmla="*/ 6 h 113"/>
              <a:gd name="T64" fmla="*/ 39 w 173"/>
              <a:gd name="T65" fmla="*/ 108 h 113"/>
              <a:gd name="T66" fmla="*/ 45 w 173"/>
              <a:gd name="T67" fmla="*/ 6 h 113"/>
              <a:gd name="T68" fmla="*/ 57 w 173"/>
              <a:gd name="T69" fmla="*/ 108 h 113"/>
              <a:gd name="T70" fmla="*/ 111 w 173"/>
              <a:gd name="T71" fmla="*/ 63 h 113"/>
              <a:gd name="T72" fmla="*/ 63 w 173"/>
              <a:gd name="T73" fmla="*/ 51 h 113"/>
              <a:gd name="T74" fmla="*/ 111 w 173"/>
              <a:gd name="T75" fmla="*/ 63 h 113"/>
              <a:gd name="T76" fmla="*/ 116 w 173"/>
              <a:gd name="T77" fmla="*/ 108 h 113"/>
              <a:gd name="T78" fmla="*/ 128 w 173"/>
              <a:gd name="T79" fmla="*/ 6 h 113"/>
              <a:gd name="T80" fmla="*/ 134 w 173"/>
              <a:gd name="T81" fmla="*/ 108 h 113"/>
              <a:gd name="T82" fmla="*/ 146 w 173"/>
              <a:gd name="T83" fmla="*/ 6 h 113"/>
              <a:gd name="T84" fmla="*/ 134 w 173"/>
              <a:gd name="T85" fmla="*/ 108 h 113"/>
              <a:gd name="T86" fmla="*/ 165 w 173"/>
              <a:gd name="T87" fmla="*/ 78 h 113"/>
              <a:gd name="T88" fmla="*/ 156 w 173"/>
              <a:gd name="T89" fmla="*/ 86 h 113"/>
              <a:gd name="T90" fmla="*/ 152 w 173"/>
              <a:gd name="T91" fmla="*/ 87 h 113"/>
              <a:gd name="T92" fmla="*/ 156 w 173"/>
              <a:gd name="T93" fmla="*/ 29 h 113"/>
              <a:gd name="T94" fmla="*/ 156 w 173"/>
              <a:gd name="T95" fmla="*/ 37 h 113"/>
              <a:gd name="T96" fmla="*/ 166 w 173"/>
              <a:gd name="T97" fmla="*/ 37 h 113"/>
              <a:gd name="T98" fmla="*/ 167 w 173"/>
              <a:gd name="T99" fmla="*/ 7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13">
                <a:moveTo>
                  <a:pt x="171" y="33"/>
                </a:moveTo>
                <a:cubicBezTo>
                  <a:pt x="169" y="32"/>
                  <a:pt x="168" y="31"/>
                  <a:pt x="166" y="31"/>
                </a:cubicBezTo>
                <a:cubicBezTo>
                  <a:pt x="162" y="31"/>
                  <a:pt x="162" y="31"/>
                  <a:pt x="162" y="31"/>
                </a:cubicBezTo>
                <a:cubicBezTo>
                  <a:pt x="162" y="29"/>
                  <a:pt x="162" y="29"/>
                  <a:pt x="162" y="29"/>
                </a:cubicBezTo>
                <a:cubicBezTo>
                  <a:pt x="162" y="26"/>
                  <a:pt x="160" y="23"/>
                  <a:pt x="156" y="23"/>
                </a:cubicBezTo>
                <a:cubicBezTo>
                  <a:pt x="152" y="23"/>
                  <a:pt x="152" y="23"/>
                  <a:pt x="152" y="23"/>
                </a:cubicBezTo>
                <a:cubicBezTo>
                  <a:pt x="152" y="6"/>
                  <a:pt x="152" y="6"/>
                  <a:pt x="152" y="6"/>
                </a:cubicBezTo>
                <a:cubicBezTo>
                  <a:pt x="152" y="3"/>
                  <a:pt x="149" y="0"/>
                  <a:pt x="146" y="0"/>
                </a:cubicBezTo>
                <a:cubicBezTo>
                  <a:pt x="116" y="0"/>
                  <a:pt x="116" y="0"/>
                  <a:pt x="116" y="0"/>
                </a:cubicBezTo>
                <a:cubicBezTo>
                  <a:pt x="113" y="0"/>
                  <a:pt x="111" y="3"/>
                  <a:pt x="111" y="6"/>
                </a:cubicBezTo>
                <a:cubicBezTo>
                  <a:pt x="111" y="45"/>
                  <a:pt x="111" y="45"/>
                  <a:pt x="111" y="45"/>
                </a:cubicBezTo>
                <a:cubicBezTo>
                  <a:pt x="63" y="45"/>
                  <a:pt x="63" y="45"/>
                  <a:pt x="63" y="45"/>
                </a:cubicBezTo>
                <a:cubicBezTo>
                  <a:pt x="63" y="6"/>
                  <a:pt x="63" y="6"/>
                  <a:pt x="63" y="6"/>
                </a:cubicBezTo>
                <a:cubicBezTo>
                  <a:pt x="63" y="3"/>
                  <a:pt x="60" y="0"/>
                  <a:pt x="57" y="0"/>
                </a:cubicBezTo>
                <a:cubicBezTo>
                  <a:pt x="27" y="0"/>
                  <a:pt x="27" y="0"/>
                  <a:pt x="27" y="0"/>
                </a:cubicBezTo>
                <a:cubicBezTo>
                  <a:pt x="24" y="0"/>
                  <a:pt x="22" y="3"/>
                  <a:pt x="22" y="6"/>
                </a:cubicBezTo>
                <a:cubicBezTo>
                  <a:pt x="22" y="21"/>
                  <a:pt x="22" y="21"/>
                  <a:pt x="22" y="21"/>
                </a:cubicBezTo>
                <a:cubicBezTo>
                  <a:pt x="16" y="21"/>
                  <a:pt x="16" y="21"/>
                  <a:pt x="16" y="21"/>
                </a:cubicBezTo>
                <a:cubicBezTo>
                  <a:pt x="14" y="21"/>
                  <a:pt x="11" y="23"/>
                  <a:pt x="11" y="27"/>
                </a:cubicBezTo>
                <a:cubicBezTo>
                  <a:pt x="11" y="30"/>
                  <a:pt x="11" y="30"/>
                  <a:pt x="11" y="30"/>
                </a:cubicBezTo>
                <a:cubicBezTo>
                  <a:pt x="8" y="30"/>
                  <a:pt x="8" y="30"/>
                  <a:pt x="8" y="30"/>
                </a:cubicBezTo>
                <a:cubicBezTo>
                  <a:pt x="5" y="30"/>
                  <a:pt x="0" y="32"/>
                  <a:pt x="0" y="39"/>
                </a:cubicBezTo>
                <a:cubicBezTo>
                  <a:pt x="0" y="73"/>
                  <a:pt x="0" y="73"/>
                  <a:pt x="0" y="73"/>
                </a:cubicBezTo>
                <a:cubicBezTo>
                  <a:pt x="0" y="74"/>
                  <a:pt x="0" y="78"/>
                  <a:pt x="2" y="80"/>
                </a:cubicBezTo>
                <a:cubicBezTo>
                  <a:pt x="4" y="82"/>
                  <a:pt x="5" y="82"/>
                  <a:pt x="7" y="82"/>
                </a:cubicBezTo>
                <a:cubicBezTo>
                  <a:pt x="11" y="82"/>
                  <a:pt x="11" y="82"/>
                  <a:pt x="11" y="82"/>
                </a:cubicBezTo>
                <a:cubicBezTo>
                  <a:pt x="11" y="85"/>
                  <a:pt x="11" y="85"/>
                  <a:pt x="11" y="85"/>
                </a:cubicBezTo>
                <a:cubicBezTo>
                  <a:pt x="11" y="87"/>
                  <a:pt x="13" y="91"/>
                  <a:pt x="18" y="91"/>
                </a:cubicBezTo>
                <a:cubicBezTo>
                  <a:pt x="22" y="91"/>
                  <a:pt x="22" y="91"/>
                  <a:pt x="22" y="91"/>
                </a:cubicBezTo>
                <a:cubicBezTo>
                  <a:pt x="22" y="108"/>
                  <a:pt x="22" y="108"/>
                  <a:pt x="22" y="108"/>
                </a:cubicBezTo>
                <a:cubicBezTo>
                  <a:pt x="22" y="111"/>
                  <a:pt x="24" y="113"/>
                  <a:pt x="27" y="113"/>
                </a:cubicBezTo>
                <a:cubicBezTo>
                  <a:pt x="57" y="113"/>
                  <a:pt x="57" y="113"/>
                  <a:pt x="57" y="113"/>
                </a:cubicBezTo>
                <a:cubicBezTo>
                  <a:pt x="60" y="113"/>
                  <a:pt x="63" y="111"/>
                  <a:pt x="63" y="108"/>
                </a:cubicBezTo>
                <a:cubicBezTo>
                  <a:pt x="63" y="68"/>
                  <a:pt x="63" y="68"/>
                  <a:pt x="63" y="68"/>
                </a:cubicBezTo>
                <a:cubicBezTo>
                  <a:pt x="111" y="68"/>
                  <a:pt x="111" y="68"/>
                  <a:pt x="111" y="68"/>
                </a:cubicBezTo>
                <a:cubicBezTo>
                  <a:pt x="111" y="108"/>
                  <a:pt x="111" y="108"/>
                  <a:pt x="111" y="108"/>
                </a:cubicBezTo>
                <a:cubicBezTo>
                  <a:pt x="111" y="111"/>
                  <a:pt x="113" y="113"/>
                  <a:pt x="116" y="113"/>
                </a:cubicBezTo>
                <a:cubicBezTo>
                  <a:pt x="146" y="113"/>
                  <a:pt x="146" y="113"/>
                  <a:pt x="146" y="113"/>
                </a:cubicBezTo>
                <a:cubicBezTo>
                  <a:pt x="149" y="113"/>
                  <a:pt x="152" y="111"/>
                  <a:pt x="152" y="108"/>
                </a:cubicBezTo>
                <a:cubicBezTo>
                  <a:pt x="152" y="93"/>
                  <a:pt x="152" y="93"/>
                  <a:pt x="152" y="93"/>
                </a:cubicBezTo>
                <a:cubicBezTo>
                  <a:pt x="157" y="93"/>
                  <a:pt x="157" y="93"/>
                  <a:pt x="157" y="93"/>
                </a:cubicBezTo>
                <a:cubicBezTo>
                  <a:pt x="159" y="92"/>
                  <a:pt x="162" y="91"/>
                  <a:pt x="162" y="86"/>
                </a:cubicBezTo>
                <a:cubicBezTo>
                  <a:pt x="162" y="84"/>
                  <a:pt x="162" y="84"/>
                  <a:pt x="162" y="84"/>
                </a:cubicBezTo>
                <a:cubicBezTo>
                  <a:pt x="165" y="84"/>
                  <a:pt x="165" y="84"/>
                  <a:pt x="165" y="84"/>
                </a:cubicBezTo>
                <a:cubicBezTo>
                  <a:pt x="168" y="84"/>
                  <a:pt x="173" y="81"/>
                  <a:pt x="173" y="75"/>
                </a:cubicBezTo>
                <a:cubicBezTo>
                  <a:pt x="173" y="40"/>
                  <a:pt x="173" y="40"/>
                  <a:pt x="173" y="40"/>
                </a:cubicBezTo>
                <a:cubicBezTo>
                  <a:pt x="173" y="40"/>
                  <a:pt x="173" y="36"/>
                  <a:pt x="171" y="33"/>
                </a:cubicBezTo>
                <a:close/>
                <a:moveTo>
                  <a:pt x="22" y="85"/>
                </a:moveTo>
                <a:cubicBezTo>
                  <a:pt x="18" y="85"/>
                  <a:pt x="18" y="85"/>
                  <a:pt x="18" y="85"/>
                </a:cubicBezTo>
                <a:cubicBezTo>
                  <a:pt x="17" y="85"/>
                  <a:pt x="17" y="85"/>
                  <a:pt x="17" y="85"/>
                </a:cubicBezTo>
                <a:cubicBezTo>
                  <a:pt x="17" y="77"/>
                  <a:pt x="17" y="77"/>
                  <a:pt x="17" y="77"/>
                </a:cubicBezTo>
                <a:cubicBezTo>
                  <a:pt x="7" y="77"/>
                  <a:pt x="7" y="77"/>
                  <a:pt x="7" y="77"/>
                </a:cubicBezTo>
                <a:cubicBezTo>
                  <a:pt x="7" y="77"/>
                  <a:pt x="7" y="77"/>
                  <a:pt x="7" y="76"/>
                </a:cubicBezTo>
                <a:cubicBezTo>
                  <a:pt x="6" y="76"/>
                  <a:pt x="6" y="75"/>
                  <a:pt x="6" y="74"/>
                </a:cubicBezTo>
                <a:cubicBezTo>
                  <a:pt x="6" y="39"/>
                  <a:pt x="6" y="39"/>
                  <a:pt x="6" y="39"/>
                </a:cubicBezTo>
                <a:cubicBezTo>
                  <a:pt x="6" y="37"/>
                  <a:pt x="7" y="36"/>
                  <a:pt x="8" y="36"/>
                </a:cubicBezTo>
                <a:cubicBezTo>
                  <a:pt x="17" y="36"/>
                  <a:pt x="17" y="36"/>
                  <a:pt x="17" y="36"/>
                </a:cubicBezTo>
                <a:cubicBezTo>
                  <a:pt x="17" y="27"/>
                  <a:pt x="17" y="27"/>
                  <a:pt x="17" y="27"/>
                </a:cubicBezTo>
                <a:cubicBezTo>
                  <a:pt x="17" y="27"/>
                  <a:pt x="17" y="27"/>
                  <a:pt x="17" y="27"/>
                </a:cubicBezTo>
                <a:cubicBezTo>
                  <a:pt x="22" y="27"/>
                  <a:pt x="22" y="27"/>
                  <a:pt x="22" y="27"/>
                </a:cubicBezTo>
                <a:lnTo>
                  <a:pt x="22" y="85"/>
                </a:lnTo>
                <a:close/>
                <a:moveTo>
                  <a:pt x="39" y="108"/>
                </a:moveTo>
                <a:cubicBezTo>
                  <a:pt x="27" y="108"/>
                  <a:pt x="27" y="108"/>
                  <a:pt x="27" y="108"/>
                </a:cubicBezTo>
                <a:cubicBezTo>
                  <a:pt x="27" y="6"/>
                  <a:pt x="27" y="6"/>
                  <a:pt x="27" y="6"/>
                </a:cubicBezTo>
                <a:cubicBezTo>
                  <a:pt x="39" y="6"/>
                  <a:pt x="39" y="6"/>
                  <a:pt x="39" y="6"/>
                </a:cubicBezTo>
                <a:lnTo>
                  <a:pt x="39" y="108"/>
                </a:lnTo>
                <a:close/>
                <a:moveTo>
                  <a:pt x="45" y="108"/>
                </a:moveTo>
                <a:cubicBezTo>
                  <a:pt x="45" y="6"/>
                  <a:pt x="45" y="6"/>
                  <a:pt x="45" y="6"/>
                </a:cubicBezTo>
                <a:cubicBezTo>
                  <a:pt x="57" y="6"/>
                  <a:pt x="57" y="6"/>
                  <a:pt x="57" y="6"/>
                </a:cubicBezTo>
                <a:cubicBezTo>
                  <a:pt x="57" y="108"/>
                  <a:pt x="57" y="108"/>
                  <a:pt x="57" y="108"/>
                </a:cubicBezTo>
                <a:lnTo>
                  <a:pt x="45" y="108"/>
                </a:lnTo>
                <a:close/>
                <a:moveTo>
                  <a:pt x="111" y="63"/>
                </a:moveTo>
                <a:cubicBezTo>
                  <a:pt x="63" y="63"/>
                  <a:pt x="63" y="63"/>
                  <a:pt x="63" y="63"/>
                </a:cubicBezTo>
                <a:cubicBezTo>
                  <a:pt x="63" y="51"/>
                  <a:pt x="63" y="51"/>
                  <a:pt x="63" y="51"/>
                </a:cubicBezTo>
                <a:cubicBezTo>
                  <a:pt x="111" y="51"/>
                  <a:pt x="111" y="51"/>
                  <a:pt x="111" y="51"/>
                </a:cubicBezTo>
                <a:lnTo>
                  <a:pt x="111" y="63"/>
                </a:lnTo>
                <a:close/>
                <a:moveTo>
                  <a:pt x="128" y="108"/>
                </a:moveTo>
                <a:cubicBezTo>
                  <a:pt x="116" y="108"/>
                  <a:pt x="116" y="108"/>
                  <a:pt x="116" y="108"/>
                </a:cubicBezTo>
                <a:cubicBezTo>
                  <a:pt x="116" y="6"/>
                  <a:pt x="116" y="6"/>
                  <a:pt x="116" y="6"/>
                </a:cubicBezTo>
                <a:cubicBezTo>
                  <a:pt x="128" y="6"/>
                  <a:pt x="128" y="6"/>
                  <a:pt x="128" y="6"/>
                </a:cubicBezTo>
                <a:lnTo>
                  <a:pt x="128" y="108"/>
                </a:lnTo>
                <a:close/>
                <a:moveTo>
                  <a:pt x="134" y="108"/>
                </a:moveTo>
                <a:cubicBezTo>
                  <a:pt x="134" y="6"/>
                  <a:pt x="134" y="6"/>
                  <a:pt x="134" y="6"/>
                </a:cubicBezTo>
                <a:cubicBezTo>
                  <a:pt x="146" y="6"/>
                  <a:pt x="146" y="6"/>
                  <a:pt x="146" y="6"/>
                </a:cubicBezTo>
                <a:cubicBezTo>
                  <a:pt x="146" y="108"/>
                  <a:pt x="146" y="108"/>
                  <a:pt x="146" y="108"/>
                </a:cubicBezTo>
                <a:lnTo>
                  <a:pt x="134" y="108"/>
                </a:lnTo>
                <a:close/>
                <a:moveTo>
                  <a:pt x="167" y="75"/>
                </a:moveTo>
                <a:cubicBezTo>
                  <a:pt x="167" y="77"/>
                  <a:pt x="166" y="78"/>
                  <a:pt x="165" y="78"/>
                </a:cubicBezTo>
                <a:cubicBezTo>
                  <a:pt x="156" y="78"/>
                  <a:pt x="156" y="78"/>
                  <a:pt x="156" y="78"/>
                </a:cubicBezTo>
                <a:cubicBezTo>
                  <a:pt x="156" y="86"/>
                  <a:pt x="156" y="86"/>
                  <a:pt x="156" y="86"/>
                </a:cubicBezTo>
                <a:cubicBezTo>
                  <a:pt x="156" y="87"/>
                  <a:pt x="156" y="87"/>
                  <a:pt x="156" y="87"/>
                </a:cubicBezTo>
                <a:cubicBezTo>
                  <a:pt x="152" y="87"/>
                  <a:pt x="152" y="87"/>
                  <a:pt x="152" y="87"/>
                </a:cubicBezTo>
                <a:cubicBezTo>
                  <a:pt x="152" y="29"/>
                  <a:pt x="152" y="29"/>
                  <a:pt x="152" y="29"/>
                </a:cubicBezTo>
                <a:cubicBezTo>
                  <a:pt x="156" y="29"/>
                  <a:pt x="156" y="29"/>
                  <a:pt x="156" y="29"/>
                </a:cubicBezTo>
                <a:cubicBezTo>
                  <a:pt x="156" y="29"/>
                  <a:pt x="156" y="29"/>
                  <a:pt x="156" y="29"/>
                </a:cubicBezTo>
                <a:cubicBezTo>
                  <a:pt x="156" y="37"/>
                  <a:pt x="156" y="37"/>
                  <a:pt x="156" y="37"/>
                </a:cubicBezTo>
                <a:cubicBezTo>
                  <a:pt x="166" y="37"/>
                  <a:pt x="166" y="37"/>
                  <a:pt x="166" y="37"/>
                </a:cubicBezTo>
                <a:cubicBezTo>
                  <a:pt x="166" y="37"/>
                  <a:pt x="166" y="37"/>
                  <a:pt x="166" y="37"/>
                </a:cubicBezTo>
                <a:cubicBezTo>
                  <a:pt x="167" y="38"/>
                  <a:pt x="167" y="39"/>
                  <a:pt x="167" y="40"/>
                </a:cubicBezTo>
                <a:lnTo>
                  <a:pt x="167" y="75"/>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Oval 24"/>
          <p:cNvSpPr>
            <a:spLocks noChangeArrowheads="1"/>
          </p:cNvSpPr>
          <p:nvPr/>
        </p:nvSpPr>
        <p:spPr bwMode="auto">
          <a:xfrm>
            <a:off x="6633578" y="1756109"/>
            <a:ext cx="759400" cy="756428"/>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6779217" y="1916609"/>
            <a:ext cx="447318" cy="411651"/>
          </a:xfrm>
          <a:custGeom>
            <a:avLst/>
            <a:gdLst>
              <a:gd name="T0" fmla="*/ 58 w 150"/>
              <a:gd name="T1" fmla="*/ 85 h 138"/>
              <a:gd name="T2" fmla="*/ 22 w 150"/>
              <a:gd name="T3" fmla="*/ 106 h 138"/>
              <a:gd name="T4" fmla="*/ 46 w 150"/>
              <a:gd name="T5" fmla="*/ 71 h 138"/>
              <a:gd name="T6" fmla="*/ 61 w 150"/>
              <a:gd name="T7" fmla="*/ 72 h 138"/>
              <a:gd name="T8" fmla="*/ 75 w 150"/>
              <a:gd name="T9" fmla="*/ 63 h 138"/>
              <a:gd name="T10" fmla="*/ 55 w 150"/>
              <a:gd name="T11" fmla="*/ 50 h 138"/>
              <a:gd name="T12" fmla="*/ 10 w 150"/>
              <a:gd name="T13" fmla="*/ 119 h 138"/>
              <a:gd name="T14" fmla="*/ 43 w 150"/>
              <a:gd name="T15" fmla="*/ 122 h 138"/>
              <a:gd name="T16" fmla="*/ 70 w 150"/>
              <a:gd name="T17" fmla="*/ 93 h 138"/>
              <a:gd name="T18" fmla="*/ 28 w 150"/>
              <a:gd name="T19" fmla="*/ 123 h 138"/>
              <a:gd name="T20" fmla="*/ 44 w 150"/>
              <a:gd name="T21" fmla="*/ 59 h 138"/>
              <a:gd name="T22" fmla="*/ 64 w 150"/>
              <a:gd name="T23" fmla="*/ 68 h 138"/>
              <a:gd name="T24" fmla="*/ 43 w 150"/>
              <a:gd name="T25" fmla="*/ 67 h 138"/>
              <a:gd name="T26" fmla="*/ 18 w 150"/>
              <a:gd name="T27" fmla="*/ 110 h 138"/>
              <a:gd name="T28" fmla="*/ 59 w 150"/>
              <a:gd name="T29" fmla="*/ 90 h 138"/>
              <a:gd name="T30" fmla="*/ 17 w 150"/>
              <a:gd name="T31" fmla="*/ 40 h 138"/>
              <a:gd name="T32" fmla="*/ 34 w 150"/>
              <a:gd name="T33" fmla="*/ 42 h 138"/>
              <a:gd name="T34" fmla="*/ 17 w 150"/>
              <a:gd name="T35" fmla="*/ 40 h 138"/>
              <a:gd name="T36" fmla="*/ 52 w 150"/>
              <a:gd name="T37" fmla="*/ 24 h 138"/>
              <a:gd name="T38" fmla="*/ 39 w 150"/>
              <a:gd name="T39" fmla="*/ 15 h 138"/>
              <a:gd name="T40" fmla="*/ 78 w 150"/>
              <a:gd name="T41" fmla="*/ 18 h 138"/>
              <a:gd name="T42" fmla="*/ 71 w 150"/>
              <a:gd name="T43" fmla="*/ 4 h 138"/>
              <a:gd name="T44" fmla="*/ 140 w 150"/>
              <a:gd name="T45" fmla="*/ 16 h 138"/>
              <a:gd name="T46" fmla="*/ 80 w 150"/>
              <a:gd name="T47" fmla="*/ 39 h 138"/>
              <a:gd name="T48" fmla="*/ 89 w 150"/>
              <a:gd name="T49" fmla="*/ 51 h 138"/>
              <a:gd name="T50" fmla="*/ 122 w 150"/>
              <a:gd name="T51" fmla="*/ 27 h 138"/>
              <a:gd name="T52" fmla="*/ 127 w 150"/>
              <a:gd name="T53" fmla="*/ 43 h 138"/>
              <a:gd name="T54" fmla="*/ 90 w 150"/>
              <a:gd name="T55" fmla="*/ 65 h 138"/>
              <a:gd name="T56" fmla="*/ 85 w 150"/>
              <a:gd name="T57" fmla="*/ 63 h 138"/>
              <a:gd name="T58" fmla="*/ 76 w 150"/>
              <a:gd name="T59" fmla="*/ 78 h 138"/>
              <a:gd name="T60" fmla="*/ 141 w 150"/>
              <a:gd name="T61" fmla="*/ 50 h 138"/>
              <a:gd name="T62" fmla="*/ 106 w 150"/>
              <a:gd name="T63" fmla="*/ 77 h 138"/>
              <a:gd name="T64" fmla="*/ 86 w 150"/>
              <a:gd name="T65" fmla="*/ 68 h 138"/>
              <a:gd name="T66" fmla="*/ 107 w 150"/>
              <a:gd name="T67" fmla="*/ 68 h 138"/>
              <a:gd name="T68" fmla="*/ 131 w 150"/>
              <a:gd name="T69" fmla="*/ 26 h 138"/>
              <a:gd name="T70" fmla="*/ 91 w 150"/>
              <a:gd name="T71" fmla="*/ 46 h 138"/>
              <a:gd name="T72" fmla="*/ 122 w 150"/>
              <a:gd name="T73" fmla="*/ 13 h 138"/>
              <a:gd name="T74" fmla="*/ 74 w 150"/>
              <a:gd name="T75" fmla="*/ 116 h 138"/>
              <a:gd name="T76" fmla="*/ 74 w 150"/>
              <a:gd name="T77" fmla="*/ 138 h 138"/>
              <a:gd name="T78" fmla="*/ 74 w 150"/>
              <a:gd name="T79" fmla="*/ 116 h 138"/>
              <a:gd name="T80" fmla="*/ 114 w 150"/>
              <a:gd name="T81" fmla="*/ 90 h 138"/>
              <a:gd name="T82" fmla="*/ 132 w 150"/>
              <a:gd name="T83" fmla="*/ 102 h 138"/>
              <a:gd name="T84" fmla="*/ 98 w 150"/>
              <a:gd name="T85" fmla="*/ 108 h 138"/>
              <a:gd name="T86" fmla="*/ 108 w 150"/>
              <a:gd name="T87" fmla="*/ 12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 h="138">
                <a:moveTo>
                  <a:pt x="70" y="93"/>
                </a:moveTo>
                <a:cubicBezTo>
                  <a:pt x="61" y="85"/>
                  <a:pt x="61" y="85"/>
                  <a:pt x="61" y="85"/>
                </a:cubicBezTo>
                <a:cubicBezTo>
                  <a:pt x="60" y="84"/>
                  <a:pt x="59" y="84"/>
                  <a:pt x="58" y="85"/>
                </a:cubicBezTo>
                <a:cubicBezTo>
                  <a:pt x="35" y="106"/>
                  <a:pt x="35" y="106"/>
                  <a:pt x="35" y="106"/>
                </a:cubicBezTo>
                <a:cubicBezTo>
                  <a:pt x="33" y="108"/>
                  <a:pt x="31" y="109"/>
                  <a:pt x="28" y="109"/>
                </a:cubicBezTo>
                <a:cubicBezTo>
                  <a:pt x="26" y="109"/>
                  <a:pt x="23" y="108"/>
                  <a:pt x="22" y="106"/>
                </a:cubicBezTo>
                <a:cubicBezTo>
                  <a:pt x="20" y="105"/>
                  <a:pt x="19" y="102"/>
                  <a:pt x="19" y="100"/>
                </a:cubicBezTo>
                <a:cubicBezTo>
                  <a:pt x="20" y="97"/>
                  <a:pt x="21" y="95"/>
                  <a:pt x="23" y="93"/>
                </a:cubicBezTo>
                <a:cubicBezTo>
                  <a:pt x="46" y="71"/>
                  <a:pt x="46" y="71"/>
                  <a:pt x="46" y="71"/>
                </a:cubicBezTo>
                <a:cubicBezTo>
                  <a:pt x="48" y="69"/>
                  <a:pt x="51" y="68"/>
                  <a:pt x="54" y="68"/>
                </a:cubicBezTo>
                <a:cubicBezTo>
                  <a:pt x="56" y="68"/>
                  <a:pt x="58" y="69"/>
                  <a:pt x="60" y="70"/>
                </a:cubicBezTo>
                <a:cubicBezTo>
                  <a:pt x="60" y="71"/>
                  <a:pt x="61" y="71"/>
                  <a:pt x="61" y="72"/>
                </a:cubicBezTo>
                <a:cubicBezTo>
                  <a:pt x="62" y="73"/>
                  <a:pt x="62" y="73"/>
                  <a:pt x="63" y="73"/>
                </a:cubicBezTo>
                <a:cubicBezTo>
                  <a:pt x="64" y="74"/>
                  <a:pt x="64" y="73"/>
                  <a:pt x="65" y="73"/>
                </a:cubicBezTo>
                <a:cubicBezTo>
                  <a:pt x="75" y="63"/>
                  <a:pt x="75" y="63"/>
                  <a:pt x="75" y="63"/>
                </a:cubicBezTo>
                <a:cubicBezTo>
                  <a:pt x="76" y="62"/>
                  <a:pt x="76" y="61"/>
                  <a:pt x="76" y="60"/>
                </a:cubicBezTo>
                <a:cubicBezTo>
                  <a:pt x="75" y="59"/>
                  <a:pt x="75" y="59"/>
                  <a:pt x="74" y="58"/>
                </a:cubicBezTo>
                <a:cubicBezTo>
                  <a:pt x="69" y="53"/>
                  <a:pt x="62" y="50"/>
                  <a:pt x="55" y="50"/>
                </a:cubicBezTo>
                <a:cubicBezTo>
                  <a:pt x="50" y="50"/>
                  <a:pt x="44" y="52"/>
                  <a:pt x="40" y="56"/>
                </a:cubicBezTo>
                <a:cubicBezTo>
                  <a:pt x="9" y="86"/>
                  <a:pt x="9" y="86"/>
                  <a:pt x="9" y="86"/>
                </a:cubicBezTo>
                <a:cubicBezTo>
                  <a:pt x="0" y="94"/>
                  <a:pt x="0" y="110"/>
                  <a:pt x="10" y="119"/>
                </a:cubicBezTo>
                <a:cubicBezTo>
                  <a:pt x="15" y="125"/>
                  <a:pt x="22" y="128"/>
                  <a:pt x="28" y="128"/>
                </a:cubicBezTo>
                <a:cubicBezTo>
                  <a:pt x="28" y="128"/>
                  <a:pt x="28" y="128"/>
                  <a:pt x="28" y="128"/>
                </a:cubicBezTo>
                <a:cubicBezTo>
                  <a:pt x="34" y="128"/>
                  <a:pt x="39" y="126"/>
                  <a:pt x="43" y="122"/>
                </a:cubicBezTo>
                <a:cubicBezTo>
                  <a:pt x="70" y="97"/>
                  <a:pt x="70" y="97"/>
                  <a:pt x="70" y="97"/>
                </a:cubicBezTo>
                <a:cubicBezTo>
                  <a:pt x="70" y="96"/>
                  <a:pt x="70" y="96"/>
                  <a:pt x="70" y="95"/>
                </a:cubicBezTo>
                <a:cubicBezTo>
                  <a:pt x="70" y="94"/>
                  <a:pt x="70" y="94"/>
                  <a:pt x="70" y="93"/>
                </a:cubicBezTo>
                <a:close/>
                <a:moveTo>
                  <a:pt x="40" y="118"/>
                </a:moveTo>
                <a:cubicBezTo>
                  <a:pt x="37" y="121"/>
                  <a:pt x="33" y="123"/>
                  <a:pt x="28" y="123"/>
                </a:cubicBezTo>
                <a:cubicBezTo>
                  <a:pt x="28" y="123"/>
                  <a:pt x="28" y="123"/>
                  <a:pt x="28" y="123"/>
                </a:cubicBezTo>
                <a:cubicBezTo>
                  <a:pt x="23" y="123"/>
                  <a:pt x="17" y="121"/>
                  <a:pt x="13" y="116"/>
                </a:cubicBezTo>
                <a:cubicBezTo>
                  <a:pt x="5" y="108"/>
                  <a:pt x="5" y="96"/>
                  <a:pt x="12" y="89"/>
                </a:cubicBezTo>
                <a:cubicBezTo>
                  <a:pt x="44" y="59"/>
                  <a:pt x="44" y="59"/>
                  <a:pt x="44" y="59"/>
                </a:cubicBezTo>
                <a:cubicBezTo>
                  <a:pt x="47" y="56"/>
                  <a:pt x="51" y="54"/>
                  <a:pt x="55" y="54"/>
                </a:cubicBezTo>
                <a:cubicBezTo>
                  <a:pt x="61" y="54"/>
                  <a:pt x="67" y="57"/>
                  <a:pt x="71" y="61"/>
                </a:cubicBezTo>
                <a:cubicBezTo>
                  <a:pt x="64" y="68"/>
                  <a:pt x="64" y="68"/>
                  <a:pt x="64" y="68"/>
                </a:cubicBezTo>
                <a:cubicBezTo>
                  <a:pt x="63" y="67"/>
                  <a:pt x="63" y="67"/>
                  <a:pt x="63" y="67"/>
                </a:cubicBezTo>
                <a:cubicBezTo>
                  <a:pt x="61" y="64"/>
                  <a:pt x="57" y="63"/>
                  <a:pt x="54" y="63"/>
                </a:cubicBezTo>
                <a:cubicBezTo>
                  <a:pt x="50" y="63"/>
                  <a:pt x="46" y="65"/>
                  <a:pt x="43" y="67"/>
                </a:cubicBezTo>
                <a:cubicBezTo>
                  <a:pt x="20" y="90"/>
                  <a:pt x="20" y="90"/>
                  <a:pt x="20" y="90"/>
                </a:cubicBezTo>
                <a:cubicBezTo>
                  <a:pt x="17" y="92"/>
                  <a:pt x="15" y="96"/>
                  <a:pt x="15" y="100"/>
                </a:cubicBezTo>
                <a:cubicBezTo>
                  <a:pt x="15" y="103"/>
                  <a:pt x="16" y="107"/>
                  <a:pt x="18" y="110"/>
                </a:cubicBezTo>
                <a:cubicBezTo>
                  <a:pt x="21" y="112"/>
                  <a:pt x="24" y="114"/>
                  <a:pt x="28" y="114"/>
                </a:cubicBezTo>
                <a:cubicBezTo>
                  <a:pt x="32" y="114"/>
                  <a:pt x="36" y="112"/>
                  <a:pt x="39" y="110"/>
                </a:cubicBezTo>
                <a:cubicBezTo>
                  <a:pt x="59" y="90"/>
                  <a:pt x="59" y="90"/>
                  <a:pt x="59" y="90"/>
                </a:cubicBezTo>
                <a:cubicBezTo>
                  <a:pt x="65" y="95"/>
                  <a:pt x="65" y="95"/>
                  <a:pt x="65" y="95"/>
                </a:cubicBezTo>
                <a:lnTo>
                  <a:pt x="40" y="118"/>
                </a:lnTo>
                <a:close/>
                <a:moveTo>
                  <a:pt x="17" y="40"/>
                </a:moveTo>
                <a:cubicBezTo>
                  <a:pt x="30" y="48"/>
                  <a:pt x="30" y="48"/>
                  <a:pt x="30" y="48"/>
                </a:cubicBezTo>
                <a:cubicBezTo>
                  <a:pt x="31" y="49"/>
                  <a:pt x="34" y="49"/>
                  <a:pt x="35" y="47"/>
                </a:cubicBezTo>
                <a:cubicBezTo>
                  <a:pt x="36" y="46"/>
                  <a:pt x="35" y="43"/>
                  <a:pt x="34" y="42"/>
                </a:cubicBezTo>
                <a:cubicBezTo>
                  <a:pt x="21" y="34"/>
                  <a:pt x="21" y="34"/>
                  <a:pt x="21" y="34"/>
                </a:cubicBezTo>
                <a:cubicBezTo>
                  <a:pt x="19" y="33"/>
                  <a:pt x="17" y="34"/>
                  <a:pt x="16" y="35"/>
                </a:cubicBezTo>
                <a:cubicBezTo>
                  <a:pt x="15" y="37"/>
                  <a:pt x="15" y="39"/>
                  <a:pt x="17" y="40"/>
                </a:cubicBezTo>
                <a:close/>
                <a:moveTo>
                  <a:pt x="46" y="28"/>
                </a:moveTo>
                <a:cubicBezTo>
                  <a:pt x="47" y="29"/>
                  <a:pt x="49" y="30"/>
                  <a:pt x="51" y="29"/>
                </a:cubicBezTo>
                <a:cubicBezTo>
                  <a:pt x="52" y="28"/>
                  <a:pt x="53" y="26"/>
                  <a:pt x="52" y="24"/>
                </a:cubicBezTo>
                <a:cubicBezTo>
                  <a:pt x="45" y="11"/>
                  <a:pt x="45" y="11"/>
                  <a:pt x="45" y="11"/>
                </a:cubicBezTo>
                <a:cubicBezTo>
                  <a:pt x="44" y="9"/>
                  <a:pt x="42" y="9"/>
                  <a:pt x="40" y="10"/>
                </a:cubicBezTo>
                <a:cubicBezTo>
                  <a:pt x="38" y="11"/>
                  <a:pt x="38" y="13"/>
                  <a:pt x="39" y="15"/>
                </a:cubicBezTo>
                <a:lnTo>
                  <a:pt x="46" y="28"/>
                </a:lnTo>
                <a:close/>
                <a:moveTo>
                  <a:pt x="75" y="22"/>
                </a:moveTo>
                <a:cubicBezTo>
                  <a:pt x="77" y="22"/>
                  <a:pt x="78" y="20"/>
                  <a:pt x="78" y="18"/>
                </a:cubicBezTo>
                <a:cubicBezTo>
                  <a:pt x="78" y="4"/>
                  <a:pt x="78" y="4"/>
                  <a:pt x="78" y="4"/>
                </a:cubicBezTo>
                <a:cubicBezTo>
                  <a:pt x="78" y="2"/>
                  <a:pt x="77" y="0"/>
                  <a:pt x="75" y="0"/>
                </a:cubicBezTo>
                <a:cubicBezTo>
                  <a:pt x="73" y="0"/>
                  <a:pt x="71" y="2"/>
                  <a:pt x="71" y="4"/>
                </a:cubicBezTo>
                <a:cubicBezTo>
                  <a:pt x="71" y="18"/>
                  <a:pt x="71" y="18"/>
                  <a:pt x="71" y="18"/>
                </a:cubicBezTo>
                <a:cubicBezTo>
                  <a:pt x="71" y="20"/>
                  <a:pt x="73" y="22"/>
                  <a:pt x="75" y="22"/>
                </a:cubicBezTo>
                <a:close/>
                <a:moveTo>
                  <a:pt x="140" y="16"/>
                </a:moveTo>
                <a:cubicBezTo>
                  <a:pt x="135" y="11"/>
                  <a:pt x="128" y="8"/>
                  <a:pt x="122" y="8"/>
                </a:cubicBezTo>
                <a:cubicBezTo>
                  <a:pt x="116" y="8"/>
                  <a:pt x="110" y="10"/>
                  <a:pt x="106" y="14"/>
                </a:cubicBezTo>
                <a:cubicBezTo>
                  <a:pt x="80" y="39"/>
                  <a:pt x="80" y="39"/>
                  <a:pt x="80" y="39"/>
                </a:cubicBezTo>
                <a:cubicBezTo>
                  <a:pt x="80" y="39"/>
                  <a:pt x="80" y="40"/>
                  <a:pt x="80" y="41"/>
                </a:cubicBezTo>
                <a:cubicBezTo>
                  <a:pt x="80" y="41"/>
                  <a:pt x="80" y="42"/>
                  <a:pt x="80" y="42"/>
                </a:cubicBezTo>
                <a:cubicBezTo>
                  <a:pt x="89" y="51"/>
                  <a:pt x="89" y="51"/>
                  <a:pt x="89" y="51"/>
                </a:cubicBezTo>
                <a:cubicBezTo>
                  <a:pt x="90" y="51"/>
                  <a:pt x="91" y="51"/>
                  <a:pt x="92" y="51"/>
                </a:cubicBezTo>
                <a:cubicBezTo>
                  <a:pt x="115" y="30"/>
                  <a:pt x="115" y="30"/>
                  <a:pt x="115" y="30"/>
                </a:cubicBezTo>
                <a:cubicBezTo>
                  <a:pt x="117" y="28"/>
                  <a:pt x="119" y="27"/>
                  <a:pt x="122" y="27"/>
                </a:cubicBezTo>
                <a:cubicBezTo>
                  <a:pt x="124" y="27"/>
                  <a:pt x="126" y="28"/>
                  <a:pt x="128" y="29"/>
                </a:cubicBezTo>
                <a:cubicBezTo>
                  <a:pt x="130" y="31"/>
                  <a:pt x="131" y="33"/>
                  <a:pt x="130" y="36"/>
                </a:cubicBezTo>
                <a:cubicBezTo>
                  <a:pt x="130" y="38"/>
                  <a:pt x="129" y="41"/>
                  <a:pt x="127" y="43"/>
                </a:cubicBezTo>
                <a:cubicBezTo>
                  <a:pt x="104" y="65"/>
                  <a:pt x="104" y="65"/>
                  <a:pt x="104" y="65"/>
                </a:cubicBezTo>
                <a:cubicBezTo>
                  <a:pt x="102" y="67"/>
                  <a:pt x="99" y="68"/>
                  <a:pt x="96" y="68"/>
                </a:cubicBezTo>
                <a:cubicBezTo>
                  <a:pt x="94" y="68"/>
                  <a:pt x="92" y="67"/>
                  <a:pt x="90" y="65"/>
                </a:cubicBezTo>
                <a:cubicBezTo>
                  <a:pt x="89" y="65"/>
                  <a:pt x="89" y="64"/>
                  <a:pt x="89" y="63"/>
                </a:cubicBezTo>
                <a:cubicBezTo>
                  <a:pt x="88" y="63"/>
                  <a:pt x="88" y="62"/>
                  <a:pt x="87" y="62"/>
                </a:cubicBezTo>
                <a:cubicBezTo>
                  <a:pt x="86" y="62"/>
                  <a:pt x="85" y="62"/>
                  <a:pt x="85" y="63"/>
                </a:cubicBezTo>
                <a:cubicBezTo>
                  <a:pt x="75" y="73"/>
                  <a:pt x="75" y="73"/>
                  <a:pt x="75" y="73"/>
                </a:cubicBezTo>
                <a:cubicBezTo>
                  <a:pt x="74" y="74"/>
                  <a:pt x="74" y="75"/>
                  <a:pt x="74" y="76"/>
                </a:cubicBezTo>
                <a:cubicBezTo>
                  <a:pt x="75" y="77"/>
                  <a:pt x="75" y="77"/>
                  <a:pt x="76" y="78"/>
                </a:cubicBezTo>
                <a:cubicBezTo>
                  <a:pt x="81" y="83"/>
                  <a:pt x="88" y="86"/>
                  <a:pt x="95" y="86"/>
                </a:cubicBezTo>
                <a:cubicBezTo>
                  <a:pt x="100" y="86"/>
                  <a:pt x="106" y="84"/>
                  <a:pt x="110" y="80"/>
                </a:cubicBezTo>
                <a:cubicBezTo>
                  <a:pt x="141" y="50"/>
                  <a:pt x="141" y="50"/>
                  <a:pt x="141" y="50"/>
                </a:cubicBezTo>
                <a:cubicBezTo>
                  <a:pt x="150" y="41"/>
                  <a:pt x="150" y="26"/>
                  <a:pt x="140" y="16"/>
                </a:cubicBezTo>
                <a:close/>
                <a:moveTo>
                  <a:pt x="138" y="47"/>
                </a:moveTo>
                <a:cubicBezTo>
                  <a:pt x="106" y="77"/>
                  <a:pt x="106" y="77"/>
                  <a:pt x="106" y="77"/>
                </a:cubicBezTo>
                <a:cubicBezTo>
                  <a:pt x="103" y="80"/>
                  <a:pt x="99" y="81"/>
                  <a:pt x="95" y="81"/>
                </a:cubicBezTo>
                <a:cubicBezTo>
                  <a:pt x="89" y="81"/>
                  <a:pt x="83" y="79"/>
                  <a:pt x="79" y="75"/>
                </a:cubicBezTo>
                <a:cubicBezTo>
                  <a:pt x="86" y="68"/>
                  <a:pt x="86" y="68"/>
                  <a:pt x="86" y="68"/>
                </a:cubicBezTo>
                <a:cubicBezTo>
                  <a:pt x="87" y="69"/>
                  <a:pt x="87" y="69"/>
                  <a:pt x="87" y="69"/>
                </a:cubicBezTo>
                <a:cubicBezTo>
                  <a:pt x="89" y="71"/>
                  <a:pt x="93" y="73"/>
                  <a:pt x="96" y="73"/>
                </a:cubicBezTo>
                <a:cubicBezTo>
                  <a:pt x="100" y="73"/>
                  <a:pt x="104" y="71"/>
                  <a:pt x="107" y="68"/>
                </a:cubicBezTo>
                <a:cubicBezTo>
                  <a:pt x="130" y="46"/>
                  <a:pt x="130" y="46"/>
                  <a:pt x="130" y="46"/>
                </a:cubicBezTo>
                <a:cubicBezTo>
                  <a:pt x="133" y="44"/>
                  <a:pt x="135" y="40"/>
                  <a:pt x="135" y="36"/>
                </a:cubicBezTo>
                <a:cubicBezTo>
                  <a:pt x="135" y="32"/>
                  <a:pt x="134" y="29"/>
                  <a:pt x="131" y="26"/>
                </a:cubicBezTo>
                <a:cubicBezTo>
                  <a:pt x="129" y="23"/>
                  <a:pt x="126" y="22"/>
                  <a:pt x="122" y="22"/>
                </a:cubicBezTo>
                <a:cubicBezTo>
                  <a:pt x="118" y="22"/>
                  <a:pt x="114" y="23"/>
                  <a:pt x="111" y="26"/>
                </a:cubicBezTo>
                <a:cubicBezTo>
                  <a:pt x="91" y="46"/>
                  <a:pt x="91" y="46"/>
                  <a:pt x="91" y="46"/>
                </a:cubicBezTo>
                <a:cubicBezTo>
                  <a:pt x="85" y="41"/>
                  <a:pt x="85" y="41"/>
                  <a:pt x="85" y="41"/>
                </a:cubicBezTo>
                <a:cubicBezTo>
                  <a:pt x="110" y="17"/>
                  <a:pt x="110" y="17"/>
                  <a:pt x="110" y="17"/>
                </a:cubicBezTo>
                <a:cubicBezTo>
                  <a:pt x="113" y="14"/>
                  <a:pt x="117" y="13"/>
                  <a:pt x="122" y="13"/>
                </a:cubicBezTo>
                <a:cubicBezTo>
                  <a:pt x="127" y="13"/>
                  <a:pt x="133" y="15"/>
                  <a:pt x="137" y="19"/>
                </a:cubicBezTo>
                <a:cubicBezTo>
                  <a:pt x="145" y="28"/>
                  <a:pt x="145" y="40"/>
                  <a:pt x="138" y="47"/>
                </a:cubicBezTo>
                <a:close/>
                <a:moveTo>
                  <a:pt x="74" y="116"/>
                </a:moveTo>
                <a:cubicBezTo>
                  <a:pt x="72" y="116"/>
                  <a:pt x="70" y="117"/>
                  <a:pt x="70" y="119"/>
                </a:cubicBezTo>
                <a:cubicBezTo>
                  <a:pt x="70" y="134"/>
                  <a:pt x="70" y="134"/>
                  <a:pt x="70" y="134"/>
                </a:cubicBezTo>
                <a:cubicBezTo>
                  <a:pt x="70" y="136"/>
                  <a:pt x="72" y="138"/>
                  <a:pt x="74" y="138"/>
                </a:cubicBezTo>
                <a:cubicBezTo>
                  <a:pt x="76" y="138"/>
                  <a:pt x="77" y="136"/>
                  <a:pt x="77" y="134"/>
                </a:cubicBezTo>
                <a:cubicBezTo>
                  <a:pt x="77" y="119"/>
                  <a:pt x="77" y="119"/>
                  <a:pt x="77" y="119"/>
                </a:cubicBezTo>
                <a:cubicBezTo>
                  <a:pt x="77" y="117"/>
                  <a:pt x="76" y="116"/>
                  <a:pt x="74" y="116"/>
                </a:cubicBezTo>
                <a:close/>
                <a:moveTo>
                  <a:pt x="131" y="97"/>
                </a:moveTo>
                <a:cubicBezTo>
                  <a:pt x="119" y="89"/>
                  <a:pt x="119" y="89"/>
                  <a:pt x="119" y="89"/>
                </a:cubicBezTo>
                <a:cubicBezTo>
                  <a:pt x="117" y="88"/>
                  <a:pt x="115" y="89"/>
                  <a:pt x="114" y="90"/>
                </a:cubicBezTo>
                <a:cubicBezTo>
                  <a:pt x="113" y="92"/>
                  <a:pt x="113" y="94"/>
                  <a:pt x="115" y="95"/>
                </a:cubicBezTo>
                <a:cubicBezTo>
                  <a:pt x="127" y="103"/>
                  <a:pt x="127" y="103"/>
                  <a:pt x="127" y="103"/>
                </a:cubicBezTo>
                <a:cubicBezTo>
                  <a:pt x="129" y="104"/>
                  <a:pt x="131" y="104"/>
                  <a:pt x="132" y="102"/>
                </a:cubicBezTo>
                <a:cubicBezTo>
                  <a:pt x="133" y="100"/>
                  <a:pt x="133" y="98"/>
                  <a:pt x="131" y="97"/>
                </a:cubicBezTo>
                <a:close/>
                <a:moveTo>
                  <a:pt x="103" y="110"/>
                </a:moveTo>
                <a:cubicBezTo>
                  <a:pt x="102" y="108"/>
                  <a:pt x="100" y="107"/>
                  <a:pt x="98" y="108"/>
                </a:cubicBezTo>
                <a:cubicBezTo>
                  <a:pt x="96" y="109"/>
                  <a:pt x="95" y="112"/>
                  <a:pt x="96" y="113"/>
                </a:cubicBezTo>
                <a:cubicBezTo>
                  <a:pt x="103" y="126"/>
                  <a:pt x="103" y="126"/>
                  <a:pt x="103" y="126"/>
                </a:cubicBezTo>
                <a:cubicBezTo>
                  <a:pt x="104" y="128"/>
                  <a:pt x="106" y="129"/>
                  <a:pt x="108" y="128"/>
                </a:cubicBezTo>
                <a:cubicBezTo>
                  <a:pt x="110" y="127"/>
                  <a:pt x="111" y="125"/>
                  <a:pt x="110" y="123"/>
                </a:cubicBezTo>
                <a:lnTo>
                  <a:pt x="103" y="11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7" name="Oval 26"/>
          <p:cNvSpPr>
            <a:spLocks noChangeArrowheads="1"/>
          </p:cNvSpPr>
          <p:nvPr/>
        </p:nvSpPr>
        <p:spPr bwMode="auto">
          <a:xfrm>
            <a:off x="4720962" y="5255885"/>
            <a:ext cx="759400" cy="759400"/>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8" name="Oval 27"/>
          <p:cNvSpPr>
            <a:spLocks noChangeArrowheads="1"/>
          </p:cNvSpPr>
          <p:nvPr/>
        </p:nvSpPr>
        <p:spPr bwMode="auto">
          <a:xfrm>
            <a:off x="6633578" y="5255885"/>
            <a:ext cx="759400" cy="759400"/>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9" name="Freeform 28"/>
          <p:cNvSpPr>
            <a:spLocks noEditPoints="1"/>
          </p:cNvSpPr>
          <p:nvPr/>
        </p:nvSpPr>
        <p:spPr bwMode="auto">
          <a:xfrm>
            <a:off x="6451936" y="5251434"/>
            <a:ext cx="497845" cy="497845"/>
          </a:xfrm>
          <a:custGeom>
            <a:avLst/>
            <a:gdLst>
              <a:gd name="T0" fmla="*/ 88 w 167"/>
              <a:gd name="T1" fmla="*/ 3 h 167"/>
              <a:gd name="T2" fmla="*/ 3 w 167"/>
              <a:gd name="T3" fmla="*/ 79 h 167"/>
              <a:gd name="T4" fmla="*/ 79 w 167"/>
              <a:gd name="T5" fmla="*/ 165 h 167"/>
              <a:gd name="T6" fmla="*/ 88 w 167"/>
              <a:gd name="T7" fmla="*/ 165 h 167"/>
              <a:gd name="T8" fmla="*/ 164 w 167"/>
              <a:gd name="T9" fmla="*/ 79 h 167"/>
              <a:gd name="T10" fmla="*/ 85 w 167"/>
              <a:gd name="T11" fmla="*/ 161 h 167"/>
              <a:gd name="T12" fmla="*/ 6 w 167"/>
              <a:gd name="T13" fmla="*/ 85 h 167"/>
              <a:gd name="T14" fmla="*/ 82 w 167"/>
              <a:gd name="T15" fmla="*/ 6 h 167"/>
              <a:gd name="T16" fmla="*/ 85 w 167"/>
              <a:gd name="T17" fmla="*/ 6 h 167"/>
              <a:gd name="T18" fmla="*/ 161 w 167"/>
              <a:gd name="T19" fmla="*/ 85 h 167"/>
              <a:gd name="T20" fmla="*/ 55 w 167"/>
              <a:gd name="T21" fmla="*/ 52 h 167"/>
              <a:gd name="T22" fmla="*/ 28 w 167"/>
              <a:gd name="T23" fmla="*/ 88 h 167"/>
              <a:gd name="T24" fmla="*/ 56 w 167"/>
              <a:gd name="T25" fmla="*/ 115 h 167"/>
              <a:gd name="T26" fmla="*/ 58 w 167"/>
              <a:gd name="T27" fmla="*/ 110 h 167"/>
              <a:gd name="T28" fmla="*/ 59 w 167"/>
              <a:gd name="T29" fmla="*/ 56 h 167"/>
              <a:gd name="T30" fmla="*/ 83 w 167"/>
              <a:gd name="T31" fmla="*/ 108 h 167"/>
              <a:gd name="T32" fmla="*/ 83 w 167"/>
              <a:gd name="T33" fmla="*/ 128 h 167"/>
              <a:gd name="T34" fmla="*/ 83 w 167"/>
              <a:gd name="T35" fmla="*/ 108 h 167"/>
              <a:gd name="T36" fmla="*/ 78 w 167"/>
              <a:gd name="T37" fmla="*/ 118 h 167"/>
              <a:gd name="T38" fmla="*/ 88 w 167"/>
              <a:gd name="T39" fmla="*/ 118 h 167"/>
              <a:gd name="T40" fmla="*/ 83 w 167"/>
              <a:gd name="T41" fmla="*/ 38 h 167"/>
              <a:gd name="T42" fmla="*/ 69 w 167"/>
              <a:gd name="T43" fmla="*/ 52 h 167"/>
              <a:gd name="T44" fmla="*/ 93 w 167"/>
              <a:gd name="T45" fmla="*/ 101 h 167"/>
              <a:gd name="T46" fmla="*/ 94 w 167"/>
              <a:gd name="T47" fmla="*/ 42 h 167"/>
              <a:gd name="T48" fmla="*/ 92 w 167"/>
              <a:gd name="T49" fmla="*/ 52 h 167"/>
              <a:gd name="T50" fmla="*/ 88 w 167"/>
              <a:gd name="T51" fmla="*/ 95 h 167"/>
              <a:gd name="T52" fmla="*/ 74 w 167"/>
              <a:gd name="T53" fmla="*/ 52 h 167"/>
              <a:gd name="T54" fmla="*/ 83 w 167"/>
              <a:gd name="T55" fmla="*/ 44 h 167"/>
              <a:gd name="T56" fmla="*/ 92 w 167"/>
              <a:gd name="T57" fmla="*/ 52 h 167"/>
              <a:gd name="T58" fmla="*/ 104 w 167"/>
              <a:gd name="T59" fmla="*/ 49 h 167"/>
              <a:gd name="T60" fmla="*/ 135 w 167"/>
              <a:gd name="T61" fmla="*/ 84 h 167"/>
              <a:gd name="T62" fmla="*/ 109 w 167"/>
              <a:gd name="T63" fmla="*/ 114 h 167"/>
              <a:gd name="T64" fmla="*/ 113 w 167"/>
              <a:gd name="T65" fmla="*/ 114 h 167"/>
              <a:gd name="T66" fmla="*/ 141 w 167"/>
              <a:gd name="T67" fmla="*/ 84 h 167"/>
              <a:gd name="T68" fmla="*/ 108 w 167"/>
              <a:gd name="T69" fmla="*/ 4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67">
                <a:moveTo>
                  <a:pt x="164" y="79"/>
                </a:moveTo>
                <a:cubicBezTo>
                  <a:pt x="88" y="3"/>
                  <a:pt x="88" y="3"/>
                  <a:pt x="88" y="3"/>
                </a:cubicBezTo>
                <a:cubicBezTo>
                  <a:pt x="86" y="0"/>
                  <a:pt x="81" y="0"/>
                  <a:pt x="79" y="3"/>
                </a:cubicBezTo>
                <a:cubicBezTo>
                  <a:pt x="3" y="79"/>
                  <a:pt x="3" y="79"/>
                  <a:pt x="3" y="79"/>
                </a:cubicBezTo>
                <a:cubicBezTo>
                  <a:pt x="0" y="81"/>
                  <a:pt x="0" y="86"/>
                  <a:pt x="3" y="88"/>
                </a:cubicBezTo>
                <a:cubicBezTo>
                  <a:pt x="79" y="165"/>
                  <a:pt x="79" y="165"/>
                  <a:pt x="79" y="165"/>
                </a:cubicBezTo>
                <a:cubicBezTo>
                  <a:pt x="80" y="166"/>
                  <a:pt x="82" y="167"/>
                  <a:pt x="83" y="167"/>
                </a:cubicBezTo>
                <a:cubicBezTo>
                  <a:pt x="85" y="167"/>
                  <a:pt x="87" y="166"/>
                  <a:pt x="88" y="165"/>
                </a:cubicBezTo>
                <a:cubicBezTo>
                  <a:pt x="164" y="88"/>
                  <a:pt x="164" y="88"/>
                  <a:pt x="164" y="88"/>
                </a:cubicBezTo>
                <a:cubicBezTo>
                  <a:pt x="167" y="86"/>
                  <a:pt x="167" y="81"/>
                  <a:pt x="164" y="79"/>
                </a:cubicBezTo>
                <a:close/>
                <a:moveTo>
                  <a:pt x="161" y="85"/>
                </a:moveTo>
                <a:cubicBezTo>
                  <a:pt x="85" y="161"/>
                  <a:pt x="85" y="161"/>
                  <a:pt x="85" y="161"/>
                </a:cubicBezTo>
                <a:cubicBezTo>
                  <a:pt x="84" y="161"/>
                  <a:pt x="83" y="161"/>
                  <a:pt x="82" y="161"/>
                </a:cubicBezTo>
                <a:cubicBezTo>
                  <a:pt x="6" y="85"/>
                  <a:pt x="6" y="85"/>
                  <a:pt x="6" y="85"/>
                </a:cubicBezTo>
                <a:cubicBezTo>
                  <a:pt x="6" y="84"/>
                  <a:pt x="6" y="83"/>
                  <a:pt x="6" y="83"/>
                </a:cubicBezTo>
                <a:cubicBezTo>
                  <a:pt x="82" y="6"/>
                  <a:pt x="82" y="6"/>
                  <a:pt x="82" y="6"/>
                </a:cubicBezTo>
                <a:cubicBezTo>
                  <a:pt x="83" y="6"/>
                  <a:pt x="83" y="6"/>
                  <a:pt x="83" y="6"/>
                </a:cubicBezTo>
                <a:cubicBezTo>
                  <a:pt x="84" y="6"/>
                  <a:pt x="84" y="6"/>
                  <a:pt x="85" y="6"/>
                </a:cubicBezTo>
                <a:cubicBezTo>
                  <a:pt x="161" y="83"/>
                  <a:pt x="161" y="83"/>
                  <a:pt x="161" y="83"/>
                </a:cubicBezTo>
                <a:cubicBezTo>
                  <a:pt x="161" y="83"/>
                  <a:pt x="161" y="84"/>
                  <a:pt x="161" y="85"/>
                </a:cubicBezTo>
                <a:close/>
                <a:moveTo>
                  <a:pt x="59" y="52"/>
                </a:moveTo>
                <a:cubicBezTo>
                  <a:pt x="58" y="51"/>
                  <a:pt x="56" y="51"/>
                  <a:pt x="55" y="52"/>
                </a:cubicBezTo>
                <a:cubicBezTo>
                  <a:pt x="28" y="80"/>
                  <a:pt x="28" y="80"/>
                  <a:pt x="28" y="80"/>
                </a:cubicBezTo>
                <a:cubicBezTo>
                  <a:pt x="26" y="82"/>
                  <a:pt x="26" y="85"/>
                  <a:pt x="28" y="88"/>
                </a:cubicBezTo>
                <a:cubicBezTo>
                  <a:pt x="55" y="114"/>
                  <a:pt x="55" y="114"/>
                  <a:pt x="55" y="114"/>
                </a:cubicBezTo>
                <a:cubicBezTo>
                  <a:pt x="55" y="115"/>
                  <a:pt x="56" y="115"/>
                  <a:pt x="56" y="115"/>
                </a:cubicBezTo>
                <a:cubicBezTo>
                  <a:pt x="57" y="115"/>
                  <a:pt x="58" y="115"/>
                  <a:pt x="58" y="114"/>
                </a:cubicBezTo>
                <a:cubicBezTo>
                  <a:pt x="59" y="113"/>
                  <a:pt x="59" y="112"/>
                  <a:pt x="58" y="110"/>
                </a:cubicBezTo>
                <a:cubicBezTo>
                  <a:pt x="32" y="84"/>
                  <a:pt x="32" y="84"/>
                  <a:pt x="32" y="84"/>
                </a:cubicBezTo>
                <a:cubicBezTo>
                  <a:pt x="59" y="56"/>
                  <a:pt x="59" y="56"/>
                  <a:pt x="59" y="56"/>
                </a:cubicBezTo>
                <a:cubicBezTo>
                  <a:pt x="60" y="55"/>
                  <a:pt x="60" y="53"/>
                  <a:pt x="59" y="52"/>
                </a:cubicBezTo>
                <a:close/>
                <a:moveTo>
                  <a:pt x="83" y="108"/>
                </a:moveTo>
                <a:cubicBezTo>
                  <a:pt x="78" y="108"/>
                  <a:pt x="73" y="112"/>
                  <a:pt x="73" y="118"/>
                </a:cubicBezTo>
                <a:cubicBezTo>
                  <a:pt x="73" y="123"/>
                  <a:pt x="78" y="128"/>
                  <a:pt x="83" y="128"/>
                </a:cubicBezTo>
                <a:cubicBezTo>
                  <a:pt x="89" y="128"/>
                  <a:pt x="93" y="123"/>
                  <a:pt x="93" y="118"/>
                </a:cubicBezTo>
                <a:cubicBezTo>
                  <a:pt x="93" y="112"/>
                  <a:pt x="89" y="108"/>
                  <a:pt x="83" y="108"/>
                </a:cubicBezTo>
                <a:close/>
                <a:moveTo>
                  <a:pt x="83" y="123"/>
                </a:moveTo>
                <a:cubicBezTo>
                  <a:pt x="80" y="123"/>
                  <a:pt x="78" y="120"/>
                  <a:pt x="78" y="118"/>
                </a:cubicBezTo>
                <a:cubicBezTo>
                  <a:pt x="78" y="115"/>
                  <a:pt x="80" y="113"/>
                  <a:pt x="83" y="113"/>
                </a:cubicBezTo>
                <a:cubicBezTo>
                  <a:pt x="86" y="113"/>
                  <a:pt x="88" y="115"/>
                  <a:pt x="88" y="118"/>
                </a:cubicBezTo>
                <a:cubicBezTo>
                  <a:pt x="88" y="120"/>
                  <a:pt x="86" y="123"/>
                  <a:pt x="83" y="123"/>
                </a:cubicBezTo>
                <a:close/>
                <a:moveTo>
                  <a:pt x="83" y="38"/>
                </a:moveTo>
                <a:cubicBezTo>
                  <a:pt x="78" y="38"/>
                  <a:pt x="75" y="40"/>
                  <a:pt x="72" y="42"/>
                </a:cubicBezTo>
                <a:cubicBezTo>
                  <a:pt x="68" y="47"/>
                  <a:pt x="69" y="52"/>
                  <a:pt x="69" y="52"/>
                </a:cubicBezTo>
                <a:cubicBezTo>
                  <a:pt x="73" y="101"/>
                  <a:pt x="73" y="101"/>
                  <a:pt x="73" y="101"/>
                </a:cubicBezTo>
                <a:cubicBezTo>
                  <a:pt x="93" y="101"/>
                  <a:pt x="93" y="101"/>
                  <a:pt x="93" y="101"/>
                </a:cubicBezTo>
                <a:cubicBezTo>
                  <a:pt x="97" y="52"/>
                  <a:pt x="97" y="52"/>
                  <a:pt x="97" y="52"/>
                </a:cubicBezTo>
                <a:cubicBezTo>
                  <a:pt x="98" y="52"/>
                  <a:pt x="98" y="47"/>
                  <a:pt x="94" y="42"/>
                </a:cubicBezTo>
                <a:cubicBezTo>
                  <a:pt x="91" y="40"/>
                  <a:pt x="88" y="38"/>
                  <a:pt x="83" y="38"/>
                </a:cubicBezTo>
                <a:close/>
                <a:moveTo>
                  <a:pt x="92" y="52"/>
                </a:moveTo>
                <a:cubicBezTo>
                  <a:pt x="92" y="52"/>
                  <a:pt x="92" y="52"/>
                  <a:pt x="92" y="52"/>
                </a:cubicBezTo>
                <a:cubicBezTo>
                  <a:pt x="88" y="95"/>
                  <a:pt x="88" y="95"/>
                  <a:pt x="88" y="95"/>
                </a:cubicBezTo>
                <a:cubicBezTo>
                  <a:pt x="78" y="95"/>
                  <a:pt x="78" y="95"/>
                  <a:pt x="78" y="95"/>
                </a:cubicBezTo>
                <a:cubicBezTo>
                  <a:pt x="74" y="52"/>
                  <a:pt x="74" y="52"/>
                  <a:pt x="74" y="52"/>
                </a:cubicBezTo>
                <a:cubicBezTo>
                  <a:pt x="74" y="52"/>
                  <a:pt x="74" y="48"/>
                  <a:pt x="76" y="46"/>
                </a:cubicBezTo>
                <a:cubicBezTo>
                  <a:pt x="77" y="44"/>
                  <a:pt x="80" y="44"/>
                  <a:pt x="83" y="44"/>
                </a:cubicBezTo>
                <a:cubicBezTo>
                  <a:pt x="86" y="44"/>
                  <a:pt x="89" y="44"/>
                  <a:pt x="90" y="46"/>
                </a:cubicBezTo>
                <a:cubicBezTo>
                  <a:pt x="92" y="48"/>
                  <a:pt x="92" y="52"/>
                  <a:pt x="92" y="52"/>
                </a:cubicBezTo>
                <a:close/>
                <a:moveTo>
                  <a:pt x="108" y="49"/>
                </a:moveTo>
                <a:cubicBezTo>
                  <a:pt x="107" y="48"/>
                  <a:pt x="105" y="48"/>
                  <a:pt x="104" y="49"/>
                </a:cubicBezTo>
                <a:cubicBezTo>
                  <a:pt x="103" y="50"/>
                  <a:pt x="103" y="51"/>
                  <a:pt x="104" y="52"/>
                </a:cubicBezTo>
                <a:cubicBezTo>
                  <a:pt x="135" y="84"/>
                  <a:pt x="135" y="84"/>
                  <a:pt x="135" y="84"/>
                </a:cubicBezTo>
                <a:cubicBezTo>
                  <a:pt x="109" y="110"/>
                  <a:pt x="109" y="110"/>
                  <a:pt x="109" y="110"/>
                </a:cubicBezTo>
                <a:cubicBezTo>
                  <a:pt x="108" y="111"/>
                  <a:pt x="108" y="113"/>
                  <a:pt x="109" y="114"/>
                </a:cubicBezTo>
                <a:cubicBezTo>
                  <a:pt x="110" y="114"/>
                  <a:pt x="110" y="115"/>
                  <a:pt x="111" y="115"/>
                </a:cubicBezTo>
                <a:cubicBezTo>
                  <a:pt x="112" y="115"/>
                  <a:pt x="112" y="114"/>
                  <a:pt x="113" y="114"/>
                </a:cubicBezTo>
                <a:cubicBezTo>
                  <a:pt x="139" y="88"/>
                  <a:pt x="139" y="88"/>
                  <a:pt x="139" y="88"/>
                </a:cubicBezTo>
                <a:cubicBezTo>
                  <a:pt x="140" y="86"/>
                  <a:pt x="141" y="85"/>
                  <a:pt x="141" y="84"/>
                </a:cubicBezTo>
                <a:cubicBezTo>
                  <a:pt x="141" y="82"/>
                  <a:pt x="140" y="81"/>
                  <a:pt x="139" y="80"/>
                </a:cubicBezTo>
                <a:lnTo>
                  <a:pt x="108" y="4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0" name="Freeform 29"/>
          <p:cNvSpPr>
            <a:spLocks noEditPoints="1"/>
          </p:cNvSpPr>
          <p:nvPr/>
        </p:nvSpPr>
        <p:spPr bwMode="auto">
          <a:xfrm>
            <a:off x="4893350" y="5434218"/>
            <a:ext cx="447318" cy="423540"/>
          </a:xfrm>
          <a:custGeom>
            <a:avLst/>
            <a:gdLst>
              <a:gd name="T0" fmla="*/ 82 w 150"/>
              <a:gd name="T1" fmla="*/ 48 h 142"/>
              <a:gd name="T2" fmla="*/ 84 w 150"/>
              <a:gd name="T3" fmla="*/ 44 h 142"/>
              <a:gd name="T4" fmla="*/ 40 w 150"/>
              <a:gd name="T5" fmla="*/ 71 h 142"/>
              <a:gd name="T6" fmla="*/ 101 w 150"/>
              <a:gd name="T7" fmla="*/ 71 h 142"/>
              <a:gd name="T8" fmla="*/ 97 w 150"/>
              <a:gd name="T9" fmla="*/ 63 h 142"/>
              <a:gd name="T10" fmla="*/ 96 w 150"/>
              <a:gd name="T11" fmla="*/ 71 h 142"/>
              <a:gd name="T12" fmla="*/ 45 w 150"/>
              <a:gd name="T13" fmla="*/ 71 h 142"/>
              <a:gd name="T14" fmla="*/ 135 w 150"/>
              <a:gd name="T15" fmla="*/ 49 h 142"/>
              <a:gd name="T16" fmla="*/ 137 w 150"/>
              <a:gd name="T17" fmla="*/ 71 h 142"/>
              <a:gd name="T18" fmla="*/ 5 w 150"/>
              <a:gd name="T19" fmla="*/ 71 h 142"/>
              <a:gd name="T20" fmla="*/ 110 w 150"/>
              <a:gd name="T21" fmla="*/ 18 h 142"/>
              <a:gd name="T22" fmla="*/ 113 w 150"/>
              <a:gd name="T23" fmla="*/ 14 h 142"/>
              <a:gd name="T24" fmla="*/ 0 w 150"/>
              <a:gd name="T25" fmla="*/ 71 h 142"/>
              <a:gd name="T26" fmla="*/ 142 w 150"/>
              <a:gd name="T27" fmla="*/ 71 h 142"/>
              <a:gd name="T28" fmla="*/ 135 w 150"/>
              <a:gd name="T29" fmla="*/ 49 h 142"/>
              <a:gd name="T30" fmla="*/ 140 w 150"/>
              <a:gd name="T31" fmla="*/ 26 h 142"/>
              <a:gd name="T32" fmla="*/ 144 w 150"/>
              <a:gd name="T33" fmla="*/ 20 h 142"/>
              <a:gd name="T34" fmla="*/ 137 w 150"/>
              <a:gd name="T35" fmla="*/ 22 h 142"/>
              <a:gd name="T36" fmla="*/ 135 w 150"/>
              <a:gd name="T37" fmla="*/ 10 h 142"/>
              <a:gd name="T38" fmla="*/ 109 w 150"/>
              <a:gd name="T39" fmla="*/ 27 h 142"/>
              <a:gd name="T40" fmla="*/ 107 w 150"/>
              <a:gd name="T41" fmla="*/ 42 h 142"/>
              <a:gd name="T42" fmla="*/ 66 w 150"/>
              <a:gd name="T43" fmla="*/ 73 h 142"/>
              <a:gd name="T44" fmla="*/ 69 w 150"/>
              <a:gd name="T45" fmla="*/ 74 h 142"/>
              <a:gd name="T46" fmla="*/ 108 w 150"/>
              <a:gd name="T47" fmla="*/ 47 h 142"/>
              <a:gd name="T48" fmla="*/ 123 w 150"/>
              <a:gd name="T49" fmla="*/ 51 h 142"/>
              <a:gd name="T50" fmla="*/ 149 w 150"/>
              <a:gd name="T51" fmla="*/ 33 h 142"/>
              <a:gd name="T52" fmla="*/ 148 w 150"/>
              <a:gd name="T53" fmla="*/ 28 h 142"/>
              <a:gd name="T54" fmla="*/ 131 w 150"/>
              <a:gd name="T55" fmla="*/ 17 h 142"/>
              <a:gd name="T56" fmla="*/ 112 w 150"/>
              <a:gd name="T57" fmla="*/ 39 h 142"/>
              <a:gd name="T58" fmla="*/ 122 w 150"/>
              <a:gd name="T59" fmla="*/ 45 h 142"/>
              <a:gd name="T60" fmla="*/ 135 w 150"/>
              <a:gd name="T61" fmla="*/ 29 h 142"/>
              <a:gd name="T62" fmla="*/ 122 w 150"/>
              <a:gd name="T63" fmla="*/ 45 h 142"/>
              <a:gd name="T64" fmla="*/ 95 w 150"/>
              <a:gd name="T65" fmla="*/ 27 h 142"/>
              <a:gd name="T66" fmla="*/ 20 w 150"/>
              <a:gd name="T67" fmla="*/ 71 h 142"/>
              <a:gd name="T68" fmla="*/ 121 w 150"/>
              <a:gd name="T69" fmla="*/ 71 h 142"/>
              <a:gd name="T70" fmla="*/ 117 w 150"/>
              <a:gd name="T71" fmla="*/ 60 h 142"/>
              <a:gd name="T72" fmla="*/ 116 w 150"/>
              <a:gd name="T73" fmla="*/ 71 h 142"/>
              <a:gd name="T74" fmla="*/ 25 w 150"/>
              <a:gd name="T75" fmla="*/ 71 h 142"/>
              <a:gd name="T76" fmla="*/ 93 w 150"/>
              <a:gd name="T7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 h="142">
                <a:moveTo>
                  <a:pt x="71" y="46"/>
                </a:moveTo>
                <a:cubicBezTo>
                  <a:pt x="75" y="46"/>
                  <a:pt x="78" y="46"/>
                  <a:pt x="82" y="48"/>
                </a:cubicBezTo>
                <a:cubicBezTo>
                  <a:pt x="83" y="49"/>
                  <a:pt x="85" y="48"/>
                  <a:pt x="85" y="47"/>
                </a:cubicBezTo>
                <a:cubicBezTo>
                  <a:pt x="86" y="46"/>
                  <a:pt x="85" y="44"/>
                  <a:pt x="84" y="44"/>
                </a:cubicBezTo>
                <a:cubicBezTo>
                  <a:pt x="80" y="42"/>
                  <a:pt x="75" y="41"/>
                  <a:pt x="71" y="41"/>
                </a:cubicBezTo>
                <a:cubicBezTo>
                  <a:pt x="54" y="41"/>
                  <a:pt x="40" y="54"/>
                  <a:pt x="40" y="71"/>
                </a:cubicBezTo>
                <a:cubicBezTo>
                  <a:pt x="40" y="88"/>
                  <a:pt x="54" y="101"/>
                  <a:pt x="71" y="101"/>
                </a:cubicBezTo>
                <a:cubicBezTo>
                  <a:pt x="87" y="101"/>
                  <a:pt x="101" y="88"/>
                  <a:pt x="101" y="71"/>
                </a:cubicBezTo>
                <a:cubicBezTo>
                  <a:pt x="101" y="69"/>
                  <a:pt x="101" y="67"/>
                  <a:pt x="100" y="65"/>
                </a:cubicBezTo>
                <a:cubicBezTo>
                  <a:pt x="100" y="63"/>
                  <a:pt x="99" y="63"/>
                  <a:pt x="97" y="63"/>
                </a:cubicBezTo>
                <a:cubicBezTo>
                  <a:pt x="96" y="63"/>
                  <a:pt x="95" y="64"/>
                  <a:pt x="95" y="66"/>
                </a:cubicBezTo>
                <a:cubicBezTo>
                  <a:pt x="96" y="67"/>
                  <a:pt x="96" y="69"/>
                  <a:pt x="96" y="71"/>
                </a:cubicBezTo>
                <a:cubicBezTo>
                  <a:pt x="96" y="85"/>
                  <a:pt x="85" y="96"/>
                  <a:pt x="71" y="96"/>
                </a:cubicBezTo>
                <a:cubicBezTo>
                  <a:pt x="57" y="96"/>
                  <a:pt x="45" y="85"/>
                  <a:pt x="45" y="71"/>
                </a:cubicBezTo>
                <a:cubicBezTo>
                  <a:pt x="45" y="57"/>
                  <a:pt x="57" y="46"/>
                  <a:pt x="71" y="46"/>
                </a:cubicBezTo>
                <a:close/>
                <a:moveTo>
                  <a:pt x="135" y="49"/>
                </a:moveTo>
                <a:cubicBezTo>
                  <a:pt x="134" y="49"/>
                  <a:pt x="133" y="50"/>
                  <a:pt x="134" y="52"/>
                </a:cubicBezTo>
                <a:cubicBezTo>
                  <a:pt x="136" y="58"/>
                  <a:pt x="137" y="64"/>
                  <a:pt x="137" y="71"/>
                </a:cubicBezTo>
                <a:cubicBezTo>
                  <a:pt x="137" y="107"/>
                  <a:pt x="107" y="137"/>
                  <a:pt x="71" y="137"/>
                </a:cubicBezTo>
                <a:cubicBezTo>
                  <a:pt x="34" y="137"/>
                  <a:pt x="5" y="107"/>
                  <a:pt x="5" y="71"/>
                </a:cubicBezTo>
                <a:cubicBezTo>
                  <a:pt x="5" y="34"/>
                  <a:pt x="34" y="5"/>
                  <a:pt x="71" y="5"/>
                </a:cubicBezTo>
                <a:cubicBezTo>
                  <a:pt x="85" y="5"/>
                  <a:pt x="99" y="9"/>
                  <a:pt x="110" y="18"/>
                </a:cubicBezTo>
                <a:cubicBezTo>
                  <a:pt x="111" y="19"/>
                  <a:pt x="113" y="19"/>
                  <a:pt x="114" y="18"/>
                </a:cubicBezTo>
                <a:cubicBezTo>
                  <a:pt x="115" y="17"/>
                  <a:pt x="114" y="15"/>
                  <a:pt x="113" y="14"/>
                </a:cubicBezTo>
                <a:cubicBezTo>
                  <a:pt x="101" y="5"/>
                  <a:pt x="86" y="0"/>
                  <a:pt x="71" y="0"/>
                </a:cubicBezTo>
                <a:cubicBezTo>
                  <a:pt x="32" y="0"/>
                  <a:pt x="0" y="32"/>
                  <a:pt x="0" y="71"/>
                </a:cubicBezTo>
                <a:cubicBezTo>
                  <a:pt x="0" y="110"/>
                  <a:pt x="32" y="142"/>
                  <a:pt x="71" y="142"/>
                </a:cubicBezTo>
                <a:cubicBezTo>
                  <a:pt x="110" y="142"/>
                  <a:pt x="142" y="110"/>
                  <a:pt x="142" y="71"/>
                </a:cubicBezTo>
                <a:cubicBezTo>
                  <a:pt x="142" y="64"/>
                  <a:pt x="141" y="57"/>
                  <a:pt x="139" y="50"/>
                </a:cubicBezTo>
                <a:cubicBezTo>
                  <a:pt x="138" y="49"/>
                  <a:pt x="137" y="48"/>
                  <a:pt x="135" y="49"/>
                </a:cubicBezTo>
                <a:close/>
                <a:moveTo>
                  <a:pt x="148" y="28"/>
                </a:moveTo>
                <a:cubicBezTo>
                  <a:pt x="140" y="26"/>
                  <a:pt x="140" y="26"/>
                  <a:pt x="140" y="26"/>
                </a:cubicBezTo>
                <a:cubicBezTo>
                  <a:pt x="143" y="24"/>
                  <a:pt x="143" y="24"/>
                  <a:pt x="143" y="24"/>
                </a:cubicBezTo>
                <a:cubicBezTo>
                  <a:pt x="144" y="23"/>
                  <a:pt x="144" y="21"/>
                  <a:pt x="144" y="20"/>
                </a:cubicBezTo>
                <a:cubicBezTo>
                  <a:pt x="143" y="19"/>
                  <a:pt x="141" y="19"/>
                  <a:pt x="140" y="20"/>
                </a:cubicBezTo>
                <a:cubicBezTo>
                  <a:pt x="137" y="22"/>
                  <a:pt x="137" y="22"/>
                  <a:pt x="137" y="22"/>
                </a:cubicBezTo>
                <a:cubicBezTo>
                  <a:pt x="136" y="12"/>
                  <a:pt x="136" y="12"/>
                  <a:pt x="136" y="12"/>
                </a:cubicBezTo>
                <a:cubicBezTo>
                  <a:pt x="136" y="11"/>
                  <a:pt x="135" y="11"/>
                  <a:pt x="135" y="10"/>
                </a:cubicBezTo>
                <a:cubicBezTo>
                  <a:pt x="134" y="10"/>
                  <a:pt x="133" y="10"/>
                  <a:pt x="132" y="11"/>
                </a:cubicBezTo>
                <a:cubicBezTo>
                  <a:pt x="109" y="27"/>
                  <a:pt x="109" y="27"/>
                  <a:pt x="109" y="27"/>
                </a:cubicBezTo>
                <a:cubicBezTo>
                  <a:pt x="109" y="28"/>
                  <a:pt x="108" y="28"/>
                  <a:pt x="108" y="29"/>
                </a:cubicBezTo>
                <a:cubicBezTo>
                  <a:pt x="107" y="42"/>
                  <a:pt x="107" y="42"/>
                  <a:pt x="107" y="42"/>
                </a:cubicBezTo>
                <a:cubicBezTo>
                  <a:pt x="67" y="70"/>
                  <a:pt x="67" y="70"/>
                  <a:pt x="67" y="70"/>
                </a:cubicBezTo>
                <a:cubicBezTo>
                  <a:pt x="65" y="70"/>
                  <a:pt x="65" y="72"/>
                  <a:pt x="66" y="73"/>
                </a:cubicBezTo>
                <a:cubicBezTo>
                  <a:pt x="66" y="74"/>
                  <a:pt x="67" y="74"/>
                  <a:pt x="68" y="74"/>
                </a:cubicBezTo>
                <a:cubicBezTo>
                  <a:pt x="68" y="74"/>
                  <a:pt x="69" y="74"/>
                  <a:pt x="69" y="74"/>
                </a:cubicBezTo>
                <a:cubicBezTo>
                  <a:pt x="108" y="47"/>
                  <a:pt x="108" y="47"/>
                  <a:pt x="108" y="47"/>
                </a:cubicBezTo>
                <a:cubicBezTo>
                  <a:pt x="108" y="47"/>
                  <a:pt x="108" y="47"/>
                  <a:pt x="108" y="47"/>
                </a:cubicBezTo>
                <a:cubicBezTo>
                  <a:pt x="122" y="50"/>
                  <a:pt x="122" y="50"/>
                  <a:pt x="122" y="50"/>
                </a:cubicBezTo>
                <a:cubicBezTo>
                  <a:pt x="123" y="51"/>
                  <a:pt x="123" y="51"/>
                  <a:pt x="123" y="51"/>
                </a:cubicBezTo>
                <a:cubicBezTo>
                  <a:pt x="123" y="51"/>
                  <a:pt x="124" y="50"/>
                  <a:pt x="124" y="50"/>
                </a:cubicBezTo>
                <a:cubicBezTo>
                  <a:pt x="149" y="33"/>
                  <a:pt x="149" y="33"/>
                  <a:pt x="149" y="33"/>
                </a:cubicBezTo>
                <a:cubicBezTo>
                  <a:pt x="149" y="32"/>
                  <a:pt x="150" y="31"/>
                  <a:pt x="150" y="30"/>
                </a:cubicBezTo>
                <a:cubicBezTo>
                  <a:pt x="150" y="30"/>
                  <a:pt x="149" y="29"/>
                  <a:pt x="148" y="28"/>
                </a:cubicBezTo>
                <a:close/>
                <a:moveTo>
                  <a:pt x="113" y="31"/>
                </a:moveTo>
                <a:cubicBezTo>
                  <a:pt x="131" y="17"/>
                  <a:pt x="131" y="17"/>
                  <a:pt x="131" y="17"/>
                </a:cubicBezTo>
                <a:cubicBezTo>
                  <a:pt x="132" y="25"/>
                  <a:pt x="132" y="25"/>
                  <a:pt x="132" y="25"/>
                </a:cubicBezTo>
                <a:cubicBezTo>
                  <a:pt x="112" y="39"/>
                  <a:pt x="112" y="39"/>
                  <a:pt x="112" y="39"/>
                </a:cubicBezTo>
                <a:lnTo>
                  <a:pt x="113" y="31"/>
                </a:lnTo>
                <a:close/>
                <a:moveTo>
                  <a:pt x="122" y="45"/>
                </a:moveTo>
                <a:cubicBezTo>
                  <a:pt x="114" y="43"/>
                  <a:pt x="114" y="43"/>
                  <a:pt x="114" y="43"/>
                </a:cubicBezTo>
                <a:cubicBezTo>
                  <a:pt x="135" y="29"/>
                  <a:pt x="135" y="29"/>
                  <a:pt x="135" y="29"/>
                </a:cubicBezTo>
                <a:cubicBezTo>
                  <a:pt x="142" y="32"/>
                  <a:pt x="142" y="32"/>
                  <a:pt x="142" y="32"/>
                </a:cubicBezTo>
                <a:lnTo>
                  <a:pt x="122" y="45"/>
                </a:lnTo>
                <a:close/>
                <a:moveTo>
                  <a:pt x="96" y="31"/>
                </a:moveTo>
                <a:cubicBezTo>
                  <a:pt x="97" y="29"/>
                  <a:pt x="97" y="28"/>
                  <a:pt x="95" y="27"/>
                </a:cubicBezTo>
                <a:cubicBezTo>
                  <a:pt x="88" y="23"/>
                  <a:pt x="79" y="21"/>
                  <a:pt x="71" y="21"/>
                </a:cubicBezTo>
                <a:cubicBezTo>
                  <a:pt x="43" y="21"/>
                  <a:pt x="20" y="43"/>
                  <a:pt x="20" y="71"/>
                </a:cubicBezTo>
                <a:cubicBezTo>
                  <a:pt x="20" y="99"/>
                  <a:pt x="43" y="121"/>
                  <a:pt x="71" y="121"/>
                </a:cubicBezTo>
                <a:cubicBezTo>
                  <a:pt x="98" y="121"/>
                  <a:pt x="121" y="99"/>
                  <a:pt x="121" y="71"/>
                </a:cubicBezTo>
                <a:cubicBezTo>
                  <a:pt x="121" y="68"/>
                  <a:pt x="121" y="65"/>
                  <a:pt x="120" y="62"/>
                </a:cubicBezTo>
                <a:cubicBezTo>
                  <a:pt x="120" y="60"/>
                  <a:pt x="119" y="60"/>
                  <a:pt x="117" y="60"/>
                </a:cubicBezTo>
                <a:cubicBezTo>
                  <a:pt x="116" y="60"/>
                  <a:pt x="115" y="61"/>
                  <a:pt x="115" y="63"/>
                </a:cubicBezTo>
                <a:cubicBezTo>
                  <a:pt x="116" y="65"/>
                  <a:pt x="116" y="68"/>
                  <a:pt x="116" y="71"/>
                </a:cubicBezTo>
                <a:cubicBezTo>
                  <a:pt x="116" y="96"/>
                  <a:pt x="96" y="116"/>
                  <a:pt x="71" y="116"/>
                </a:cubicBezTo>
                <a:cubicBezTo>
                  <a:pt x="46" y="116"/>
                  <a:pt x="25" y="96"/>
                  <a:pt x="25" y="71"/>
                </a:cubicBezTo>
                <a:cubicBezTo>
                  <a:pt x="25" y="46"/>
                  <a:pt x="46" y="26"/>
                  <a:pt x="71" y="26"/>
                </a:cubicBezTo>
                <a:cubicBezTo>
                  <a:pt x="78" y="26"/>
                  <a:pt x="86" y="28"/>
                  <a:pt x="93" y="31"/>
                </a:cubicBezTo>
                <a:cubicBezTo>
                  <a:pt x="94" y="32"/>
                  <a:pt x="96" y="32"/>
                  <a:pt x="96" y="3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2" name="TextBox 31"/>
          <p:cNvSpPr txBox="1"/>
          <p:nvPr/>
        </p:nvSpPr>
        <p:spPr>
          <a:xfrm>
            <a:off x="5282567" y="3515184"/>
            <a:ext cx="1605280" cy="521970"/>
          </a:xfrm>
          <a:prstGeom prst="rect">
            <a:avLst/>
          </a:prstGeom>
          <a:noFill/>
        </p:spPr>
        <p:txBody>
          <a:bodyPr wrap="none" rtlCol="0">
            <a:spAutoFit/>
          </a:bodyPr>
          <a:lstStyle/>
          <a:p>
            <a:pPr algn="ctr"/>
            <a:r>
              <a:rPr lang="zh-CN" altLang="en-US" sz="2800" dirty="0">
                <a:latin typeface="Mont Heavy DEMO" panose="00000A00000000000000" pitchFamily="50" charset="0"/>
              </a:rPr>
              <a:t>大额支付</a:t>
            </a:r>
            <a:endParaRPr lang="zh-CN" altLang="en-US" sz="2800" dirty="0">
              <a:latin typeface="Mont Heavy DEMO" panose="00000A00000000000000" pitchFamily="50" charset="0"/>
            </a:endParaRPr>
          </a:p>
        </p:txBody>
      </p:sp>
      <p:sp>
        <p:nvSpPr>
          <p:cNvPr id="34" name="Subtitle 2"/>
          <p:cNvSpPr txBox="1"/>
          <p:nvPr/>
        </p:nvSpPr>
        <p:spPr>
          <a:xfrm>
            <a:off x="2762885" y="2282825"/>
            <a:ext cx="2130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商户调用通联支付接口下单后，前端跳转至企业网银付款。</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实现供应链上下游、合作伙伴间的便捷资金往来。</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TextBox 34"/>
          <p:cNvSpPr txBox="1"/>
          <p:nvPr/>
        </p:nvSpPr>
        <p:spPr>
          <a:xfrm>
            <a:off x="7604220" y="1944881"/>
            <a:ext cx="1322705" cy="321945"/>
          </a:xfrm>
          <a:prstGeom prst="rect">
            <a:avLst/>
          </a:prstGeom>
          <a:noFill/>
        </p:spPr>
        <p:txBody>
          <a:bodyPr wrap="none" rtlCol="0">
            <a:spAutoFit/>
          </a:bodyPr>
          <a:lstStyle/>
          <a:p>
            <a:r>
              <a:rPr lang="en-US" sz="1500" b="1" dirty="0" err="1">
                <a:latin typeface="微软雅黑" panose="020B0503020204020204" charset="-122"/>
                <a:ea typeface="微软雅黑" panose="020B0503020204020204" charset="-122"/>
              </a:rPr>
              <a:t>B2B订单支付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6" name="Subtitle 2"/>
          <p:cNvSpPr txBox="1"/>
          <p:nvPr/>
        </p:nvSpPr>
        <p:spPr>
          <a:xfrm>
            <a:off x="7454265" y="2238375"/>
            <a:ext cx="26746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pP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支持大额、</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高效</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实时支付结算</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，支持多种</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支付场景</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ts val="1600"/>
              </a:lnSpc>
              <a:spcBef>
                <a:spcPts val="0"/>
              </a:spcBef>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采用“订单通知+付款”相结合的模式，商户下单后，付款方即可在企业网银侧查询并支付订单，实现交易双方交易信息流、资金流及物流信息的同步。</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TextBox 36"/>
          <p:cNvSpPr txBox="1"/>
          <p:nvPr/>
        </p:nvSpPr>
        <p:spPr>
          <a:xfrm>
            <a:off x="3790641" y="4459691"/>
            <a:ext cx="754380" cy="321945"/>
          </a:xfrm>
          <a:prstGeom prst="rect">
            <a:avLst/>
          </a:prstGeom>
          <a:noFill/>
        </p:spPr>
        <p:txBody>
          <a:bodyPr wrap="none" rtlCol="0">
            <a:spAutoFit/>
          </a:bodyPr>
          <a:lstStyle/>
          <a:p>
            <a:pPr algn="r"/>
            <a:r>
              <a:rPr lang="en-US" sz="1500" b="1" dirty="0" err="1">
                <a:latin typeface="微软雅黑" panose="020B0503020204020204" charset="-122"/>
                <a:ea typeface="微软雅黑" panose="020B0503020204020204" charset="-122"/>
              </a:rPr>
              <a:t>微企付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8" name="Subtitle 2"/>
          <p:cNvSpPr txBox="1"/>
          <p:nvPr/>
        </p:nvSpPr>
        <p:spPr>
          <a:xfrm>
            <a:off x="2295525" y="4782820"/>
            <a:ext cx="2511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专为小微企业、连锁品牌大小额经营采购场景设计的支付工具</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聚合银行转账能力</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兼容多种付款方式，提供便捷的企业付款体验。</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主流付款场景全覆盖：APP付、扫码付、H5付、小程序付、企业微信付。</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p:txBody>
      </p:sp>
      <p:sp>
        <p:nvSpPr>
          <p:cNvPr id="39" name="TextBox 38"/>
          <p:cNvSpPr txBox="1"/>
          <p:nvPr/>
        </p:nvSpPr>
        <p:spPr>
          <a:xfrm>
            <a:off x="7397845" y="4404446"/>
            <a:ext cx="944880" cy="321945"/>
          </a:xfrm>
          <a:prstGeom prst="rect">
            <a:avLst/>
          </a:prstGeom>
          <a:noFill/>
        </p:spPr>
        <p:txBody>
          <a:bodyPr wrap="none" rtlCol="0">
            <a:spAutoFit/>
          </a:bodyPr>
          <a:lstStyle/>
          <a:p>
            <a:r>
              <a:rPr lang="en-US" sz="1500" b="1" dirty="0" err="1">
                <a:latin typeface="微软雅黑" panose="020B0503020204020204" charset="-122"/>
                <a:ea typeface="微软雅黑" panose="020B0503020204020204" charset="-122"/>
              </a:rPr>
              <a:t>大额收款</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0" name="Subtitle 2"/>
          <p:cNvSpPr txBox="1"/>
          <p:nvPr/>
        </p:nvSpPr>
        <p:spPr>
          <a:xfrm>
            <a:off x="6978650" y="4781550"/>
            <a:ext cx="25984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通联同银行合作搭建大额支付产品，云商通系统自动完成订单、账务及差错自动退款等交易流程处理，覆盖平台型B端C端客户的大额交易场景诉求。</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平安银行基于“跨行转账+专属订单系统”通过转账方式实现大额收款。</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浙商银行大额资金转账和资金管理能力，实现消费交易下单成功后，用户可线下打款至浙商银行账户完成交易。</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5" name="图片 1" descr="图片 1"/>
          <p:cNvPicPr>
            <a:picLocks noChangeAspect="1"/>
          </p:cNvPicPr>
          <p:nvPr/>
        </p:nvPicPr>
        <p:blipFill>
          <a:blip r:embed="rId1"/>
          <a:stretch>
            <a:fillRect/>
          </a:stretch>
        </p:blipFill>
        <p:spPr>
          <a:xfrm>
            <a:off x="556519" y="3773171"/>
            <a:ext cx="943097" cy="360000"/>
          </a:xfrm>
          <a:prstGeom prst="rect">
            <a:avLst/>
          </a:prstGeom>
          <a:ln w="12700">
            <a:miter lim="400000"/>
            <a:headEnd/>
            <a:tailEnd/>
          </a:ln>
        </p:spPr>
      </p:pic>
      <p:pic>
        <p:nvPicPr>
          <p:cNvPr id="115" name="图片 114"/>
          <p:cNvPicPr>
            <a:picLocks noChangeAspect="1"/>
          </p:cNvPicPr>
          <p:nvPr/>
        </p:nvPicPr>
        <p:blipFill>
          <a:blip r:embed="rId2"/>
          <a:stretch>
            <a:fillRect/>
          </a:stretch>
        </p:blipFill>
        <p:spPr>
          <a:xfrm>
            <a:off x="142240" y="4271010"/>
            <a:ext cx="1770380" cy="1878330"/>
          </a:xfrm>
          <a:prstGeom prst="rect">
            <a:avLst/>
          </a:prstGeom>
          <a:effectLst>
            <a:outerShdw blurRad="50800" dist="38100" dir="10800000" algn="r" rotWithShape="0">
              <a:prstClr val="black">
                <a:alpha val="40000"/>
              </a:prstClr>
            </a:outerShdw>
          </a:effectLst>
        </p:spPr>
      </p:pic>
      <p:sp>
        <p:nvSpPr>
          <p:cNvPr id="119" name="文本框 118"/>
          <p:cNvSpPr txBox="1"/>
          <p:nvPr/>
        </p:nvSpPr>
        <p:spPr>
          <a:xfrm>
            <a:off x="10188575" y="147796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cs typeface="+mn-ea"/>
              </a:rPr>
              <a:t>行业</a:t>
            </a:r>
            <a:r>
              <a:rPr lang="en-US" altLang="zh-CN" sz="1000" b="1">
                <a:solidFill>
                  <a:schemeClr val="accent1"/>
                </a:solidFill>
                <a:effectLst>
                  <a:outerShdw blurRad="38100" dist="25400" dir="5400000" algn="ctr" rotWithShape="0">
                    <a:srgbClr val="6E747A">
                      <a:alpha val="43000"/>
                    </a:srgbClr>
                  </a:outerShdw>
                </a:effectLst>
                <a:latin typeface="+mn-ea"/>
                <a:cs typeface="+mn-ea"/>
              </a:rPr>
              <a:t>B2B</a:t>
            </a:r>
            <a:r>
              <a:rPr lang="zh-CN" altLang="en-US" sz="1000" b="1">
                <a:solidFill>
                  <a:schemeClr val="accent1"/>
                </a:solidFill>
                <a:effectLst>
                  <a:outerShdw blurRad="38100" dist="25400" dir="5400000" algn="ctr" rotWithShape="0">
                    <a:srgbClr val="6E747A">
                      <a:alpha val="43000"/>
                    </a:srgbClr>
                  </a:outerShdw>
                </a:effectLst>
                <a:latin typeface="+mn-ea"/>
                <a:cs typeface="+mn-ea"/>
              </a:rPr>
              <a:t>平台</a:t>
            </a:r>
            <a:endParaRPr lang="zh-CN" altLang="en-US" sz="1000" b="1">
              <a:solidFill>
                <a:schemeClr val="accent1"/>
              </a:solidFill>
              <a:effectLst>
                <a:outerShdw blurRad="38100" dist="25400" dir="5400000" algn="ctr" rotWithShape="0">
                  <a:srgbClr val="6E747A">
                    <a:alpha val="43000"/>
                  </a:srgbClr>
                </a:outerShdw>
              </a:effectLst>
              <a:latin typeface="+mn-ea"/>
              <a:cs typeface="+mn-ea"/>
            </a:endParaRPr>
          </a:p>
        </p:txBody>
      </p:sp>
      <p:sp>
        <p:nvSpPr>
          <p:cNvPr id="120" name="文本框 119"/>
          <p:cNvSpPr txBox="1"/>
          <p:nvPr/>
        </p:nvSpPr>
        <p:spPr>
          <a:xfrm>
            <a:off x="10188575" y="181768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供应链核心企业资金收付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28" name="文本框 127"/>
          <p:cNvSpPr txBox="1"/>
          <p:nvPr/>
        </p:nvSpPr>
        <p:spPr>
          <a:xfrm>
            <a:off x="10190480" y="215741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园区物业、租金收取</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33" name="文本框 132"/>
          <p:cNvSpPr txBox="1"/>
          <p:nvPr/>
        </p:nvSpPr>
        <p:spPr>
          <a:xfrm>
            <a:off x="10190480" y="245903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线上大额支付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pic>
        <p:nvPicPr>
          <p:cNvPr id="136" name="图片 135"/>
          <p:cNvPicPr/>
          <p:nvPr/>
        </p:nvPicPr>
        <p:blipFill>
          <a:blip r:embed="rId3"/>
          <a:srcRect l="3563" r="3814"/>
          <a:stretch>
            <a:fillRect/>
          </a:stretch>
        </p:blipFill>
        <p:spPr>
          <a:xfrm>
            <a:off x="290830" y="1756410"/>
            <a:ext cx="2306320" cy="1581150"/>
          </a:xfrm>
          <a:prstGeom prst="rect">
            <a:avLst/>
          </a:prstGeom>
        </p:spPr>
      </p:pic>
      <p:pic>
        <p:nvPicPr>
          <p:cNvPr id="137" name="图片 136"/>
          <p:cNvPicPr>
            <a:picLocks noChangeAspect="1"/>
          </p:cNvPicPr>
          <p:nvPr/>
        </p:nvPicPr>
        <p:blipFill>
          <a:blip r:embed="rId4"/>
          <a:stretch>
            <a:fillRect/>
          </a:stretch>
        </p:blipFill>
        <p:spPr>
          <a:xfrm>
            <a:off x="9622155" y="3990340"/>
            <a:ext cx="2477135" cy="2439670"/>
          </a:xfrm>
          <a:prstGeom prst="rect">
            <a:avLst/>
          </a:prstGeom>
          <a:effectLst>
            <a:outerShdw blurRad="50800" dist="38100" dir="2700000" algn="tl" rotWithShape="0">
              <a:prstClr val="black">
                <a:alpha val="40000"/>
              </a:prstClr>
            </a:outerShdw>
          </a:effectLst>
        </p:spPr>
      </p:pic>
      <p:sp>
        <p:nvSpPr>
          <p:cNvPr id="140" name="Freeform 12"/>
          <p:cNvSpPr/>
          <p:nvPr/>
        </p:nvSpPr>
        <p:spPr bwMode="auto">
          <a:xfrm>
            <a:off x="4752975" y="4066540"/>
            <a:ext cx="1200150" cy="1116330"/>
          </a:xfrm>
          <a:custGeom>
            <a:avLst/>
            <a:gdLst>
              <a:gd name="T0" fmla="*/ 17 w 426"/>
              <a:gd name="T1" fmla="*/ 0 h 427"/>
              <a:gd name="T2" fmla="*/ 0 w 426"/>
              <a:gd name="T3" fmla="*/ 0 h 427"/>
              <a:gd name="T4" fmla="*/ 426 w 426"/>
              <a:gd name="T5" fmla="*/ 427 h 427"/>
              <a:gd name="T6" fmla="*/ 426 w 426"/>
              <a:gd name="T7" fmla="*/ 419 h 427"/>
              <a:gd name="T8" fmla="*/ 386 w 426"/>
              <a:gd name="T9" fmla="*/ 367 h 427"/>
              <a:gd name="T10" fmla="*/ 65 w 426"/>
              <a:gd name="T11" fmla="*/ 48 h 427"/>
              <a:gd name="T12" fmla="*/ 17 w 426"/>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426" h="427">
                <a:moveTo>
                  <a:pt x="17" y="0"/>
                </a:moveTo>
                <a:cubicBezTo>
                  <a:pt x="0" y="0"/>
                  <a:pt x="0" y="0"/>
                  <a:pt x="0" y="0"/>
                </a:cubicBezTo>
                <a:cubicBezTo>
                  <a:pt x="33" y="220"/>
                  <a:pt x="207" y="394"/>
                  <a:pt x="426" y="427"/>
                </a:cubicBezTo>
                <a:cubicBezTo>
                  <a:pt x="426" y="424"/>
                  <a:pt x="426" y="422"/>
                  <a:pt x="426" y="419"/>
                </a:cubicBezTo>
                <a:cubicBezTo>
                  <a:pt x="426" y="395"/>
                  <a:pt x="417" y="377"/>
                  <a:pt x="386" y="367"/>
                </a:cubicBezTo>
                <a:cubicBezTo>
                  <a:pt x="158" y="299"/>
                  <a:pt x="73" y="94"/>
                  <a:pt x="65" y="48"/>
                </a:cubicBezTo>
                <a:cubicBezTo>
                  <a:pt x="58" y="2"/>
                  <a:pt x="17" y="0"/>
                  <a:pt x="17" y="0"/>
                </a:cubicBezTo>
              </a:path>
            </a:pathLst>
          </a:custGeom>
          <a:solidFill>
            <a:srgbClr val="66A0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2" name="任意多边形: 形状 18"/>
          <p:cNvSpPr/>
          <p:nvPr>
            <p:custDataLst>
              <p:tags r:id="rId5"/>
            </p:custDataLst>
          </p:nvPr>
        </p:nvSpPr>
        <p:spPr>
          <a:xfrm>
            <a:off x="-35560" y="258701"/>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6"/>
            </p:custDataLst>
          </p:nvPr>
        </p:nvSpPr>
        <p:spPr>
          <a:xfrm>
            <a:off x="716915" y="25806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大额支付</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500" fill="hold"/>
                                        <p:tgtEl>
                                          <p:spTgt spid="30"/>
                                        </p:tgtEl>
                                        <p:attrNameLst>
                                          <p:attrName>ppt_w</p:attrName>
                                        </p:attrNameLst>
                                      </p:cBhvr>
                                      <p:tavLst>
                                        <p:tav tm="0">
                                          <p:val>
                                            <p:fltVal val="0"/>
                                          </p:val>
                                        </p:tav>
                                        <p:tav tm="100000">
                                          <p:val>
                                            <p:strVal val="#ppt_w"/>
                                          </p:val>
                                        </p:tav>
                                      </p:tavLst>
                                    </p:anim>
                                    <p:anim calcmode="lin" valueType="num">
                                      <p:cBhvr>
                                        <p:cTn id="110" dur="500" fill="hold"/>
                                        <p:tgtEl>
                                          <p:spTgt spid="30"/>
                                        </p:tgtEl>
                                        <p:attrNameLst>
                                          <p:attrName>ppt_h</p:attrName>
                                        </p:attrNameLst>
                                      </p:cBhvr>
                                      <p:tavLst>
                                        <p:tav tm="0">
                                          <p:val>
                                            <p:fltVal val="0"/>
                                          </p:val>
                                        </p:tav>
                                        <p:tav tm="100000">
                                          <p:val>
                                            <p:strVal val="#ppt_h"/>
                                          </p:val>
                                        </p:tav>
                                      </p:tavLst>
                                    </p:anim>
                                    <p:animEffect transition="in" filter="fade">
                                      <p:cBhvr>
                                        <p:cTn id="111" dur="500"/>
                                        <p:tgtEl>
                                          <p:spTgt spid="30"/>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p:cTn id="115" dur="500" fill="hold"/>
                                        <p:tgtEl>
                                          <p:spTgt spid="32"/>
                                        </p:tgtEl>
                                        <p:attrNameLst>
                                          <p:attrName>ppt_w</p:attrName>
                                        </p:attrNameLst>
                                      </p:cBhvr>
                                      <p:tavLst>
                                        <p:tav tm="0">
                                          <p:val>
                                            <p:fltVal val="0"/>
                                          </p:val>
                                        </p:tav>
                                        <p:tav tm="100000">
                                          <p:val>
                                            <p:strVal val="#ppt_w"/>
                                          </p:val>
                                        </p:tav>
                                      </p:tavLst>
                                    </p:anim>
                                    <p:anim calcmode="lin" valueType="num">
                                      <p:cBhvr>
                                        <p:cTn id="116" dur="500" fill="hold"/>
                                        <p:tgtEl>
                                          <p:spTgt spid="32"/>
                                        </p:tgtEl>
                                        <p:attrNameLst>
                                          <p:attrName>ppt_h</p:attrName>
                                        </p:attrNameLst>
                                      </p:cBhvr>
                                      <p:tavLst>
                                        <p:tav tm="0">
                                          <p:val>
                                            <p:fltVal val="0"/>
                                          </p:val>
                                        </p:tav>
                                        <p:tav tm="100000">
                                          <p:val>
                                            <p:strVal val="#ppt_h"/>
                                          </p:val>
                                        </p:tav>
                                      </p:tavLst>
                                    </p:anim>
                                    <p:animEffect transition="in" filter="fade">
                                      <p:cBhvr>
                                        <p:cTn id="117" dur="500"/>
                                        <p:tgtEl>
                                          <p:spTgt spid="32"/>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p:cTn id="127" dur="500" fill="hold"/>
                                        <p:tgtEl>
                                          <p:spTgt spid="35"/>
                                        </p:tgtEl>
                                        <p:attrNameLst>
                                          <p:attrName>ppt_w</p:attrName>
                                        </p:attrNameLst>
                                      </p:cBhvr>
                                      <p:tavLst>
                                        <p:tav tm="0">
                                          <p:val>
                                            <p:fltVal val="0"/>
                                          </p:val>
                                        </p:tav>
                                        <p:tav tm="100000">
                                          <p:val>
                                            <p:strVal val="#ppt_w"/>
                                          </p:val>
                                        </p:tav>
                                      </p:tavLst>
                                    </p:anim>
                                    <p:anim calcmode="lin" valueType="num">
                                      <p:cBhvr>
                                        <p:cTn id="128" dur="500" fill="hold"/>
                                        <p:tgtEl>
                                          <p:spTgt spid="35"/>
                                        </p:tgtEl>
                                        <p:attrNameLst>
                                          <p:attrName>ppt_h</p:attrName>
                                        </p:attrNameLst>
                                      </p:cBhvr>
                                      <p:tavLst>
                                        <p:tav tm="0">
                                          <p:val>
                                            <p:fltVal val="0"/>
                                          </p:val>
                                        </p:tav>
                                        <p:tav tm="100000">
                                          <p:val>
                                            <p:strVal val="#ppt_h"/>
                                          </p:val>
                                        </p:tav>
                                      </p:tavLst>
                                    </p:anim>
                                    <p:animEffect transition="in" filter="fade">
                                      <p:cBhvr>
                                        <p:cTn id="129" dur="500"/>
                                        <p:tgtEl>
                                          <p:spTgt spid="35"/>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 calcmode="lin" valueType="num">
                                      <p:cBhvr>
                                        <p:cTn id="133" dur="500" fill="hold"/>
                                        <p:tgtEl>
                                          <p:spTgt spid="36"/>
                                        </p:tgtEl>
                                        <p:attrNameLst>
                                          <p:attrName>ppt_w</p:attrName>
                                        </p:attrNameLst>
                                      </p:cBhvr>
                                      <p:tavLst>
                                        <p:tav tm="0">
                                          <p:val>
                                            <p:fltVal val="0"/>
                                          </p:val>
                                        </p:tav>
                                        <p:tav tm="100000">
                                          <p:val>
                                            <p:strVal val="#ppt_w"/>
                                          </p:val>
                                        </p:tav>
                                      </p:tavLst>
                                    </p:anim>
                                    <p:anim calcmode="lin" valueType="num">
                                      <p:cBhvr>
                                        <p:cTn id="134" dur="500" fill="hold"/>
                                        <p:tgtEl>
                                          <p:spTgt spid="36"/>
                                        </p:tgtEl>
                                        <p:attrNameLst>
                                          <p:attrName>ppt_h</p:attrName>
                                        </p:attrNameLst>
                                      </p:cBhvr>
                                      <p:tavLst>
                                        <p:tav tm="0">
                                          <p:val>
                                            <p:fltVal val="0"/>
                                          </p:val>
                                        </p:tav>
                                        <p:tav tm="100000">
                                          <p:val>
                                            <p:strVal val="#ppt_h"/>
                                          </p:val>
                                        </p:tav>
                                      </p:tavLst>
                                    </p:anim>
                                    <p:animEffect transition="in" filter="fade">
                                      <p:cBhvr>
                                        <p:cTn id="135" dur="500"/>
                                        <p:tgtEl>
                                          <p:spTgt spid="36"/>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p:cTn id="139" dur="500" fill="hold"/>
                                        <p:tgtEl>
                                          <p:spTgt spid="37"/>
                                        </p:tgtEl>
                                        <p:attrNameLst>
                                          <p:attrName>ppt_w</p:attrName>
                                        </p:attrNameLst>
                                      </p:cBhvr>
                                      <p:tavLst>
                                        <p:tav tm="0">
                                          <p:val>
                                            <p:fltVal val="0"/>
                                          </p:val>
                                        </p:tav>
                                        <p:tav tm="100000">
                                          <p:val>
                                            <p:strVal val="#ppt_w"/>
                                          </p:val>
                                        </p:tav>
                                      </p:tavLst>
                                    </p:anim>
                                    <p:anim calcmode="lin" valueType="num">
                                      <p:cBhvr>
                                        <p:cTn id="140" dur="500" fill="hold"/>
                                        <p:tgtEl>
                                          <p:spTgt spid="37"/>
                                        </p:tgtEl>
                                        <p:attrNameLst>
                                          <p:attrName>ppt_h</p:attrName>
                                        </p:attrNameLst>
                                      </p:cBhvr>
                                      <p:tavLst>
                                        <p:tav tm="0">
                                          <p:val>
                                            <p:fltVal val="0"/>
                                          </p:val>
                                        </p:tav>
                                        <p:tav tm="100000">
                                          <p:val>
                                            <p:strVal val="#ppt_h"/>
                                          </p:val>
                                        </p:tav>
                                      </p:tavLst>
                                    </p:anim>
                                    <p:animEffect transition="in" filter="fade">
                                      <p:cBhvr>
                                        <p:cTn id="141" dur="500"/>
                                        <p:tgtEl>
                                          <p:spTgt spid="37"/>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p:cTn id="145" dur="500" fill="hold"/>
                                        <p:tgtEl>
                                          <p:spTgt spid="38"/>
                                        </p:tgtEl>
                                        <p:attrNameLst>
                                          <p:attrName>ppt_w</p:attrName>
                                        </p:attrNameLst>
                                      </p:cBhvr>
                                      <p:tavLst>
                                        <p:tav tm="0">
                                          <p:val>
                                            <p:fltVal val="0"/>
                                          </p:val>
                                        </p:tav>
                                        <p:tav tm="100000">
                                          <p:val>
                                            <p:strVal val="#ppt_w"/>
                                          </p:val>
                                        </p:tav>
                                      </p:tavLst>
                                    </p:anim>
                                    <p:anim calcmode="lin" valueType="num">
                                      <p:cBhvr>
                                        <p:cTn id="146" dur="500" fill="hold"/>
                                        <p:tgtEl>
                                          <p:spTgt spid="38"/>
                                        </p:tgtEl>
                                        <p:attrNameLst>
                                          <p:attrName>ppt_h</p:attrName>
                                        </p:attrNameLst>
                                      </p:cBhvr>
                                      <p:tavLst>
                                        <p:tav tm="0">
                                          <p:val>
                                            <p:fltVal val="0"/>
                                          </p:val>
                                        </p:tav>
                                        <p:tav tm="100000">
                                          <p:val>
                                            <p:strVal val="#ppt_h"/>
                                          </p:val>
                                        </p:tav>
                                      </p:tavLst>
                                    </p:anim>
                                    <p:animEffect transition="in" filter="fade">
                                      <p:cBhvr>
                                        <p:cTn id="147" dur="500"/>
                                        <p:tgtEl>
                                          <p:spTgt spid="38"/>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39"/>
                                        </p:tgtEl>
                                        <p:attrNameLst>
                                          <p:attrName>style.visibility</p:attrName>
                                        </p:attrNameLst>
                                      </p:cBhvr>
                                      <p:to>
                                        <p:strVal val="visible"/>
                                      </p:to>
                                    </p:set>
                                    <p:anim calcmode="lin" valueType="num">
                                      <p:cBhvr>
                                        <p:cTn id="151" dur="500" fill="hold"/>
                                        <p:tgtEl>
                                          <p:spTgt spid="39"/>
                                        </p:tgtEl>
                                        <p:attrNameLst>
                                          <p:attrName>ppt_w</p:attrName>
                                        </p:attrNameLst>
                                      </p:cBhvr>
                                      <p:tavLst>
                                        <p:tav tm="0">
                                          <p:val>
                                            <p:fltVal val="0"/>
                                          </p:val>
                                        </p:tav>
                                        <p:tav tm="100000">
                                          <p:val>
                                            <p:strVal val="#ppt_w"/>
                                          </p:val>
                                        </p:tav>
                                      </p:tavLst>
                                    </p:anim>
                                    <p:anim calcmode="lin" valueType="num">
                                      <p:cBhvr>
                                        <p:cTn id="152" dur="500" fill="hold"/>
                                        <p:tgtEl>
                                          <p:spTgt spid="39"/>
                                        </p:tgtEl>
                                        <p:attrNameLst>
                                          <p:attrName>ppt_h</p:attrName>
                                        </p:attrNameLst>
                                      </p:cBhvr>
                                      <p:tavLst>
                                        <p:tav tm="0">
                                          <p:val>
                                            <p:fltVal val="0"/>
                                          </p:val>
                                        </p:tav>
                                        <p:tav tm="100000">
                                          <p:val>
                                            <p:strVal val="#ppt_h"/>
                                          </p:val>
                                        </p:tav>
                                      </p:tavLst>
                                    </p:anim>
                                    <p:animEffect transition="in" filter="fade">
                                      <p:cBhvr>
                                        <p:cTn id="153" dur="500"/>
                                        <p:tgtEl>
                                          <p:spTgt spid="39"/>
                                        </p:tgtEl>
                                      </p:cBhvr>
                                    </p:animEffect>
                                  </p:childTnLst>
                                </p:cTn>
                              </p:par>
                            </p:childTnLst>
                          </p:cTn>
                        </p:par>
                        <p:par>
                          <p:cTn id="154" fill="hold">
                            <p:stCondLst>
                              <p:cond delay="12500"/>
                            </p:stCondLst>
                            <p:childTnLst>
                              <p:par>
                                <p:cTn id="155" presetID="53" presetClass="entr" presetSubtype="16" fill="hold" grpId="0" nodeType="afterEffect">
                                  <p:stCondLst>
                                    <p:cond delay="0"/>
                                  </p:stCondLst>
                                  <p:childTnLst>
                                    <p:set>
                                      <p:cBhvr>
                                        <p:cTn id="156" dur="1" fill="hold">
                                          <p:stCondLst>
                                            <p:cond delay="0"/>
                                          </p:stCondLst>
                                        </p:cTn>
                                        <p:tgtEl>
                                          <p:spTgt spid="40"/>
                                        </p:tgtEl>
                                        <p:attrNameLst>
                                          <p:attrName>style.visibility</p:attrName>
                                        </p:attrNameLst>
                                      </p:cBhvr>
                                      <p:to>
                                        <p:strVal val="visible"/>
                                      </p:to>
                                    </p:set>
                                    <p:anim calcmode="lin" valueType="num">
                                      <p:cBhvr>
                                        <p:cTn id="157" dur="500" fill="hold"/>
                                        <p:tgtEl>
                                          <p:spTgt spid="40"/>
                                        </p:tgtEl>
                                        <p:attrNameLst>
                                          <p:attrName>ppt_w</p:attrName>
                                        </p:attrNameLst>
                                      </p:cBhvr>
                                      <p:tavLst>
                                        <p:tav tm="0">
                                          <p:val>
                                            <p:fltVal val="0"/>
                                          </p:val>
                                        </p:tav>
                                        <p:tav tm="100000">
                                          <p:val>
                                            <p:strVal val="#ppt_w"/>
                                          </p:val>
                                        </p:tav>
                                      </p:tavLst>
                                    </p:anim>
                                    <p:anim calcmode="lin" valueType="num">
                                      <p:cBhvr>
                                        <p:cTn id="158" dur="500" fill="hold"/>
                                        <p:tgtEl>
                                          <p:spTgt spid="40"/>
                                        </p:tgtEl>
                                        <p:attrNameLst>
                                          <p:attrName>ppt_h</p:attrName>
                                        </p:attrNameLst>
                                      </p:cBhvr>
                                      <p:tavLst>
                                        <p:tav tm="0">
                                          <p:val>
                                            <p:fltVal val="0"/>
                                          </p:val>
                                        </p:tav>
                                        <p:tav tm="100000">
                                          <p:val>
                                            <p:strVal val="#ppt_h"/>
                                          </p:val>
                                        </p:tav>
                                      </p:tavLst>
                                    </p:anim>
                                    <p:animEffect transition="in" filter="fade">
                                      <p:cBhvr>
                                        <p:cTn id="159" dur="500"/>
                                        <p:tgtEl>
                                          <p:spTgt spid="40"/>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40"/>
                                        </p:tgtEl>
                                        <p:attrNameLst>
                                          <p:attrName>style.visibility</p:attrName>
                                        </p:attrNameLst>
                                      </p:cBhvr>
                                      <p:to>
                                        <p:strVal val="visible"/>
                                      </p:to>
                                    </p:set>
                                    <p:anim calcmode="lin" valueType="num">
                                      <p:cBhvr>
                                        <p:cTn id="163" dur="500" fill="hold"/>
                                        <p:tgtEl>
                                          <p:spTgt spid="140"/>
                                        </p:tgtEl>
                                        <p:attrNameLst>
                                          <p:attrName>ppt_w</p:attrName>
                                        </p:attrNameLst>
                                      </p:cBhvr>
                                      <p:tavLst>
                                        <p:tav tm="0">
                                          <p:val>
                                            <p:fltVal val="0"/>
                                          </p:val>
                                        </p:tav>
                                        <p:tav tm="100000">
                                          <p:val>
                                            <p:strVal val="#ppt_w"/>
                                          </p:val>
                                        </p:tav>
                                      </p:tavLst>
                                    </p:anim>
                                    <p:anim calcmode="lin" valueType="num">
                                      <p:cBhvr>
                                        <p:cTn id="164" dur="500" fill="hold"/>
                                        <p:tgtEl>
                                          <p:spTgt spid="140"/>
                                        </p:tgtEl>
                                        <p:attrNameLst>
                                          <p:attrName>ppt_h</p:attrName>
                                        </p:attrNameLst>
                                      </p:cBhvr>
                                      <p:tavLst>
                                        <p:tav tm="0">
                                          <p:val>
                                            <p:fltVal val="0"/>
                                          </p:val>
                                        </p:tav>
                                        <p:tav tm="100000">
                                          <p:val>
                                            <p:strVal val="#ppt_h"/>
                                          </p:val>
                                        </p:tav>
                                      </p:tavLst>
                                    </p:anim>
                                    <p:animEffect transition="in" filter="fade">
                                      <p:cBhvr>
                                        <p:cTn id="16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 grpId="0" bldLvl="0" animBg="1"/>
      <p:bldP spid="9" grpId="0" bldLvl="0" animBg="1"/>
      <p:bldP spid="10" grpId="0" bldLvl="0" animBg="1"/>
      <p:bldP spid="11" grpId="0" bldLvl="0" animBg="1"/>
      <p:bldP spid="12" grpId="0" bldLvl="0" animBg="1"/>
      <p:bldP spid="14" grpId="0" bldLvl="0" animBg="1"/>
      <p:bldP spid="15" grpId="0" bldLvl="0" animBg="1"/>
      <p:bldP spid="16" grpId="0" bldLvl="0" animBg="1"/>
      <p:bldP spid="20" grpId="0" bldLvl="0" animBg="1"/>
      <p:bldP spid="21" grpId="0" bldLvl="0" animBg="1"/>
      <p:bldP spid="23" grpId="0" bldLvl="0" animBg="1"/>
      <p:bldP spid="25" grpId="0" bldLvl="0" animBg="1"/>
      <p:bldP spid="26" grpId="0" bldLvl="0" animBg="1"/>
      <p:bldP spid="27" grpId="0" bldLvl="0" animBg="1"/>
      <p:bldP spid="28" grpId="0" bldLvl="0" animBg="1"/>
      <p:bldP spid="29" grpId="0" bldLvl="0" animBg="1"/>
      <p:bldP spid="30" grpId="0" bldLvl="0" animBg="1"/>
      <p:bldP spid="32" grpId="0"/>
      <p:bldP spid="34" grpId="0"/>
      <p:bldP spid="35" grpId="0"/>
      <p:bldP spid="36" grpId="0"/>
      <p:bldP spid="37" grpId="0"/>
      <p:bldP spid="38" grpId="0"/>
      <p:bldP spid="39" grpId="0"/>
      <p:bldP spid="40" grpId="0"/>
      <p:bldP spid="140" grpId="0" bldLvl="0" animBg="1"/>
    </p:bldLst>
  </p:timing>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19"/>
</p:tagLst>
</file>

<file path=ppt/tags/tag10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19"/>
</p:tagLst>
</file>

<file path=ppt/tags/tag11.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19"/>
  <p:tag name="KSO_WM_TEMPLATE_CATEGORY" val="custom"/>
  <p:tag name="KSO_WM_TEMPLATE_MASTER_TYPE" val="0"/>
  <p:tag name="KSO_WM_TEMPLATE_COLORSEQUENCE" val="1,2,3,1,2,3"/>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5919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19"/>
  <p:tag name="KSO_WM_TEMPLATE_CATEGORY" val="custom"/>
  <p:tag name="KSO_WM_UNIT_TEXT_FILL_FORE_SCHEMECOLOR_INDEX" val="5"/>
  <p:tag name="KSO_WM_UNIT_USESOURCEFORMAT_APPLY" val="1"/>
</p:tagLst>
</file>

<file path=ppt/tags/tag11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YPE" val="a"/>
  <p:tag name="KSO_WM_UNIT_INDEX" val="1"/>
  <p:tag name="KSO_WM_BEAUTIFY_FLAG" val="#wm#"/>
  <p:tag name="KSO_WM_TAG_VERSION" val="3.0"/>
  <p:tag name="KSO_WM_UNIT_PRESET_TEXT" val="单击此处&#10;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2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5919"/>
  <p:tag name="KSO_WM_TEMPLATE_CATEGORY" val="custom"/>
  <p:tag name="KSO_WM_SLIDE_INDEX" val="4"/>
  <p:tag name="KSO_WM_SLIDE_ID" val="custom20235919_4"/>
  <p:tag name="KSO_WM_TEMPLATE_MASTER_TYPE" val="0"/>
  <p:tag name="KSO_WM_SLIDE_LAYOUT" val="a_l"/>
  <p:tag name="KSO_WM_SLIDE_LAYOUT_CNT" val="1_1"/>
  <p:tag name="KSO_WM_SLIDE_DIAGTYPE" val="l"/>
  <p:tag name="KSO_WM_TEMPLATE_COLORSEQUENCE" val="1,2,3,1,2,3"/>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SPECIAL_SOURCE" val="bdnul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SPECIAL_SOURCE" val="bdnul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SPECIAL_SOURCE" val="bdnul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7.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8.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9.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3.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4.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7.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8.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9.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3.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4.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7.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8.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9.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3.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4.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18.32492125984254,&quot;left&quot;:-64.32496062992126,&quot;top&quot;:92.20007874015747,&quot;width&quot;:1012.96188976377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330.xml><?xml version="1.0" encoding="utf-8"?>
<p:tagLst xmlns:p="http://schemas.openxmlformats.org/presentationml/2006/main">
  <p:tag name="PA" val="v5.2.11"/>
  <p:tag name="KSO_WM_BEAUTIFY_FLAG" val=""/>
</p:tagLst>
</file>

<file path=ppt/tags/tag331.xml><?xml version="1.0" encoding="utf-8"?>
<p:tagLst xmlns:p="http://schemas.openxmlformats.org/presentationml/2006/main">
  <p:tag name="PA" val="v5.2.11"/>
  <p:tag name="KSO_WM_BEAUTIFY_FLAG" val=""/>
</p:tagLst>
</file>

<file path=ppt/tags/tag332.xml><?xml version="1.0" encoding="utf-8"?>
<p:tagLst xmlns:p="http://schemas.openxmlformats.org/presentationml/2006/main">
  <p:tag name="PA" val="v5.2.11"/>
  <p:tag name="KSO_WM_BEAUTIFY_FLAG" val=""/>
</p:tagLst>
</file>

<file path=ppt/tags/tag333.xml><?xml version="1.0" encoding="utf-8"?>
<p:tagLst xmlns:p="http://schemas.openxmlformats.org/presentationml/2006/main">
  <p:tag name="PA" val="v5.2.11"/>
  <p:tag name="KSO_WM_BEAUTIFY_FLAG" val=""/>
</p:tagLst>
</file>

<file path=ppt/tags/tag334.xml><?xml version="1.0" encoding="utf-8"?>
<p:tagLst xmlns:p="http://schemas.openxmlformats.org/presentationml/2006/main">
  <p:tag name="PA" val="v5.2.11"/>
  <p:tag name="KSO_WM_BEAUTIFY_FLAG" val=""/>
</p:tagLst>
</file>

<file path=ppt/tags/tag335.xml><?xml version="1.0" encoding="utf-8"?>
<p:tagLst xmlns:p="http://schemas.openxmlformats.org/presentationml/2006/main">
  <p:tag name="PA" val="v5.2.11"/>
  <p:tag name="KSO_WM_BEAUTIFY_FLAG" val=""/>
</p:tagLst>
</file>

<file path=ppt/tags/tag336.xml><?xml version="1.0" encoding="utf-8"?>
<p:tagLst xmlns:p="http://schemas.openxmlformats.org/presentationml/2006/main">
  <p:tag name="PA" val="v5.2.11"/>
  <p:tag name="KSO_WM_BEAUTIFY_FLAG" val=""/>
</p:tagLst>
</file>

<file path=ppt/tags/tag337.xml><?xml version="1.0" encoding="utf-8"?>
<p:tagLst xmlns:p="http://schemas.openxmlformats.org/presentationml/2006/main">
  <p:tag name="PA" val="v5.2.11"/>
  <p:tag name="KSO_WM_BEAUTIFY_FLAG" val=""/>
</p:tagLst>
</file>

<file path=ppt/tags/tag338.xml><?xml version="1.0" encoding="utf-8"?>
<p:tagLst xmlns:p="http://schemas.openxmlformats.org/presentationml/2006/main">
  <p:tag name="PA" val="v5.2.11"/>
  <p:tag name="KSO_WM_BEAUTIFY_FLAG" val=""/>
</p:tagLst>
</file>

<file path=ppt/tags/tag339.xml><?xml version="1.0" encoding="utf-8"?>
<p:tagLst xmlns:p="http://schemas.openxmlformats.org/presentationml/2006/main">
  <p:tag name="PA" val="v5.2.11"/>
  <p:tag name="KSO_WM_BEAUTIFY_FLAG" val=""/>
</p:tagLst>
</file>

<file path=ppt/tags/tag3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PA" val="v5.2.11"/>
  <p:tag name="KSO_WM_BEAUTIFY_FLAG" val=""/>
</p:tagLst>
</file>

<file path=ppt/tags/tag341.xml><?xml version="1.0" encoding="utf-8"?>
<p:tagLst xmlns:p="http://schemas.openxmlformats.org/presentationml/2006/main">
  <p:tag name="PA" val="v5.2.11"/>
  <p:tag name="KSO_WM_BEAUTIFY_FLAG" val=""/>
</p:tagLst>
</file>

<file path=ppt/tags/tag342.xml><?xml version="1.0" encoding="utf-8"?>
<p:tagLst xmlns:p="http://schemas.openxmlformats.org/presentationml/2006/main">
  <p:tag name="PA" val="v5.2.11"/>
  <p:tag name="KSO_WM_BEAUTIFY_FLAG" val=""/>
</p:tagLst>
</file>

<file path=ppt/tags/tag343.xml><?xml version="1.0" encoding="utf-8"?>
<p:tagLst xmlns:p="http://schemas.openxmlformats.org/presentationml/2006/main">
  <p:tag name="PA" val="v5.2.11"/>
  <p:tag name="KSO_WM_BEAUTIFY_FLAG" val=""/>
</p:tagLst>
</file>

<file path=ppt/tags/tag344.xml><?xml version="1.0" encoding="utf-8"?>
<p:tagLst xmlns:p="http://schemas.openxmlformats.org/presentationml/2006/main">
  <p:tag name="PA" val="v5.2.11"/>
  <p:tag name="KSO_WM_BEAUTIFY_FLAG" val=""/>
</p:tagLst>
</file>

<file path=ppt/tags/tag345.xml><?xml version="1.0" encoding="utf-8"?>
<p:tagLst xmlns:p="http://schemas.openxmlformats.org/presentationml/2006/main">
  <p:tag name="PA" val="v5.2.11"/>
  <p:tag name="KSO_WM_BEAUTIFY_FLAG" val=""/>
</p:tagLst>
</file>

<file path=ppt/tags/tag346.xml><?xml version="1.0" encoding="utf-8"?>
<p:tagLst xmlns:p="http://schemas.openxmlformats.org/presentationml/2006/main">
  <p:tag name="PA" val="v5.2.11"/>
  <p:tag name="KSO_WM_BEAUTIFY_FLAG" val=""/>
</p:tagLst>
</file>

<file path=ppt/tags/tag347.xml><?xml version="1.0" encoding="utf-8"?>
<p:tagLst xmlns:p="http://schemas.openxmlformats.org/presentationml/2006/main">
  <p:tag name="PA" val="v5.2.11"/>
  <p:tag name="KSO_WM_BEAUTIFY_FLAG" val=""/>
</p:tagLst>
</file>

<file path=ppt/tags/tag348.xml><?xml version="1.0" encoding="utf-8"?>
<p:tagLst xmlns:p="http://schemas.openxmlformats.org/presentationml/2006/main">
  <p:tag name="PA" val="v5.2.11"/>
  <p:tag name="KSO_WM_BEAUTIFY_FLAG" val=""/>
</p:tagLst>
</file>

<file path=ppt/tags/tag349.xml><?xml version="1.0" encoding="utf-8"?>
<p:tagLst xmlns:p="http://schemas.openxmlformats.org/presentationml/2006/main">
  <p:tag name="PA" val="v5.2.11"/>
  <p:tag name="KSO_WM_BEAUTIFY_FLAG" val=""/>
</p:tagLst>
</file>

<file path=ppt/tags/tag3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0.xml><?xml version="1.0" encoding="utf-8"?>
<p:tagLst xmlns:p="http://schemas.openxmlformats.org/presentationml/2006/main">
  <p:tag name="PA" val="v5.2.11"/>
  <p:tag name="KSO_WM_BEAUTIFY_FLAG" val=""/>
</p:tagLst>
</file>

<file path=ppt/tags/tag351.xml><?xml version="1.0" encoding="utf-8"?>
<p:tagLst xmlns:p="http://schemas.openxmlformats.org/presentationml/2006/main">
  <p:tag name="PA" val="v5.2.11"/>
  <p:tag name="KSO_WM_BEAUTIFY_FLAG" val=""/>
</p:tagLst>
</file>

<file path=ppt/tags/tag352.xml><?xml version="1.0" encoding="utf-8"?>
<p:tagLst xmlns:p="http://schemas.openxmlformats.org/presentationml/2006/main">
  <p:tag name="PA" val="v5.2.11"/>
  <p:tag name="KSO_WM_BEAUTIFY_FLAG" val=""/>
</p:tagLst>
</file>

<file path=ppt/tags/tag353.xml><?xml version="1.0" encoding="utf-8"?>
<p:tagLst xmlns:p="http://schemas.openxmlformats.org/presentationml/2006/main">
  <p:tag name="PA" val="v5.2.11"/>
  <p:tag name="KSO_WM_BEAUTIFY_FLAG" val=""/>
</p:tagLst>
</file>

<file path=ppt/tags/tag354.xml><?xml version="1.0" encoding="utf-8"?>
<p:tagLst xmlns:p="http://schemas.openxmlformats.org/presentationml/2006/main">
  <p:tag name="PA" val="v5.2.11"/>
  <p:tag name="KSO_WM_BEAUTIFY_FLAG" val=""/>
</p:tagLst>
</file>

<file path=ppt/tags/tag355.xml><?xml version="1.0" encoding="utf-8"?>
<p:tagLst xmlns:p="http://schemas.openxmlformats.org/presentationml/2006/main">
  <p:tag name="PA" val="v5.2.11"/>
  <p:tag name="KSO_WM_BEAUTIFY_FLAG" val=""/>
</p:tagLst>
</file>

<file path=ppt/tags/tag356.xml><?xml version="1.0" encoding="utf-8"?>
<p:tagLst xmlns:p="http://schemas.openxmlformats.org/presentationml/2006/main">
  <p:tag name="PA" val="v5.2.11"/>
  <p:tag name="KSO_WM_BEAUTIFY_FLAG" val=""/>
</p:tagLst>
</file>

<file path=ppt/tags/tag357.xml><?xml version="1.0" encoding="utf-8"?>
<p:tagLst xmlns:p="http://schemas.openxmlformats.org/presentationml/2006/main">
  <p:tag name="PA" val="v5.2.11"/>
  <p:tag name="KSO_WM_BEAUTIFY_FLAG" val=""/>
</p:tagLst>
</file>

<file path=ppt/tags/tag358.xml><?xml version="1.0" encoding="utf-8"?>
<p:tagLst xmlns:p="http://schemas.openxmlformats.org/presentationml/2006/main">
  <p:tag name="PA" val="v5.2.11"/>
  <p:tag name="KSO_WM_BEAUTIFY_FLAG" val=""/>
</p:tagLst>
</file>

<file path=ppt/tags/tag359.xml><?xml version="1.0" encoding="utf-8"?>
<p:tagLst xmlns:p="http://schemas.openxmlformats.org/presentationml/2006/main">
  <p:tag name="PA" val="v5.2.11"/>
  <p:tag name="KSO_WM_BEAUTIFY_FLAG" val=""/>
</p:tagLst>
</file>

<file path=ppt/tags/tag36.xml><?xml version="1.0" encoding="utf-8"?>
<p:tagLst xmlns:p="http://schemas.openxmlformats.org/presentationml/2006/main">
  <p:tag name="KSO_WM_UNIT_TYPE" val="i"/>
  <p:tag name="KSO_WM_UNIT_INDEX" val="11"/>
  <p:tag name="KSO_WM_BEAUTIFY_FLAG" val="#wm#"/>
  <p:tag name="KSO_WM_TAG_VERSION" val="3.0"/>
  <p:tag name="KSO_WM_UNIT_ID" val="_4*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PA" val="v5.2.11"/>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PA" val="v5.2.11"/>
  <p:tag name="KSO_WM_BEAUTIFY_FLAG" val=""/>
</p:tagLst>
</file>

<file path=ppt/tags/tag363.xml><?xml version="1.0" encoding="utf-8"?>
<p:tagLst xmlns:p="http://schemas.openxmlformats.org/presentationml/2006/main">
  <p:tag name="PA" val="v5.2.11"/>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UNIT_TYPE" val="i"/>
  <p:tag name="KSO_WM_UNIT_INDEX" val="12"/>
  <p:tag name="KSO_WM_BEAUTIFY_FLAG" val="#wm#"/>
  <p:tag name="KSO_WM_TAG_VERSION" val="3.0"/>
  <p:tag name="KSO_WM_UNIT_ID" val="_4*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DIAGRAM_VIRTUALLY_FRAME" val="{&quot;height&quot;:267,&quot;left&quot;:105,&quot;top&quot;:136.5,&quot;width&quot;:750}"/>
</p:tagLst>
</file>

<file path=ppt/tags/tag482.xml><?xml version="1.0" encoding="utf-8"?>
<p:tagLst xmlns:p="http://schemas.openxmlformats.org/presentationml/2006/main">
  <p:tag name="KSO_WM_DIAGRAM_VIRTUALLY_FRAME" val="{&quot;height&quot;:267,&quot;left&quot;:105,&quot;top&quot;:136.5,&quot;width&quot;:750}"/>
</p:tagLst>
</file>

<file path=ppt/tags/tag483.xml><?xml version="1.0" encoding="utf-8"?>
<p:tagLst xmlns:p="http://schemas.openxmlformats.org/presentationml/2006/main">
  <p:tag name="KSO_WM_DIAGRAM_VIRTUALLY_FRAME" val="{&quot;height&quot;:267,&quot;left&quot;:105,&quot;top&quot;:136.5,&quot;width&quot;:750}"/>
</p:tagLst>
</file>

<file path=ppt/tags/tag484.xml><?xml version="1.0" encoding="utf-8"?>
<p:tagLst xmlns:p="http://schemas.openxmlformats.org/presentationml/2006/main">
  <p:tag name="KSO_WM_DIAGRAM_VIRTUALLY_FRAME" val="{&quot;height&quot;:267,&quot;left&quot;:105,&quot;top&quot;:136.5,&quot;width&quot;:750}"/>
</p:tagLst>
</file>

<file path=ppt/tags/tag485.xml><?xml version="1.0" encoding="utf-8"?>
<p:tagLst xmlns:p="http://schemas.openxmlformats.org/presentationml/2006/main">
  <p:tag name="KSO_WM_DIAGRAM_VIRTUALLY_FRAME" val="{&quot;height&quot;:267,&quot;left&quot;:105,&quot;top&quot;:136.5,&quot;width&quot;:750}"/>
</p:tagLst>
</file>

<file path=ppt/tags/tag486.xml><?xml version="1.0" encoding="utf-8"?>
<p:tagLst xmlns:p="http://schemas.openxmlformats.org/presentationml/2006/main">
  <p:tag name="KSO_WM_DIAGRAM_VIRTUALLY_FRAME" val="{&quot;height&quot;:267,&quot;left&quot;:105,&quot;top&quot;:136.5,&quot;width&quot;:750}"/>
</p:tagLst>
</file>

<file path=ppt/tags/tag487.xml><?xml version="1.0" encoding="utf-8"?>
<p:tagLst xmlns:p="http://schemas.openxmlformats.org/presentationml/2006/main">
  <p:tag name="KSO_WM_DIAGRAM_VIRTUALLY_FRAME" val="{&quot;height&quot;:267,&quot;left&quot;:105,&quot;top&quot;:136.5,&quot;width&quot;:750}"/>
</p:tagLst>
</file>

<file path=ppt/tags/tag488.xml><?xml version="1.0" encoding="utf-8"?>
<p:tagLst xmlns:p="http://schemas.openxmlformats.org/presentationml/2006/main">
  <p:tag name="KSO_WM_DIAGRAM_VIRTUALLY_FRAME" val="{&quot;height&quot;:267,&quot;left&quot;:105,&quot;top&quot;:136.5,&quot;width&quot;:750}"/>
</p:tagLst>
</file>

<file path=ppt/tags/tag489.xml><?xml version="1.0" encoding="utf-8"?>
<p:tagLst xmlns:p="http://schemas.openxmlformats.org/presentationml/2006/main">
  <p:tag name="KSO_WM_DIAGRAM_VIRTUALLY_FRAME" val="{&quot;height&quot;:267,&quot;left&quot;:105,&quot;top&quot;:136.5,&quot;width&quot;:750}"/>
</p:tagLst>
</file>

<file path=ppt/tags/tag4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90.xml><?xml version="1.0" encoding="utf-8"?>
<p:tagLst xmlns:p="http://schemas.openxmlformats.org/presentationml/2006/main">
  <p:tag name="KSO_WM_DIAGRAM_VIRTUALLY_FRAME" val="{&quot;height&quot;:267,&quot;left&quot;:105,&quot;top&quot;:136.5,&quot;width&quot;:750}"/>
</p:tagLst>
</file>

<file path=ppt/tags/tag491.xml><?xml version="1.0" encoding="utf-8"?>
<p:tagLst xmlns:p="http://schemas.openxmlformats.org/presentationml/2006/main">
  <p:tag name="KSO_WM_DIAGRAM_VIRTUALLY_FRAME" val="{&quot;height&quot;:267,&quot;left&quot;:105,&quot;top&quot;:136.5,&quot;width&quot;:750}"/>
</p:tagLst>
</file>

<file path=ppt/tags/tag492.xml><?xml version="1.0" encoding="utf-8"?>
<p:tagLst xmlns:p="http://schemas.openxmlformats.org/presentationml/2006/main">
  <p:tag name="KSO_WM_DIAGRAM_VIRTUALLY_FRAME" val="{&quot;height&quot;:267,&quot;left&quot;:105,&quot;top&quot;:136.5,&quot;width&quot;:750}"/>
</p:tagLst>
</file>

<file path=ppt/tags/tag493.xml><?xml version="1.0" encoding="utf-8"?>
<p:tagLst xmlns:p="http://schemas.openxmlformats.org/presentationml/2006/main">
  <p:tag name="KSO_WM_DIAGRAM_VIRTUALLY_FRAME" val="{&quot;height&quot;:267,&quot;left&quot;:105,&quot;top&quot;:136.5,&quot;width&quot;:750}"/>
</p:tagLst>
</file>

<file path=ppt/tags/tag494.xml><?xml version="1.0" encoding="utf-8"?>
<p:tagLst xmlns:p="http://schemas.openxmlformats.org/presentationml/2006/main">
  <p:tag name="KSO_WM_DIAGRAM_VIRTUALLY_FRAME" val="{&quot;height&quot;:267,&quot;left&quot;:105,&quot;top&quot;:136.5,&quot;width&quot;:750}"/>
</p:tagLst>
</file>

<file path=ppt/tags/tag495.xml><?xml version="1.0" encoding="utf-8"?>
<p:tagLst xmlns:p="http://schemas.openxmlformats.org/presentationml/2006/main">
  <p:tag name="KSO_WM_DIAGRAM_VIRTUALLY_FRAME" val="{&quot;height&quot;:267,&quot;left&quot;:105,&quot;top&quot;:136.5,&quot;width&quot;:750}"/>
</p:tagLst>
</file>

<file path=ppt/tags/tag496.xml><?xml version="1.0" encoding="utf-8"?>
<p:tagLst xmlns:p="http://schemas.openxmlformats.org/presentationml/2006/main">
  <p:tag name="KSO_WM_DIAGRAM_VIRTUALLY_FRAME" val="{&quot;height&quot;:267,&quot;left&quot;:105,&quot;top&quot;:136.5,&quot;width&quot;:750}"/>
</p:tagLst>
</file>

<file path=ppt/tags/tag497.xml><?xml version="1.0" encoding="utf-8"?>
<p:tagLst xmlns:p="http://schemas.openxmlformats.org/presentationml/2006/main">
  <p:tag name="KSO_WM_DIAGRAM_VIRTUALLY_FRAME" val="{&quot;height&quot;:267,&quot;left&quot;:105,&quot;top&quot;:136.5,&quot;width&quot;:750}"/>
</p:tagLst>
</file>

<file path=ppt/tags/tag498.xml><?xml version="1.0" encoding="utf-8"?>
<p:tagLst xmlns:p="http://schemas.openxmlformats.org/presentationml/2006/main">
  <p:tag name="KSO_WM_DIAGRAM_VIRTUALLY_FRAME" val="{&quot;height&quot;:267,&quot;left&quot;:105,&quot;top&quot;:136.5,&quot;width&quot;:750}"/>
</p:tagLst>
</file>

<file path=ppt/tags/tag499.xml><?xml version="1.0" encoding="utf-8"?>
<p:tagLst xmlns:p="http://schemas.openxmlformats.org/presentationml/2006/main">
  <p:tag name="KSO_WM_DIAGRAM_VIRTUALLY_FRAME" val="{&quot;height&quot;:267,&quot;left&quot;:105,&quot;top&quot;:136.5,&quot;width&quot;:750}"/>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0.xml><?xml version="1.0" encoding="utf-8"?>
<p:tagLst xmlns:p="http://schemas.openxmlformats.org/presentationml/2006/main">
  <p:tag name="KSO_WM_DIAGRAM_VIRTUALLY_FRAME" val="{&quot;height&quot;:267,&quot;left&quot;:105,&quot;top&quot;:136.5,&quot;width&quot;:750}"/>
</p:tagLst>
</file>

<file path=ppt/tags/tag501.xml><?xml version="1.0" encoding="utf-8"?>
<p:tagLst xmlns:p="http://schemas.openxmlformats.org/presentationml/2006/main">
  <p:tag name="KSO_WM_DIAGRAM_VIRTUALLY_FRAME" val="{&quot;height&quot;:267,&quot;left&quot;:105,&quot;top&quot;:136.5,&quot;width&quot;:750}"/>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TABLE_ENDDRAG_ORIGIN_RECT" val="653*326"/>
  <p:tag name="TABLE_ENDDRAG_RECT" val="215*123*653*326"/>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RESOURCE_RECORD_KEY" val="{&quot;65&quot;:[20235919],&quot;70&quot;:[3314060,3315787,3320059,3312258,3312357,3320071]}"/>
  <p:tag name="COMMONDATA" val="eyJoZGlkIjoiNDg5NTM5ZTQwYmI4NTI0ZTU5NDI5MmVmMzQ3ZWY5ZjIifQ=="/>
  <p:tag name="resource_record_key" val="{&quot;65&quot;:[20235919],&quot;70&quot;:[3314060,3315787,3320059,3312258,3312357,3320071,3323868]}"/>
</p:tagLst>
</file>

<file path=ppt/tags/tag52.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6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8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97.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2024.3.8【NO.09】-几何简约风主题模板">
      <a:dk1>
        <a:srgbClr val="333333"/>
      </a:dk1>
      <a:lt1>
        <a:sysClr val="window" lastClr="FFFFFF"/>
      </a:lt1>
      <a:dk2>
        <a:srgbClr val="001A3A"/>
      </a:dk2>
      <a:lt2>
        <a:srgbClr val="F7FAFF"/>
      </a:lt2>
      <a:accent1>
        <a:srgbClr val="016EFF"/>
      </a:accent1>
      <a:accent2>
        <a:srgbClr val="624AF0"/>
      </a:accent2>
      <a:accent3>
        <a:srgbClr val="9618F4"/>
      </a:accent3>
      <a:accent4>
        <a:srgbClr val="F7219B"/>
      </a:accent4>
      <a:accent5>
        <a:srgbClr val="F02836"/>
      </a:accent5>
      <a:accent6>
        <a:srgbClr val="EE672A"/>
      </a:accent6>
      <a:hlink>
        <a:srgbClr val="0026E5"/>
      </a:hlink>
      <a:folHlink>
        <a:srgbClr val="7E1FAD"/>
      </a:folHlink>
    </a:clrScheme>
    <a:fontScheme name="qm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buClrTx/>
          <a:buSzTx/>
          <a:buFontTx/>
          <a:defRPr>
            <a:solidFill>
              <a:schemeClr val="lt1"/>
            </a:solidFill>
            <a:sym typeface="+mn-ea"/>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40000"/>
          </a:lnSpc>
          <a:defRPr sz="20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9196</Words>
  <Application>WPS 演示</Application>
  <PresentationFormat>宽屏</PresentationFormat>
  <Paragraphs>1165</Paragraphs>
  <Slides>42</Slides>
  <Notes>28</Notes>
  <HiddenSlides>0</HiddenSlides>
  <MMClips>0</MMClips>
  <ScaleCrop>false</ScaleCrop>
  <HeadingPairs>
    <vt:vector size="6" baseType="variant">
      <vt:variant>
        <vt:lpstr>已用的字体</vt:lpstr>
      </vt:variant>
      <vt:variant>
        <vt:i4>45</vt:i4>
      </vt:variant>
      <vt:variant>
        <vt:lpstr>主题</vt:lpstr>
      </vt:variant>
      <vt:variant>
        <vt:i4>1</vt:i4>
      </vt:variant>
      <vt:variant>
        <vt:lpstr>幻灯片标题</vt:lpstr>
      </vt:variant>
      <vt:variant>
        <vt:i4>42</vt:i4>
      </vt:variant>
    </vt:vector>
  </HeadingPairs>
  <TitlesOfParts>
    <vt:vector size="88" baseType="lpstr">
      <vt:lpstr>Arial</vt:lpstr>
      <vt:lpstr>宋体</vt:lpstr>
      <vt:lpstr>Wingdings</vt:lpstr>
      <vt:lpstr>江城圆体 400W</vt:lpstr>
      <vt:lpstr>微软雅黑 Light</vt:lpstr>
      <vt:lpstr>汉仪菱心体简</vt:lpstr>
      <vt:lpstr>MiSans Light</vt:lpstr>
      <vt:lpstr>MiSans Medium</vt:lpstr>
      <vt:lpstr>MiSans Normal</vt:lpstr>
      <vt:lpstr>微软雅黑</vt:lpstr>
      <vt:lpstr>Alibaba PuHuiTi H</vt:lpstr>
      <vt:lpstr>Impact</vt:lpstr>
      <vt:lpstr>Raleway Medium</vt:lpstr>
      <vt:lpstr>Segoe Print</vt:lpstr>
      <vt:lpstr>Raleway SemiBold</vt:lpstr>
      <vt:lpstr>Raleway</vt:lpstr>
      <vt:lpstr>DejaVu Math TeX Gyre</vt:lpstr>
      <vt:lpstr>Mont Heavy DEMO</vt:lpstr>
      <vt:lpstr>Arial Unicode MS</vt:lpstr>
      <vt:lpstr>Calibri</vt:lpstr>
      <vt:lpstr>仿宋</vt:lpstr>
      <vt:lpstr>等线</vt:lpstr>
      <vt:lpstr>Times New Roman</vt:lpstr>
      <vt:lpstr>Gadugi</vt:lpstr>
      <vt:lpstr>OPPOSans L</vt:lpstr>
      <vt:lpstr>Wingdings</vt:lpstr>
      <vt:lpstr>黑体</vt:lpstr>
      <vt:lpstr>OPPOSans H</vt:lpstr>
      <vt:lpstr>华文宋体</vt:lpstr>
      <vt:lpstr>OPPOSans R</vt:lpstr>
      <vt:lpstr>Arial</vt:lpstr>
      <vt:lpstr>Lato</vt:lpstr>
      <vt:lpstr>Manrope</vt:lpstr>
      <vt:lpstr>江城圆体 400W</vt:lpstr>
      <vt:lpstr>可口可乐在乎体 楷体</vt:lpstr>
      <vt:lpstr>可口可乐在乎体 楷体</vt:lpstr>
      <vt:lpstr>思源宋体 CN Medium</vt:lpstr>
      <vt:lpstr>方正兰亭中黑_GBK</vt:lpstr>
      <vt:lpstr>Noto Sans CJK HK</vt:lpstr>
      <vt:lpstr>Calibri</vt:lpstr>
      <vt:lpstr>Yu Gothic UI Semibold</vt:lpstr>
      <vt:lpstr>MS PGothic</vt:lpstr>
      <vt:lpstr>思源黑体 CN Bold</vt:lpstr>
      <vt:lpstr>思源黑体 CN Light</vt:lpstr>
      <vt:lpstr>思源黑体</vt:lpstr>
      <vt:lpstr>Office 主题​​</vt:lpstr>
      <vt:lpstr>PowerPoint 演示文稿</vt:lpstr>
      <vt:lpstr>CONTENTS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ISV服务版产品发布说明</dc:title>
  <dc:creator>xiangjun ding</dc:creator>
  <cp:lastModifiedBy>Emma</cp:lastModifiedBy>
  <cp:revision>587</cp:revision>
  <dcterms:created xsi:type="dcterms:W3CDTF">2025-04-01T03:33:00Z</dcterms:created>
  <dcterms:modified xsi:type="dcterms:W3CDTF">2025-06-27T03:15:58Z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6BD6C61D8C3E42A89B34049BD17F91F7_13</vt:lpwstr>
  </property>
</Properties>
</file>